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0" r:id="rId2"/>
    <p:sldId id="278" r:id="rId3"/>
    <p:sldId id="260" r:id="rId4"/>
    <p:sldId id="275" r:id="rId5"/>
    <p:sldId id="262" r:id="rId6"/>
    <p:sldId id="263" r:id="rId7"/>
    <p:sldId id="277" r:id="rId8"/>
    <p:sldId id="265" r:id="rId9"/>
    <p:sldId id="279" r:id="rId10"/>
    <p:sldId id="266" r:id="rId11"/>
    <p:sldId id="276" r:id="rId12"/>
    <p:sldId id="281" r:id="rId13"/>
    <p:sldId id="268" r:id="rId14"/>
    <p:sldId id="271" r:id="rId15"/>
    <p:sldId id="272" r:id="rId16"/>
    <p:sldId id="273" r:id="rId17"/>
  </p:sldIdLst>
  <p:sldSz cx="9144000" cy="5143500" type="screen16x9"/>
  <p:notesSz cx="6788150" cy="9923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23F"/>
    <a:srgbClr val="D56509"/>
    <a:srgbClr val="2E2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4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50" y="-91"/>
      </p:cViewPr>
      <p:guideLst>
        <p:guide orient="horz" pos="3126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878CC-E841-4455-937A-B2D969C2352F}" type="datetimeFigureOut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7331B-EB10-4AE5-8B92-751B6F8EBC1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7768A-9632-4740-A6F4-CC72EC2407BC}" type="datetimeFigureOut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3CB4F-6FBC-4CA1-8449-E201A4A2C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3CB4F-6FBC-4CA1-8449-E201A4A2C62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7B4C-E481-4F10-B8E3-B9E94B86E3EC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4767263"/>
            <a:ext cx="2133600" cy="273844"/>
          </a:xfrm>
        </p:spPr>
        <p:txBody>
          <a:bodyPr/>
          <a:lstStyle>
            <a:lvl1pPr algn="ctr">
              <a:defRPr/>
            </a:lvl1pPr>
          </a:lstStyle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BB78-00B5-4A85-9665-BE486B65340A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8840-0673-4432-BE95-5D9A2170B402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342FF-152E-4CC2-B1DA-5D40C647A777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F6AD-3EFA-45D3-8830-04541368A2D4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4F56-2CDC-4FA1-906A-DCFEEB6E7E63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6DCE8-A2F4-40D2-A57E-9BD14374C022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9B54-823C-440C-9931-A9A43285E489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F414-D061-4607-8DB4-36B5A3E2741E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03A9-3BA5-4540-94B7-212DC489C439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AD7D-A27D-47C5-8B98-940FE205F7F8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19445-63AA-42EB-9FB7-B04F90AFC85C}" type="datetime1">
              <a:rPr lang="ko-KR" altLang="en-US" smtClean="0"/>
              <a:pPr/>
              <a:t>2022-05-18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1FF3E-BFB1-4DA9-9863-943027B7A7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58.jpe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jpeg"/><Relationship Id="rId5" Type="http://schemas.openxmlformats.org/officeDocument/2006/relationships/image" Target="../media/image67.pn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392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2955199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회사 소개 자료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are the NO.1 Packaging Company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4069689"/>
            <a:ext cx="82153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㈜</a:t>
            </a:r>
            <a:r>
              <a:rPr lang="ko-KR" altLang="en-US" sz="2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우일팩</a:t>
            </a:r>
            <a:endParaRPr lang="en-US" altLang="ko-KR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858280" y="3929072"/>
            <a:ext cx="285720" cy="1214428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2" name="Picture 3" descr="C:\Users\leeho\OneDrive\바탕 화면\우일팩\구인\파일\KakaoTalk_20210802_132741956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6" y="-552471"/>
            <a:ext cx="4214810" cy="2981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5286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고려사항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1142976" y="928676"/>
            <a:ext cx="1357322" cy="642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가격경쟁력</a:t>
            </a:r>
            <a:endParaRPr lang="ko-KR" altLang="en-US" b="1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1142976" y="1643056"/>
            <a:ext cx="1357322" cy="642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/>
              <a:t>제품력</a:t>
            </a:r>
            <a:endParaRPr lang="ko-KR" altLang="en-US" b="1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142976" y="2357436"/>
            <a:ext cx="1357322" cy="642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안정적 공급</a:t>
            </a:r>
            <a:endParaRPr lang="ko-KR" altLang="en-US" b="1" dirty="0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1142976" y="3071816"/>
            <a:ext cx="1357322" cy="642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설계기술력</a:t>
            </a:r>
            <a:endParaRPr lang="ko-KR" altLang="en-US" b="1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1142976" y="3786196"/>
            <a:ext cx="1357322" cy="642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/>
              <a:t>통합소싱력</a:t>
            </a:r>
            <a:endParaRPr lang="ko-KR" altLang="en-US" b="1" dirty="0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2571736" y="928676"/>
            <a:ext cx="5572164" cy="6429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경쟁력 있는 가격으로 공급할 수 있는가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</a:rPr>
              <a:t>-&gt; </a:t>
            </a:r>
            <a:r>
              <a:rPr lang="ko-KR" altLang="en-US" sz="1100" dirty="0">
                <a:solidFill>
                  <a:srgbClr val="FF0000"/>
                </a:solidFill>
              </a:rPr>
              <a:t>포장자재 구매규모가 전국 최고수준으로 경쟁력 높음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2571736" y="1643056"/>
            <a:ext cx="5572164" cy="6429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고객이 지정한 </a:t>
            </a:r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스펙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규격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품질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납품방식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준수 가능한가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</a:rPr>
              <a:t>-&gt; </a:t>
            </a:r>
            <a:r>
              <a:rPr lang="ko-KR" altLang="en-US" sz="1100" dirty="0">
                <a:solidFill>
                  <a:srgbClr val="FF0000"/>
                </a:solidFill>
              </a:rPr>
              <a:t>재고 선 확보 가능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견적 시 </a:t>
            </a:r>
            <a:r>
              <a:rPr lang="ko-KR" altLang="en-US" sz="1100" dirty="0" err="1">
                <a:solidFill>
                  <a:srgbClr val="FF0000"/>
                </a:solidFill>
              </a:rPr>
              <a:t>상세스펙</a:t>
            </a:r>
            <a:r>
              <a:rPr lang="ko-KR" altLang="en-US" sz="1100" dirty="0">
                <a:solidFill>
                  <a:srgbClr val="FF0000"/>
                </a:solidFill>
              </a:rPr>
              <a:t> 명기 및 윤리경영실천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571736" y="2357436"/>
            <a:ext cx="5572164" cy="6429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자가공장설비를 통해 안정적으로 지속 공급할 수 있는가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</a:rPr>
              <a:t>-&gt; </a:t>
            </a:r>
            <a:r>
              <a:rPr lang="ko-KR" altLang="en-US" sz="1100" dirty="0">
                <a:solidFill>
                  <a:srgbClr val="FF0000"/>
                </a:solidFill>
              </a:rPr>
              <a:t>대형 및 첨단 자체 설비 통해 생산 및 납기 </a:t>
            </a:r>
            <a:r>
              <a:rPr lang="en-US" altLang="ko-KR" sz="1100" dirty="0">
                <a:solidFill>
                  <a:srgbClr val="FF0000"/>
                </a:solidFill>
              </a:rPr>
              <a:t>100% </a:t>
            </a:r>
            <a:r>
              <a:rPr lang="ko-KR" altLang="en-US" sz="1100" dirty="0">
                <a:solidFill>
                  <a:srgbClr val="FF0000"/>
                </a:solidFill>
              </a:rPr>
              <a:t>준수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2571736" y="3071816"/>
            <a:ext cx="5572164" cy="6429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고객 제품 맞춤용 포장재를 설계할 수 있는가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r>
              <a:rPr lang="en-US" altLang="ko-KR" sz="1100" dirty="0">
                <a:solidFill>
                  <a:srgbClr val="FF0000"/>
                </a:solidFill>
              </a:rPr>
              <a:t>-&gt; </a:t>
            </a:r>
            <a:r>
              <a:rPr lang="ko-KR" altLang="en-US" sz="1100" dirty="0">
                <a:solidFill>
                  <a:srgbClr val="FF0000"/>
                </a:solidFill>
              </a:rPr>
              <a:t>포장관리사</a:t>
            </a:r>
            <a:r>
              <a:rPr lang="en-US" altLang="ko-KR" sz="1100" dirty="0">
                <a:solidFill>
                  <a:srgbClr val="FF0000"/>
                </a:solidFill>
              </a:rPr>
              <a:t>/</a:t>
            </a:r>
            <a:r>
              <a:rPr lang="ko-KR" altLang="en-US" sz="1100" dirty="0">
                <a:solidFill>
                  <a:srgbClr val="FF0000"/>
                </a:solidFill>
              </a:rPr>
              <a:t>물류관리사 자격증 소지한 인력 보유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다양한 포장재 설계 경험으로 신속한 무료 샘플 서비스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2571736" y="3786196"/>
            <a:ext cx="5572164" cy="6429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기본 골판지 포장재 외에 부자재 등 일괄 </a:t>
            </a:r>
            <a:r>
              <a:rPr lang="ko-KR" alt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소싱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가능한가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</a:rPr>
              <a:t>-&gt; </a:t>
            </a:r>
            <a:r>
              <a:rPr lang="ko-KR" altLang="en-US" sz="1100" dirty="0">
                <a:solidFill>
                  <a:srgbClr val="FF0000"/>
                </a:solidFill>
              </a:rPr>
              <a:t>전국 네트워크 통해 종합 포장재 </a:t>
            </a:r>
            <a:r>
              <a:rPr lang="ko-KR" altLang="en-US" sz="1100" dirty="0" err="1">
                <a:solidFill>
                  <a:srgbClr val="FF0000"/>
                </a:solidFill>
              </a:rPr>
              <a:t>소싱</a:t>
            </a:r>
            <a:r>
              <a:rPr lang="ko-KR" altLang="en-US" sz="1100" dirty="0">
                <a:solidFill>
                  <a:srgbClr val="FF0000"/>
                </a:solidFill>
              </a:rPr>
              <a:t> 가능</a:t>
            </a:r>
            <a:endParaRPr lang="ko-KR" altLang="en-US" sz="105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회사개요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928794" y="1142990"/>
            <a:ext cx="857256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설립일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928926" y="1142990"/>
            <a:ext cx="5500726" cy="357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2005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년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월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285734"/>
            <a:ext cx="5429288" cy="26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기술개발과 품질관리가 우일의 자부심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이라는 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Slogan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을 걸고 포장물류를 선도합니다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ko-KR" altLang="en-US" sz="105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928794" y="1571618"/>
            <a:ext cx="857256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업  종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928926" y="1571618"/>
            <a:ext cx="5500726" cy="357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강화 특수골판지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BOX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제조업 및 포장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물류업</a:t>
            </a:r>
            <a:endParaRPr lang="ko-KR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928794" y="2000246"/>
            <a:ext cx="857256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본  사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928926" y="2000246"/>
            <a:ext cx="5500726" cy="357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경남 김해시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한림면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김해대로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1031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번안길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endParaRPr lang="ko-KR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928794" y="2428874"/>
            <a:ext cx="857256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  장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928926" y="2428874"/>
            <a:ext cx="5500726" cy="1500198"/>
          </a:xfrm>
          <a:prstGeom prst="roundRect">
            <a:avLst>
              <a:gd name="adj" fmla="val 651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김해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경남 김해시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한림면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김해대로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1031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번안길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김해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경남 김해시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진영읍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서부로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179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번길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71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대구공장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경북 고령군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개진면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치산길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성주공장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경북 성주군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선남면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용신리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749-10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천안공장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충남 천안시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서북구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성거읍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모전리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31-12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chemeClr val="accent6">
                    <a:lumMod val="75000"/>
                  </a:schemeClr>
                </a:solidFill>
              </a:rPr>
              <a:t>⊙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아산공장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충남 아산시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영인면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신봉리</a:t>
            </a:r>
            <a:r>
              <a:rPr lang="ko-KR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446-8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슬라이드 번호 개체 틀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주요고객사</a:t>
            </a:r>
            <a:endParaRPr lang="ko-KR" altLang="en-US" sz="2000" b="1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00232" y="285734"/>
            <a:ext cx="5429288" cy="26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기술개발과 품질관리가 우일의 자부심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이라는 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Slogan</a:t>
            </a:r>
            <a:r>
              <a:rPr lang="ko-KR" altLang="en-US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을 걸고 포장물류를 선도합니다</a:t>
            </a:r>
            <a:r>
              <a:rPr lang="en-US" altLang="ko-KR" sz="105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ko-KR" altLang="en-US" sz="105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슬라이드 번호 개체 틀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3040BE8F-AA8C-4FB4-9B55-5080E149687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3714758"/>
            <a:ext cx="1177954" cy="52084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11B2CFB0-9492-4CC6-8548-9B595A44D95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1000114"/>
            <a:ext cx="1296538" cy="73774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69392C50-1B91-4D81-A1E0-67543932E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290" y="1071552"/>
            <a:ext cx="1370574" cy="574972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A4B75D2C-9786-49AA-8B1D-41779FDBD00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728" y="3714758"/>
            <a:ext cx="1466431" cy="562071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5FC1DD55-8B74-4D95-BA00-55440A7E7BC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72132" y="1000114"/>
            <a:ext cx="789923" cy="816036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83F2A2B5-65E2-45CD-96A4-CE9FD9074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8" y="3786196"/>
            <a:ext cx="1991468" cy="35506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699F822D-17C3-4CE9-BD5D-CB238B54E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60" y="3143254"/>
            <a:ext cx="1466386" cy="418329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B342CA93-CF21-4BE7-9B3D-5AE3CCA83C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7554" y="2428874"/>
            <a:ext cx="2151800" cy="515473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8C6FCF38-D975-467F-9B40-20E7C61C89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1802" y="3786196"/>
            <a:ext cx="1175381" cy="454028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AC43A33E-61BF-4787-9ABC-373B7F0113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2132" y="1785932"/>
            <a:ext cx="2143140" cy="492489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BD649F9C-5396-47F4-98F2-87664EF068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3197" y="3071816"/>
            <a:ext cx="864291" cy="649751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AF1664DD-1795-416D-87C9-C7B2553B96CC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786314" y="3000378"/>
            <a:ext cx="967494" cy="548680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33A80161-D899-4ABD-844C-8194895937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71868" y="3000378"/>
            <a:ext cx="731509" cy="720080"/>
          </a:xfrm>
          <a:prstGeom prst="rect">
            <a:avLst/>
          </a:prstGeom>
        </p:spPr>
      </p:pic>
      <p:pic>
        <p:nvPicPr>
          <p:cNvPr id="1026" name="Picture 2" descr="C:\Users\leeho\OneDrive\바탕 화면\우일팩\서류양식\20210310500356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57290" y="2357436"/>
            <a:ext cx="1714512" cy="79832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786050" y="1071552"/>
            <a:ext cx="1428760" cy="53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571604" y="1785932"/>
            <a:ext cx="1643074" cy="60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786446" y="2500312"/>
            <a:ext cx="1285884" cy="54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571868" y="1785932"/>
            <a:ext cx="1862141" cy="559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572264" y="1214428"/>
            <a:ext cx="1309685" cy="33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사업영역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571472" y="1142990"/>
            <a:ext cx="1643074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종합 포장재 사업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428860" y="1142990"/>
            <a:ext cx="6072230" cy="35719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571472" y="2214560"/>
            <a:ext cx="1643074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포장 물류 사업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357304"/>
            <a:ext cx="1604522" cy="13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357304"/>
            <a:ext cx="1571636" cy="135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3071802" y="2714626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</a:t>
            </a:r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강화골판지박스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86446" y="2714626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목포장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단프라박스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71802" y="4357700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&lt;TPS</a:t>
            </a:r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박스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86446" y="4357700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스틸복합구조물박스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000378"/>
            <a:ext cx="1285884" cy="124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3071816"/>
            <a:ext cx="1500198" cy="129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사업영역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571472" y="1142990"/>
            <a:ext cx="1643074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종합 포장재 사업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428860" y="1142990"/>
            <a:ext cx="6072230" cy="35719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571472" y="2214560"/>
            <a:ext cx="1643074" cy="3571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포장 물류 사업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슬라이드 번호 개체 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2000246"/>
            <a:ext cx="1884296" cy="136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4286248" y="3881776"/>
            <a:ext cx="2143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&lt;</a:t>
            </a:r>
            <a:r>
              <a:rPr lang="ko-KR" altLang="en-US" sz="1100" b="1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중량물수출포장</a:t>
            </a:r>
            <a:r>
              <a:rPr lang="en-US" altLang="ko-KR" sz="11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endParaRPr lang="ko-KR" altLang="en-US" sz="11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86050" y="4143386"/>
            <a:ext cx="5429288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900" u="sng" dirty="0">
                <a:solidFill>
                  <a:schemeClr val="accent6">
                    <a:lumMod val="50000"/>
                  </a:schemeClr>
                </a:solidFill>
              </a:rPr>
              <a:t>외부포장</a:t>
            </a:r>
            <a:r>
              <a:rPr lang="en-US" altLang="ko-KR" sz="900" u="sng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ko-KR" altLang="en-US" sz="900" u="sng" dirty="0">
                <a:solidFill>
                  <a:schemeClr val="accent6">
                    <a:lumMod val="50000"/>
                  </a:schemeClr>
                </a:solidFill>
              </a:rPr>
              <a:t>출장포장</a:t>
            </a:r>
            <a:r>
              <a:rPr lang="en-US" altLang="ko-KR" sz="900" u="sng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ko-KR" altLang="en-US" sz="900" u="sng" dirty="0">
                <a:solidFill>
                  <a:schemeClr val="accent6">
                    <a:lumMod val="50000"/>
                  </a:schemeClr>
                </a:solidFill>
              </a:rPr>
              <a:t>입주포장 등 </a:t>
            </a:r>
            <a:r>
              <a:rPr lang="en-US" altLang="ko-KR" sz="900" u="sng" dirty="0">
                <a:solidFill>
                  <a:schemeClr val="accent6">
                    <a:lumMod val="50000"/>
                  </a:schemeClr>
                </a:solidFill>
              </a:rPr>
              <a:t>CKD </a:t>
            </a:r>
            <a:r>
              <a:rPr lang="ko-KR" altLang="en-US" sz="900" u="sng" dirty="0">
                <a:solidFill>
                  <a:schemeClr val="accent6">
                    <a:lumMod val="50000"/>
                  </a:schemeClr>
                </a:solidFill>
              </a:rPr>
              <a:t>수출포장서비스 진행</a:t>
            </a:r>
            <a:r>
              <a:rPr lang="en-US" altLang="ko-KR" sz="900" u="sng" dirty="0">
                <a:solidFill>
                  <a:schemeClr val="accent6">
                    <a:lumMod val="50000"/>
                  </a:schemeClr>
                </a:solidFill>
              </a:rPr>
              <a:t>!</a:t>
            </a:r>
            <a:endParaRPr lang="ko-KR" altLang="en-US" sz="9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071684"/>
            <a:ext cx="18818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5" y="2143122"/>
            <a:ext cx="1956075" cy="117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특허현황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32" name="그림 31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071552"/>
            <a:ext cx="77249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1000100" y="3429006"/>
            <a:ext cx="72152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Char char="-"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창설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여년의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풍부한 경험과 기술개발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능령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보유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Tx/>
              <a:buChar char="-"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자동차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오토바이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전자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화학 등 주요 국내대표 기업의 신뢰받는 협력업체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Tx/>
              <a:buChar char="-"/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ISO 9001(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품질인증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 ISO 14001(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환경인증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및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중량물포장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관련 특허 기술개발 다수 보유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Tx/>
              <a:buChar char="-"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우수한 생산설비 구축과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 거점지역 생산납품 체제 구축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Tx/>
              <a:buChar char="-"/>
            </a:pP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중량물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공산품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수출포장기술 연구소 운영 및 포장물류 산학협력체제 운영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FontTx/>
              <a:buChar char="-"/>
            </a:pP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년 현재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 생산공장에서 여러 고객사의 성실한 협력업체로서 최선을 다하고 있습니다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특허현황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32" name="그림 31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9991" y="785800"/>
            <a:ext cx="3489133" cy="205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891414"/>
            <a:ext cx="3429024" cy="182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793757"/>
            <a:ext cx="3405784" cy="392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박스설계프로세스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32" name="그림 31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16" name="타원 15"/>
          <p:cNvSpPr/>
          <p:nvPr/>
        </p:nvSpPr>
        <p:spPr>
          <a:xfrm>
            <a:off x="71406" y="1857370"/>
            <a:ext cx="1143008" cy="1071570"/>
          </a:xfrm>
          <a:prstGeom prst="ellipse">
            <a:avLst/>
          </a:prstGeom>
          <a:noFill/>
          <a:ln>
            <a:solidFill>
              <a:srgbClr val="F79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제품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포장박스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설계문의</a:t>
            </a:r>
          </a:p>
        </p:txBody>
      </p:sp>
      <p:sp>
        <p:nvSpPr>
          <p:cNvPr id="18" name="오른쪽 화살표 17"/>
          <p:cNvSpPr/>
          <p:nvPr/>
        </p:nvSpPr>
        <p:spPr>
          <a:xfrm>
            <a:off x="1428728" y="2214560"/>
            <a:ext cx="428628" cy="357190"/>
          </a:xfrm>
          <a:prstGeom prst="rightArrow">
            <a:avLst/>
          </a:prstGeom>
          <a:noFill/>
          <a:ln>
            <a:solidFill>
              <a:srgbClr val="D56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769145"/>
            <a:ext cx="2243674" cy="158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2786064"/>
            <a:ext cx="2214578" cy="12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000378"/>
            <a:ext cx="1571636" cy="122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오른쪽 화살표 22"/>
          <p:cNvSpPr/>
          <p:nvPr/>
        </p:nvSpPr>
        <p:spPr>
          <a:xfrm>
            <a:off x="4500562" y="2214560"/>
            <a:ext cx="428628" cy="357190"/>
          </a:xfrm>
          <a:prstGeom prst="rightArrow">
            <a:avLst/>
          </a:prstGeom>
          <a:noFill/>
          <a:ln>
            <a:solidFill>
              <a:srgbClr val="D56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오른쪽 화살표 23"/>
          <p:cNvSpPr/>
          <p:nvPr/>
        </p:nvSpPr>
        <p:spPr>
          <a:xfrm>
            <a:off x="7072330" y="2214560"/>
            <a:ext cx="428628" cy="357190"/>
          </a:xfrm>
          <a:prstGeom prst="rightArrow">
            <a:avLst/>
          </a:prstGeom>
          <a:noFill/>
          <a:ln>
            <a:solidFill>
              <a:srgbClr val="D56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7643834" y="1857370"/>
            <a:ext cx="1143008" cy="1071570"/>
          </a:xfrm>
          <a:prstGeom prst="ellipse">
            <a:avLst/>
          </a:prstGeom>
          <a:noFill/>
          <a:ln>
            <a:solidFill>
              <a:srgbClr val="F79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승인 후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생산 진행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3108" y="4357700"/>
            <a:ext cx="22145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설계 및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컨셉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제안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29190" y="4357700"/>
            <a:ext cx="22145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샘플 제작 및 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TEST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686550"/>
            <a:ext cx="1714512" cy="109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1855161"/>
            <a:ext cx="1714512" cy="107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종이박스류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취급제품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63265"/>
            <a:ext cx="808050" cy="571486"/>
          </a:xfrm>
          <a:prstGeom prst="rect">
            <a:avLst/>
          </a:prstGeom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r="72848" b="62085"/>
          <a:stretch>
            <a:fillRect/>
          </a:stretch>
        </p:blipFill>
        <p:spPr bwMode="auto">
          <a:xfrm>
            <a:off x="6715140" y="1285866"/>
            <a:ext cx="1109169" cy="81054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1" r="37526" b="62085"/>
          <a:stretch>
            <a:fillRect/>
          </a:stretch>
        </p:blipFill>
        <p:spPr bwMode="auto">
          <a:xfrm>
            <a:off x="4929190" y="1285866"/>
            <a:ext cx="1109169" cy="81054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1214414" y="1285866"/>
            <a:ext cx="2643206" cy="857256"/>
            <a:chOff x="857224" y="2143115"/>
            <a:chExt cx="3071834" cy="1071571"/>
          </a:xfrm>
        </p:grpSpPr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4"/>
            <a:srcRect l="57032" t="45139" r="22265" b="31944"/>
            <a:stretch>
              <a:fillRect/>
            </a:stretch>
          </p:blipFill>
          <p:spPr bwMode="auto">
            <a:xfrm>
              <a:off x="857224" y="2143115"/>
              <a:ext cx="1603772" cy="10714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43" name="그림 42" descr="%C5U%E~1.JPG"/>
            <p:cNvPicPr>
              <a:picLocks noChangeAspect="1"/>
            </p:cNvPicPr>
            <p:nvPr/>
          </p:nvPicPr>
          <p:blipFill>
            <a:blip r:embed="rId5" cstate="print"/>
            <a:srcRect l="27500" t="11250" r="24166" b="5000"/>
            <a:stretch>
              <a:fillRect/>
            </a:stretch>
          </p:blipFill>
          <p:spPr>
            <a:xfrm>
              <a:off x="2643174" y="2143116"/>
              <a:ext cx="1285884" cy="10715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44" name="그림 19" descr="특허box.gif"/>
          <p:cNvPicPr>
            <a:picLocks noChangeAspect="1"/>
          </p:cNvPicPr>
          <p:nvPr/>
        </p:nvPicPr>
        <p:blipFill>
          <a:blip r:embed="rId6" cstate="print"/>
          <a:srcRect t="7958" r="51198"/>
          <a:stretch>
            <a:fillRect/>
          </a:stretch>
        </p:blipFill>
        <p:spPr bwMode="auto">
          <a:xfrm>
            <a:off x="5286380" y="3026717"/>
            <a:ext cx="584749" cy="58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그림 44" descr="조립형수출포장박스.jpg"/>
          <p:cNvPicPr>
            <a:picLocks noChangeAspect="1"/>
          </p:cNvPicPr>
          <p:nvPr/>
        </p:nvPicPr>
        <p:blipFill>
          <a:blip r:embed="rId7"/>
          <a:srcRect l="27991" t="19059" b="47525"/>
          <a:stretch>
            <a:fillRect/>
          </a:stretch>
        </p:blipFill>
        <p:spPr>
          <a:xfrm>
            <a:off x="6357950" y="3000378"/>
            <a:ext cx="1500198" cy="1114433"/>
          </a:xfrm>
          <a:prstGeom prst="rect">
            <a:avLst/>
          </a:prstGeom>
        </p:spPr>
      </p:pic>
      <p:pic>
        <p:nvPicPr>
          <p:cNvPr id="46" name="그림 19" descr="특허box.gif"/>
          <p:cNvPicPr>
            <a:picLocks noChangeAspect="1"/>
          </p:cNvPicPr>
          <p:nvPr/>
        </p:nvPicPr>
        <p:blipFill>
          <a:blip r:embed="rId6" cstate="print"/>
          <a:srcRect l="48802" t="7958"/>
          <a:stretch>
            <a:fillRect/>
          </a:stretch>
        </p:blipFill>
        <p:spPr bwMode="auto">
          <a:xfrm>
            <a:off x="5286381" y="3643320"/>
            <a:ext cx="583170" cy="557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그림 46" descr="20150701_173225.jpg"/>
          <p:cNvPicPr>
            <a:picLocks noChangeAspect="1"/>
          </p:cNvPicPr>
          <p:nvPr/>
        </p:nvPicPr>
        <p:blipFill>
          <a:blip r:embed="rId8" cstate="print"/>
          <a:srcRect l="2907" r="1757" b="12594"/>
          <a:stretch>
            <a:fillRect/>
          </a:stretch>
        </p:blipFill>
        <p:spPr>
          <a:xfrm>
            <a:off x="1285852" y="3073488"/>
            <a:ext cx="954557" cy="607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8" name="그림 47" descr="PALLET.jpg"/>
          <p:cNvPicPr>
            <a:picLocks noChangeAspect="1"/>
          </p:cNvPicPr>
          <p:nvPr/>
        </p:nvPicPr>
        <p:blipFill>
          <a:blip r:embed="rId9" cstate="print"/>
          <a:srcRect t="7692" b="23077"/>
          <a:stretch>
            <a:fillRect/>
          </a:stretch>
        </p:blipFill>
        <p:spPr>
          <a:xfrm>
            <a:off x="3000364" y="3745750"/>
            <a:ext cx="928694" cy="402898"/>
          </a:xfrm>
          <a:prstGeom prst="rect">
            <a:avLst/>
          </a:prstGeom>
        </p:spPr>
      </p:pic>
      <p:pic>
        <p:nvPicPr>
          <p:cNvPr id="49" name="그림 48" descr="20120901_101944.jpg"/>
          <p:cNvPicPr>
            <a:picLocks noChangeAspect="1"/>
          </p:cNvPicPr>
          <p:nvPr/>
        </p:nvPicPr>
        <p:blipFill>
          <a:blip r:embed="rId10" cstate="print"/>
          <a:srcRect t="12435" b="5934"/>
          <a:stretch>
            <a:fillRect/>
          </a:stretch>
        </p:blipFill>
        <p:spPr>
          <a:xfrm>
            <a:off x="2959234" y="3071816"/>
            <a:ext cx="999353" cy="607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0" name="Picture 1"/>
          <p:cNvPicPr>
            <a:picLocks noChangeAspect="1" noChangeArrowheads="1"/>
          </p:cNvPicPr>
          <p:nvPr/>
        </p:nvPicPr>
        <p:blipFill>
          <a:blip r:embed="rId11" cstate="print"/>
          <a:srcRect l="43082" t="38586" r="38202" b="52264"/>
          <a:stretch>
            <a:fillRect/>
          </a:stretch>
        </p:blipFill>
        <p:spPr bwMode="auto">
          <a:xfrm>
            <a:off x="1242488" y="3786196"/>
            <a:ext cx="1084724" cy="298299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1214414" y="857238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일반박스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57752" y="857238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일체형박스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4414" y="2651941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종이파렛트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57752" y="2642058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특수구조물 박스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928662" y="2570162"/>
            <a:ext cx="7358114" cy="1588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rot="5400000">
            <a:off x="2858282" y="2571750"/>
            <a:ext cx="3428230" cy="794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슬라이드 번호 개체 틀 16"/>
          <p:cNvSpPr>
            <a:spLocks noGrp="1"/>
          </p:cNvSpPr>
          <p:nvPr>
            <p:ph type="sldNum" sz="quarter" idx="12"/>
          </p:nvPr>
        </p:nvSpPr>
        <p:spPr>
          <a:xfrm>
            <a:off x="3505200" y="4767263"/>
            <a:ext cx="2133600" cy="273844"/>
          </a:xfrm>
        </p:spPr>
        <p:txBody>
          <a:bodyPr/>
          <a:lstStyle/>
          <a:p>
            <a:fld id="{FE81FF3E-BFB1-4DA9-9863-943027B7A7D3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플라스틱부자재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취급제품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63265"/>
            <a:ext cx="808050" cy="57148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928662" y="2570162"/>
            <a:ext cx="7358114" cy="1588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rot="5400000">
            <a:off x="2858282" y="2571750"/>
            <a:ext cx="3428230" cy="794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슬라이드 번호 개체 틀 16"/>
          <p:cNvSpPr>
            <a:spLocks noGrp="1"/>
          </p:cNvSpPr>
          <p:nvPr>
            <p:ph type="sldNum" sz="quarter" idx="12"/>
          </p:nvPr>
        </p:nvSpPr>
        <p:spPr>
          <a:xfrm>
            <a:off x="3505200" y="4767263"/>
            <a:ext cx="2133600" cy="273844"/>
          </a:xfrm>
        </p:spPr>
        <p:txBody>
          <a:bodyPr/>
          <a:lstStyle/>
          <a:p>
            <a:fld id="{FE81FF3E-BFB1-4DA9-9863-943027B7A7D3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214414" y="857238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TRAY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57752" y="857238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단프라</a:t>
            </a:r>
            <a:r>
              <a:rPr lang="ko-KR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ko-KR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BOX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2651941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플라스틱파렛트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57752" y="2642058"/>
            <a:ext cx="192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복합구조물 박스</a:t>
            </a:r>
            <a:endParaRPr lang="ko-KR" altLang="en-US" sz="14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9DC5F292-C0B3-439B-8A80-E52D6C457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1285867"/>
            <a:ext cx="897018" cy="785818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1D69F243-303C-4813-A2F8-2FF2412E6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3143254"/>
            <a:ext cx="1030059" cy="575278"/>
          </a:xfrm>
          <a:prstGeom prst="rect">
            <a:avLst/>
          </a:prstGeom>
        </p:spPr>
      </p:pic>
      <p:pic>
        <p:nvPicPr>
          <p:cNvPr id="51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071816"/>
            <a:ext cx="1357322" cy="672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3" name="그림 52" descr="20190627_085311.jpg"/>
          <p:cNvPicPr>
            <a:picLocks noChangeAspect="1"/>
          </p:cNvPicPr>
          <p:nvPr/>
        </p:nvPicPr>
        <p:blipFill>
          <a:blip r:embed="rId6" cstate="print"/>
          <a:srcRect b="12687"/>
          <a:stretch>
            <a:fillRect/>
          </a:stretch>
        </p:blipFill>
        <p:spPr>
          <a:xfrm>
            <a:off x="2786050" y="1357304"/>
            <a:ext cx="1474732" cy="725614"/>
          </a:xfrm>
          <a:prstGeom prst="rect">
            <a:avLst/>
          </a:prstGeom>
        </p:spPr>
      </p:pic>
      <p:pic>
        <p:nvPicPr>
          <p:cNvPr id="54" name="그림 53" descr="20190701_110933.jpg"/>
          <p:cNvPicPr>
            <a:picLocks noChangeAspect="1"/>
          </p:cNvPicPr>
          <p:nvPr/>
        </p:nvPicPr>
        <p:blipFill>
          <a:blip r:embed="rId7" cstate="print"/>
          <a:srcRect l="19293" t="7938" r="17042" b="8718"/>
          <a:stretch>
            <a:fillRect/>
          </a:stretch>
        </p:blipFill>
        <p:spPr>
          <a:xfrm>
            <a:off x="1357290" y="1357304"/>
            <a:ext cx="1131771" cy="72021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72264" y="3071816"/>
            <a:ext cx="1071570" cy="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57950" y="1214428"/>
            <a:ext cx="1352541" cy="87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43174" y="3071816"/>
            <a:ext cx="1571636" cy="693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포장용역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포장용역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>
          <a:xfrm>
            <a:off x="3505200" y="4767263"/>
            <a:ext cx="2133600" cy="273844"/>
          </a:xfrm>
        </p:spPr>
        <p:txBody>
          <a:bodyPr/>
          <a:lstStyle/>
          <a:p>
            <a:fld id="{FE81FF3E-BFB1-4DA9-9863-943027B7A7D3}" type="slidenum">
              <a:rPr lang="ko-KR" altLang="en-US" smtClean="0"/>
              <a:pPr/>
              <a:t>12</a:t>
            </a:fld>
            <a:endParaRPr lang="ko-KR" altLang="en-US"/>
          </a:p>
        </p:txBody>
      </p:sp>
      <p:grpSp>
        <p:nvGrpSpPr>
          <p:cNvPr id="2" name="그룹 10"/>
          <p:cNvGrpSpPr/>
          <p:nvPr/>
        </p:nvGrpSpPr>
        <p:grpSpPr>
          <a:xfrm>
            <a:off x="785785" y="1269348"/>
            <a:ext cx="7429553" cy="1088087"/>
            <a:chOff x="428595" y="5000636"/>
            <a:chExt cx="8012296" cy="1676150"/>
          </a:xfrm>
        </p:grpSpPr>
        <p:sp>
          <p:nvSpPr>
            <p:cNvPr id="12" name="TextBox 15"/>
            <p:cNvSpPr txBox="1">
              <a:spLocks noChangeArrowheads="1"/>
            </p:cNvSpPr>
            <p:nvPr/>
          </p:nvSpPr>
          <p:spPr bwMode="auto">
            <a:xfrm>
              <a:off x="737304" y="6072206"/>
              <a:ext cx="8771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입고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grpSp>
          <p:nvGrpSpPr>
            <p:cNvPr id="3" name="그룹 38"/>
            <p:cNvGrpSpPr/>
            <p:nvPr/>
          </p:nvGrpSpPr>
          <p:grpSpPr>
            <a:xfrm>
              <a:off x="428595" y="5000636"/>
              <a:ext cx="8012296" cy="1080000"/>
              <a:chOff x="285720" y="5000636"/>
              <a:chExt cx="8012296" cy="1080000"/>
            </a:xfrm>
          </p:grpSpPr>
          <p:pic>
            <p:nvPicPr>
              <p:cNvPr id="29" name="그림 28" descr="대물포장3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60628" y="5000636"/>
                <a:ext cx="1440000" cy="108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0" name="그림 29" descr="입고6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85720" y="5000636"/>
                <a:ext cx="1440000" cy="108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1" name="그림 30" descr="포장대기5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928794" y="5000636"/>
                <a:ext cx="1440000" cy="108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2" name="Picture 2" descr="C:\Users\Administrator\Desktop\1380234918780.jpg"/>
              <p:cNvPicPr>
                <a:picLocks noChangeArrowheads="1"/>
              </p:cNvPicPr>
              <p:nvPr/>
            </p:nvPicPr>
            <p:blipFill>
              <a:blip r:embed="rId6" cstate="print"/>
              <a:srcRect l="14062" t="20833" b="32292"/>
              <a:stretch>
                <a:fillRect/>
              </a:stretch>
            </p:blipFill>
            <p:spPr bwMode="auto">
              <a:xfrm>
                <a:off x="6858016" y="5000636"/>
                <a:ext cx="1440000" cy="108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33" name="그림 32" descr="20140604_112843____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203702" y="5000636"/>
                <a:ext cx="1440000" cy="108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2214546" y="6072206"/>
              <a:ext cx="11721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포장대기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17" name="TextBox 15"/>
            <p:cNvSpPr txBox="1">
              <a:spLocks noChangeArrowheads="1"/>
            </p:cNvSpPr>
            <p:nvPr/>
          </p:nvSpPr>
          <p:spPr bwMode="auto">
            <a:xfrm>
              <a:off x="4000496" y="6072206"/>
              <a:ext cx="8771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포장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5491169" y="6072206"/>
              <a:ext cx="11721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출하대기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19" name="TextBox 15"/>
            <p:cNvSpPr txBox="1">
              <a:spLocks noChangeArrowheads="1"/>
            </p:cNvSpPr>
            <p:nvPr/>
          </p:nvSpPr>
          <p:spPr bwMode="auto">
            <a:xfrm>
              <a:off x="7286644" y="6072206"/>
              <a:ext cx="8771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출하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20" name="TextBox 15"/>
            <p:cNvSpPr txBox="1">
              <a:spLocks noChangeArrowheads="1"/>
            </p:cNvSpPr>
            <p:nvPr/>
          </p:nvSpPr>
          <p:spPr bwMode="auto">
            <a:xfrm>
              <a:off x="546476" y="6429395"/>
              <a:ext cx="1053494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검수 및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포장장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이동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21" name="TextBox 15"/>
            <p:cNvSpPr txBox="1">
              <a:spLocks noChangeArrowheads="1"/>
            </p:cNvSpPr>
            <p:nvPr/>
          </p:nvSpPr>
          <p:spPr bwMode="auto">
            <a:xfrm>
              <a:off x="2143108" y="6429395"/>
              <a:ext cx="1101584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포장장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창고에서 보관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25" name="TextBox 15"/>
            <p:cNvSpPr txBox="1">
              <a:spLocks noChangeArrowheads="1"/>
            </p:cNvSpPr>
            <p:nvPr/>
          </p:nvSpPr>
          <p:spPr bwMode="auto">
            <a:xfrm>
              <a:off x="3695880" y="6429395"/>
              <a:ext cx="1353256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소포장</a:t>
              </a:r>
              <a:r>
                <a:rPr lang="en-US" altLang="ko-KR" sz="800" dirty="0">
                  <a:latin typeface="+mj-lt"/>
                  <a:ea typeface="휴먼모음T" pitchFamily="18" charset="-127"/>
                </a:rPr>
                <a:t>,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중포장</a:t>
              </a:r>
              <a:r>
                <a:rPr lang="en-US" altLang="ko-KR" sz="800" dirty="0">
                  <a:latin typeface="+mj-lt"/>
                  <a:ea typeface="휴먼모음T" pitchFamily="18" charset="-127"/>
                </a:rPr>
                <a:t>,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대포장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진행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5286380" y="6429395"/>
              <a:ext cx="1515158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인식표 붙인 후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출하대기장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이동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27" name="TextBox 15"/>
            <p:cNvSpPr txBox="1">
              <a:spLocks noChangeArrowheads="1"/>
            </p:cNvSpPr>
            <p:nvPr/>
          </p:nvSpPr>
          <p:spPr bwMode="auto">
            <a:xfrm>
              <a:off x="7072330" y="6429395"/>
              <a:ext cx="1101584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컨테이너 차량에 상차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</p:grp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714348" y="928676"/>
            <a:ext cx="4239503" cy="318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ko-KR" altLang="en-US" sz="1400" b="1"/>
              <a:t>◆ 이래</a:t>
            </a:r>
            <a:r>
              <a:rPr lang="en-US" altLang="ko-KR" sz="1400" b="1"/>
              <a:t>(</a:t>
            </a:r>
            <a:r>
              <a:rPr lang="ko-KR" altLang="en-US" sz="1400" b="1"/>
              <a:t>구 델파이</a:t>
            </a:r>
            <a:r>
              <a:rPr lang="en-US" altLang="ko-KR" sz="1400" b="1"/>
              <a:t>) </a:t>
            </a:r>
            <a:r>
              <a:rPr lang="ko-KR" altLang="en-US" sz="1400" b="1" dirty="0"/>
              <a:t>포장 프로세스</a:t>
            </a:r>
            <a:endParaRPr lang="en-US" altLang="ko-KR" sz="1400" b="1" dirty="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altLang="ko-KR" sz="1400" b="1" dirty="0"/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714348" y="2430465"/>
            <a:ext cx="3165307" cy="15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ko-KR" altLang="en-US" sz="1400" b="1" dirty="0"/>
              <a:t>◆ 평화산업 포장 프로세스</a:t>
            </a:r>
            <a:endParaRPr lang="en-US" altLang="ko-KR" sz="1400" b="1" dirty="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altLang="ko-KR" sz="1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85786" y="3643320"/>
            <a:ext cx="107157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입고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ko-KR" altLang="ko-KR" sz="6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600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600" b="1" dirty="0">
                <a:latin typeface="맑은 고딕" pitchFamily="50" charset="-127"/>
                <a:ea typeface="맑은 고딕" pitchFamily="50" charset="-127"/>
              </a:rPr>
              <a:t>제품입고</a:t>
            </a:r>
            <a:endParaRPr lang="en-US" altLang="ko-KR" sz="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품명 수량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포장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대기장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이동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</a:pPr>
            <a:r>
              <a:rPr lang="en-US" altLang="ko-KR" sz="600" b="1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2)</a:t>
            </a:r>
            <a:r>
              <a:rPr lang="ko-KR" altLang="en-US" sz="600" b="1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외관검사</a:t>
            </a:r>
            <a:endParaRPr lang="en-US" altLang="ko-KR" sz="600" b="1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품목별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발청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찍힘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28860" y="3643320"/>
            <a:ext cx="1088074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소포장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기종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/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제품별 포장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작업표준서에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의거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소포장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완료품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보관 적치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72132" y="3643320"/>
            <a:ext cx="150019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벤딩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출하 대기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벤딩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실시 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출하대기장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이동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786" y="2786064"/>
            <a:ext cx="1071570" cy="93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28860" y="2786064"/>
            <a:ext cx="1127113" cy="91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43372" y="2786064"/>
            <a:ext cx="1071570" cy="89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6446" y="2766958"/>
            <a:ext cx="1000132" cy="9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TextBox 49"/>
          <p:cNvSpPr txBox="1"/>
          <p:nvPr/>
        </p:nvSpPr>
        <p:spPr>
          <a:xfrm>
            <a:off x="4143372" y="3643320"/>
            <a:ext cx="108807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대포장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BOX NO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에 포지션 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 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대박스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적입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포장용역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포장용역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714348" y="2455218"/>
            <a:ext cx="3165307" cy="15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ko-KR" altLang="en-US" sz="1400" b="1" dirty="0"/>
              <a:t>◆ 두산 </a:t>
            </a:r>
            <a:r>
              <a:rPr lang="ko-KR" altLang="en-US" sz="1400" b="1" dirty="0" err="1"/>
              <a:t>모토롤</a:t>
            </a:r>
            <a:r>
              <a:rPr lang="ko-KR" altLang="en-US" sz="1400" b="1" dirty="0"/>
              <a:t> 포장 프로세스</a:t>
            </a:r>
            <a:endParaRPr lang="en-US" altLang="ko-KR" sz="1400" b="1" dirty="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altLang="ko-KR" sz="1400" b="1" dirty="0"/>
          </a:p>
        </p:txBody>
      </p:sp>
      <p:pic>
        <p:nvPicPr>
          <p:cNvPr id="38" name="그림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0522" y="2936414"/>
            <a:ext cx="942989" cy="73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그림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028" y="2921971"/>
            <a:ext cx="870452" cy="746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그림 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7118" y="2936414"/>
            <a:ext cx="823820" cy="7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그림 4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796" y="2936414"/>
            <a:ext cx="829002" cy="725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그림 4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95878" y="2936415"/>
            <a:ext cx="906721" cy="69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그림 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96076" y="2936415"/>
            <a:ext cx="683927" cy="80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785786" y="3668073"/>
            <a:ext cx="107157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200" b="1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입고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ko-KR" altLang="ko-KR" sz="6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600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600" b="1" dirty="0">
                <a:latin typeface="맑은 고딕" pitchFamily="50" charset="-127"/>
                <a:ea typeface="맑은 고딕" pitchFamily="50" charset="-127"/>
              </a:rPr>
              <a:t>제품입고</a:t>
            </a:r>
            <a:endParaRPr lang="en-US" altLang="ko-KR" sz="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품명 수량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포장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대기장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이동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</a:pPr>
            <a:r>
              <a:rPr lang="en-US" altLang="ko-KR" sz="600" b="1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2)</a:t>
            </a:r>
            <a:r>
              <a:rPr lang="ko-KR" altLang="en-US" sz="600" b="1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외관검사</a:t>
            </a:r>
            <a:endParaRPr lang="en-US" altLang="ko-KR" sz="600" b="1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품목별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발청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,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찍힘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71670" y="3668073"/>
            <a:ext cx="1088074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소포장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기종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/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제품별 포장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작업표준서에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의거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소포장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완료품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보관 적치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28992" y="3668073"/>
            <a:ext cx="1088074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중포장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기종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/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제품별 포장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중량 체크하여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이종품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포장 완료 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보관장에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적치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29190" y="3668073"/>
            <a:ext cx="108807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대포장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BOX NO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에 포지션 확인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  <a:p>
            <a:pPr>
              <a:lnSpc>
                <a:spcPts val="1000"/>
              </a:lnSpc>
              <a:buFontTx/>
              <a:buChar char="-"/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확인 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대박스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적입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15074" y="3668073"/>
            <a:ext cx="121444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서류 처리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적입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박스 내용 체크 작성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29520" y="3668073"/>
            <a:ext cx="150019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 &lt;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벤딩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출하 대기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en-US" altLang="ko-KR" sz="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endParaRPr lang="en-US" altLang="ko-KR" sz="6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-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벤딩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실시 후 </a:t>
            </a:r>
            <a:r>
              <a:rPr lang="ko-KR" altLang="en-US" sz="600" dirty="0" err="1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출하대기장</a:t>
            </a:r>
            <a:r>
              <a:rPr lang="ko-KR" altLang="en-US" sz="600" dirty="0">
                <a:latin typeface="맑은 고딕" pitchFamily="50" charset="-127"/>
                <a:ea typeface="맑은 고딕" pitchFamily="50" charset="-127"/>
                <a:sym typeface="Wingdings" pitchFamily="2" charset="2"/>
              </a:rPr>
              <a:t> 이동</a:t>
            </a:r>
            <a:endParaRPr lang="en-US" altLang="ko-KR" sz="600" dirty="0">
              <a:latin typeface="맑은 고딕" pitchFamily="50" charset="-127"/>
              <a:ea typeface="맑은 고딕" pitchFamily="50" charset="-127"/>
              <a:sym typeface="Wingdings" pitchFamily="2" charset="2"/>
            </a:endParaRPr>
          </a:p>
        </p:txBody>
      </p:sp>
      <p:grpSp>
        <p:nvGrpSpPr>
          <p:cNvPr id="50" name="그룹 10"/>
          <p:cNvGrpSpPr/>
          <p:nvPr/>
        </p:nvGrpSpPr>
        <p:grpSpPr>
          <a:xfrm>
            <a:off x="895092" y="1964968"/>
            <a:ext cx="7072687" cy="447316"/>
            <a:chOff x="546476" y="6072203"/>
            <a:chExt cx="7627438" cy="689070"/>
          </a:xfrm>
        </p:grpSpPr>
        <p:sp>
          <p:nvSpPr>
            <p:cNvPr id="51" name="TextBox 15"/>
            <p:cNvSpPr txBox="1">
              <a:spLocks noChangeArrowheads="1"/>
            </p:cNvSpPr>
            <p:nvPr/>
          </p:nvSpPr>
          <p:spPr bwMode="auto">
            <a:xfrm>
              <a:off x="737304" y="6072206"/>
              <a:ext cx="8771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입고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53" name="TextBox 52"/>
            <p:cNvSpPr txBox="1">
              <a:spLocks noChangeArrowheads="1"/>
            </p:cNvSpPr>
            <p:nvPr/>
          </p:nvSpPr>
          <p:spPr bwMode="auto">
            <a:xfrm>
              <a:off x="2214546" y="6072211"/>
              <a:ext cx="945964" cy="474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포장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54" name="TextBox 15"/>
            <p:cNvSpPr txBox="1">
              <a:spLocks noChangeArrowheads="1"/>
            </p:cNvSpPr>
            <p:nvPr/>
          </p:nvSpPr>
          <p:spPr bwMode="auto">
            <a:xfrm>
              <a:off x="3787022" y="6072203"/>
              <a:ext cx="1264052" cy="474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서류처리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55" name="TextBox 15"/>
            <p:cNvSpPr txBox="1">
              <a:spLocks noChangeArrowheads="1"/>
            </p:cNvSpPr>
            <p:nvPr/>
          </p:nvSpPr>
          <p:spPr bwMode="auto">
            <a:xfrm>
              <a:off x="5491168" y="6072206"/>
              <a:ext cx="1264052" cy="474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라벨작업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56" name="TextBox 15"/>
            <p:cNvSpPr txBox="1">
              <a:spLocks noChangeArrowheads="1"/>
            </p:cNvSpPr>
            <p:nvPr/>
          </p:nvSpPr>
          <p:spPr bwMode="auto">
            <a:xfrm>
              <a:off x="7286644" y="6072206"/>
              <a:ext cx="8771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&lt; </a:t>
              </a:r>
              <a:r>
                <a:rPr lang="ko-KR" altLang="en-US" sz="1400" dirty="0">
                  <a:latin typeface="휴먼모음T" pitchFamily="18" charset="-127"/>
                  <a:ea typeface="휴먼모음T" pitchFamily="18" charset="-127"/>
                </a:rPr>
                <a:t>출하 </a:t>
              </a:r>
              <a:r>
                <a:rPr lang="en-US" altLang="ko-KR" sz="1400" dirty="0">
                  <a:latin typeface="휴먼모음T" pitchFamily="18" charset="-127"/>
                  <a:ea typeface="휴먼모음T" pitchFamily="18" charset="-127"/>
                </a:rPr>
                <a:t>&gt;</a:t>
              </a:r>
            </a:p>
          </p:txBody>
        </p:sp>
        <p:sp>
          <p:nvSpPr>
            <p:cNvPr id="57" name="TextBox 15"/>
            <p:cNvSpPr txBox="1">
              <a:spLocks noChangeArrowheads="1"/>
            </p:cNvSpPr>
            <p:nvPr/>
          </p:nvSpPr>
          <p:spPr bwMode="auto">
            <a:xfrm>
              <a:off x="546476" y="6429395"/>
              <a:ext cx="1053494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검수 및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포장장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이동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58" name="TextBox 15"/>
            <p:cNvSpPr txBox="1">
              <a:spLocks noChangeArrowheads="1"/>
            </p:cNvSpPr>
            <p:nvPr/>
          </p:nvSpPr>
          <p:spPr bwMode="auto">
            <a:xfrm>
              <a:off x="2143109" y="6429391"/>
              <a:ext cx="1120567" cy="331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소포장</a:t>
              </a:r>
              <a:r>
                <a:rPr lang="en-US" altLang="ko-KR" sz="800" dirty="0">
                  <a:latin typeface="+mj-lt"/>
                  <a:ea typeface="휴먼모음T" pitchFamily="18" charset="-127"/>
                </a:rPr>
                <a:t>,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중포장</a:t>
              </a:r>
              <a:r>
                <a:rPr lang="en-US" altLang="ko-KR" sz="800" dirty="0">
                  <a:latin typeface="+mj-lt"/>
                  <a:ea typeface="휴먼모음T" pitchFamily="18" charset="-127"/>
                </a:rPr>
                <a:t>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진행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59" name="TextBox 15"/>
            <p:cNvSpPr txBox="1">
              <a:spLocks noChangeArrowheads="1"/>
            </p:cNvSpPr>
            <p:nvPr/>
          </p:nvSpPr>
          <p:spPr bwMode="auto">
            <a:xfrm>
              <a:off x="3869552" y="6429390"/>
              <a:ext cx="873357" cy="331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서류작업 진행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60" name="TextBox 15"/>
            <p:cNvSpPr txBox="1">
              <a:spLocks noChangeArrowheads="1"/>
            </p:cNvSpPr>
            <p:nvPr/>
          </p:nvSpPr>
          <p:spPr bwMode="auto">
            <a:xfrm>
              <a:off x="5286380" y="6429395"/>
              <a:ext cx="1515158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인식표 붙인 후 </a:t>
              </a:r>
              <a:r>
                <a:rPr lang="ko-KR" altLang="en-US" sz="800" dirty="0" err="1">
                  <a:latin typeface="+mj-lt"/>
                  <a:ea typeface="휴먼모음T" pitchFamily="18" charset="-127"/>
                </a:rPr>
                <a:t>출하대기장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 이동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  <p:sp>
          <p:nvSpPr>
            <p:cNvPr id="61" name="TextBox 15"/>
            <p:cNvSpPr txBox="1">
              <a:spLocks noChangeArrowheads="1"/>
            </p:cNvSpPr>
            <p:nvPr/>
          </p:nvSpPr>
          <p:spPr bwMode="auto">
            <a:xfrm>
              <a:off x="7072330" y="6429395"/>
              <a:ext cx="1101584" cy="24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800" dirty="0">
                  <a:latin typeface="+mj-lt"/>
                  <a:ea typeface="휴먼모음T" pitchFamily="18" charset="-127"/>
                </a:rPr>
                <a:t>- </a:t>
              </a:r>
              <a:r>
                <a:rPr lang="ko-KR" altLang="en-US" sz="800" dirty="0">
                  <a:latin typeface="+mj-lt"/>
                  <a:ea typeface="휴먼모음T" pitchFamily="18" charset="-127"/>
                </a:rPr>
                <a:t>컨테이너 차량에 상차</a:t>
              </a:r>
              <a:endParaRPr lang="en-US" altLang="ko-KR" sz="800" dirty="0">
                <a:latin typeface="+mj-lt"/>
                <a:ea typeface="휴먼모음T" pitchFamily="18" charset="-127"/>
              </a:endParaRPr>
            </a:p>
          </p:txBody>
        </p:sp>
      </p:grpSp>
      <p:sp>
        <p:nvSpPr>
          <p:cNvPr id="67" name="Rectangle 16"/>
          <p:cNvSpPr>
            <a:spLocks noChangeArrowheads="1"/>
          </p:cNvSpPr>
          <p:nvPr/>
        </p:nvSpPr>
        <p:spPr bwMode="auto">
          <a:xfrm>
            <a:off x="714348" y="928676"/>
            <a:ext cx="4239503" cy="318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ko-KR" altLang="en-US" sz="1400" b="1" dirty="0"/>
              <a:t>◆ 현대 </a:t>
            </a:r>
            <a:r>
              <a:rPr lang="ko-KR" altLang="en-US" sz="1400" b="1" dirty="0" err="1"/>
              <a:t>모비스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포장 프로세스</a:t>
            </a:r>
            <a:endParaRPr lang="en-US" altLang="ko-KR" sz="1400" b="1" dirty="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altLang="ko-KR" sz="1400" b="1" dirty="0"/>
          </a:p>
        </p:txBody>
      </p:sp>
      <p:pic>
        <p:nvPicPr>
          <p:cNvPr id="69" name="Picture 1">
            <a:extLst>
              <a:ext uri="{FF2B5EF4-FFF2-40B4-BE49-F238E27FC236}">
                <a16:creationId xmlns:a16="http://schemas.microsoft.com/office/drawing/2014/main" id="{00000000-0008-0000-0000-00000104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2975" y="1285866"/>
            <a:ext cx="797289" cy="686981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71" name="Picture 6" descr="D:\문서 백업\백업본\현대IHL\인수인계 관련 파일\동주산업 업무 매뉴얼\사진\20160627_093504.jpg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9" b="25629"/>
          <a:stretch>
            <a:fillRect/>
          </a:stretch>
        </p:blipFill>
        <p:spPr bwMode="auto">
          <a:xfrm>
            <a:off x="7143768" y="1214428"/>
            <a:ext cx="857256" cy="73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00000000-0008-0000-0000-000013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1214428"/>
            <a:ext cx="966880" cy="71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4" t="8889" r="9551" b="8889"/>
          <a:stretch/>
        </p:blipFill>
        <p:spPr>
          <a:xfrm>
            <a:off x="2500298" y="1214428"/>
            <a:ext cx="827775" cy="71438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" t="9622" r="-301" b="10523"/>
          <a:stretch/>
        </p:blipFill>
        <p:spPr>
          <a:xfrm>
            <a:off x="5500694" y="1214428"/>
            <a:ext cx="1000132" cy="6951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3D </a:t>
            </a:r>
            <a:r>
              <a:rPr lang="ko-KR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모델링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000114"/>
            <a:ext cx="2133541" cy="282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642924"/>
            <a:ext cx="2714644" cy="2152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857502"/>
            <a:ext cx="3571900" cy="84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000100" y="4024652"/>
            <a:ext cx="72152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정교한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3D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모델링을 통해 제품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적입률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컨테이너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적재율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등을 고려해 최적의 포장 효율화 달성합니다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Proposal</a:t>
            </a:r>
            <a:endParaRPr lang="ko-KR" altLang="en-US" sz="2000" b="1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0100" y="4024652"/>
            <a:ext cx="72152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제품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적입률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컨테이너 적재 효율 등 다방면의 검사 수치가 반영된 제안서를 작성하여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 algn="ctr"/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구매 또는 물류담당자들이 물류 효율을 검토할 수 있도록 도와줍니다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134616"/>
            <a:ext cx="1528197" cy="115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1020" y="1134615"/>
            <a:ext cx="1526103" cy="115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2876" y="1134616"/>
            <a:ext cx="1517731" cy="11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8825" y="1134616"/>
            <a:ext cx="152191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50641" y="2428875"/>
            <a:ext cx="151563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31021" y="2428874"/>
            <a:ext cx="1517732" cy="114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47985" y="2428875"/>
            <a:ext cx="1517732" cy="114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28825" y="2428875"/>
            <a:ext cx="152191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85734"/>
            <a:ext cx="2000232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2844" y="34344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3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끝인사</a:t>
            </a:r>
            <a:endParaRPr lang="ko-KR" altLang="en-US" sz="2000" b="1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858280" y="0"/>
            <a:ext cx="285720" cy="5143500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822265" y="80173"/>
            <a:ext cx="1821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u="sng" spc="300" dirty="0">
                <a:solidFill>
                  <a:schemeClr val="accent6">
                    <a:lumMod val="75000"/>
                  </a:schemeClr>
                </a:solidFill>
              </a:rPr>
              <a:t>회사소개</a:t>
            </a:r>
            <a:endParaRPr lang="ko-KR" altLang="en-US" sz="1600" b="1" u="sng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 descr="KakaoTalk_20210802_132741956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4572014"/>
            <a:ext cx="808050" cy="571486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71406" y="3857634"/>
            <a:ext cx="785818" cy="1285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0" y="3643320"/>
            <a:ext cx="571472" cy="15001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FF3E-BFB1-4DA9-9863-943027B7A7D3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714612" y="214312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u="sng" dirty="0">
                <a:solidFill>
                  <a:schemeClr val="accent6">
                    <a:lumMod val="75000"/>
                  </a:schemeClr>
                </a:solidFill>
              </a:rPr>
              <a:t>Thank you!</a:t>
            </a:r>
            <a:endParaRPr lang="ko-KR" altLang="en-US" sz="36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738</Words>
  <Application>Microsoft Office PowerPoint</Application>
  <PresentationFormat>화면 슬라이드 쇼(16:9)</PresentationFormat>
  <Paragraphs>194</Paragraphs>
  <Slides>16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leehojun800@naver.com</dc:creator>
  <cp:lastModifiedBy>Administrator</cp:lastModifiedBy>
  <cp:revision>178</cp:revision>
  <dcterms:created xsi:type="dcterms:W3CDTF">2021-08-13T23:59:16Z</dcterms:created>
  <dcterms:modified xsi:type="dcterms:W3CDTF">2022-05-18T02:16:31Z</dcterms:modified>
</cp:coreProperties>
</file>