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5" r:id="rId2"/>
    <p:sldId id="308" r:id="rId3"/>
    <p:sldId id="307" r:id="rId4"/>
    <p:sldId id="316" r:id="rId5"/>
    <p:sldId id="282" r:id="rId6"/>
    <p:sldId id="283" r:id="rId7"/>
    <p:sldId id="310" r:id="rId8"/>
    <p:sldId id="284" r:id="rId9"/>
    <p:sldId id="285" r:id="rId10"/>
    <p:sldId id="311" r:id="rId11"/>
    <p:sldId id="312" r:id="rId12"/>
    <p:sldId id="291" r:id="rId13"/>
    <p:sldId id="288" r:id="rId14"/>
    <p:sldId id="309" r:id="rId15"/>
    <p:sldId id="299" r:id="rId16"/>
    <p:sldId id="294" r:id="rId17"/>
    <p:sldId id="295" r:id="rId18"/>
    <p:sldId id="293" r:id="rId19"/>
    <p:sldId id="314" r:id="rId20"/>
    <p:sldId id="263" r:id="rId21"/>
  </p:sldIdLst>
  <p:sldSz cx="9144000" cy="6858000" type="screen4x3"/>
  <p:notesSz cx="6889750" cy="10021888"/>
  <p:defaultTextStyle>
    <a:defPPr>
      <a:defRPr lang="ko-KR"/>
    </a:defPPr>
    <a:lvl1pPr algn="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>
          <p15:clr>
            <a:srgbClr val="A4A3A4"/>
          </p15:clr>
        </p15:guide>
        <p15:guide id="2" pos="2880">
          <p15:clr>
            <a:srgbClr val="A4A3A4"/>
          </p15:clr>
        </p15:guide>
        <p15:guide id="3" pos="2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8" userDrawn="1">
          <p15:clr>
            <a:srgbClr val="A4A3A4"/>
          </p15:clr>
        </p15:guide>
        <p15:guide id="2" pos="217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66"/>
    <a:srgbClr val="969696"/>
    <a:srgbClr val="000000"/>
    <a:srgbClr val="CCECFF"/>
    <a:srgbClr val="FFFF99"/>
    <a:srgbClr val="BD420B"/>
    <a:srgbClr val="566400"/>
    <a:srgbClr val="B2D000"/>
    <a:srgbClr val="FF9A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8" autoAdjust="0"/>
    <p:restoredTop sz="96829" autoAdjust="0"/>
  </p:normalViewPr>
  <p:slideViewPr>
    <p:cSldViewPr>
      <p:cViewPr varScale="1">
        <p:scale>
          <a:sx n="110" d="100"/>
          <a:sy n="110" d="100"/>
        </p:scale>
        <p:origin x="1932" y="108"/>
      </p:cViewPr>
      <p:guideLst>
        <p:guide orient="horz" pos="572"/>
        <p:guide pos="2880"/>
        <p:guide pos="2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3158"/>
        <p:guide pos="217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85764" cy="5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3" rIns="96625" bIns="48313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447" y="1"/>
            <a:ext cx="2985764" cy="5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3" rIns="96625" bIns="48313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519784"/>
            <a:ext cx="2985764" cy="5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3" rIns="96625" bIns="48313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447" y="9519784"/>
            <a:ext cx="2985764" cy="5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3" rIns="96625" bIns="48313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fld id="{11A0D8C5-B592-4C83-8B06-3642BD105B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00616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85764" cy="5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3" rIns="96625" bIns="48313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447" y="1"/>
            <a:ext cx="2985764" cy="5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3" rIns="96625" bIns="48313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13325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668" y="4759893"/>
            <a:ext cx="5512417" cy="4509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3" rIns="96625" bIns="483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519784"/>
            <a:ext cx="2985764" cy="5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3" rIns="96625" bIns="48313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447" y="9519784"/>
            <a:ext cx="2985764" cy="5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3" rIns="96625" bIns="48313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fld id="{493D7A97-4424-4693-87FE-25613306702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67997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3D7A97-4424-4693-87FE-25613306702C}" type="slidenum">
              <a:rPr lang="en-US" altLang="ko-KR" smtClean="0"/>
              <a:pPr>
                <a:defRPr/>
              </a:pPr>
              <a:t>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3D7A97-4424-4693-87FE-25613306702C}" type="slidenum">
              <a:rPr lang="en-US" altLang="ko-KR" smtClean="0"/>
              <a:pPr>
                <a:defRPr/>
              </a:pPr>
              <a:t>19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827088" y="3357563"/>
            <a:ext cx="4681537" cy="1158875"/>
          </a:xfrm>
          <a:effectLst>
            <a:outerShdw dist="17961" dir="2700000" algn="ctr" rotWithShape="0">
              <a:schemeClr val="bg2"/>
            </a:outerShdw>
          </a:effectLst>
        </p:spPr>
        <p:txBody>
          <a:bodyPr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827088" y="4654550"/>
            <a:ext cx="3671887" cy="431800"/>
          </a:xfrm>
        </p:spPr>
        <p:txBody>
          <a:bodyPr/>
          <a:lstStyle>
            <a:lvl1pPr marL="0" indent="0">
              <a:defRPr sz="2000"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9BB2D9C3-661A-4D0B-8DED-18291BF956E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A00B2B8F-4ABD-40CB-8532-62E1A214606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32738" y="302964"/>
            <a:ext cx="57345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defRPr kumimoji="0" lang="ko-KR" altLang="en-US" sz="3000" i="0" u="none" strike="noStrike" kern="0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defRPr kumimoji="1" sz="35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defRPr kumimoji="1" sz="35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defRPr kumimoji="1" sz="35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defRPr kumimoji="1" sz="35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defRPr kumimoji="1" sz="35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defRPr kumimoji="1" sz="35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defRPr kumimoji="1" sz="35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defRPr kumimoji="1" sz="35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defTabSz="457200" latinLnBrk="0">
              <a:buClrTx/>
              <a:buFontTx/>
              <a:buNone/>
            </a:pPr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6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95288" y="1125538"/>
            <a:ext cx="4038600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86288" y="1125538"/>
            <a:ext cx="4038600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67488" y="44450"/>
            <a:ext cx="2057400" cy="63373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95288" y="44450"/>
            <a:ext cx="6019800" cy="63373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288" y="44450"/>
            <a:ext cx="7272337" cy="77787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395288" y="1125538"/>
            <a:ext cx="8229600" cy="5256212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4DAEF1D-6789-428D-BEAC-D14E78FBDA51}"/>
              </a:ext>
            </a:extLst>
          </p:cNvPr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77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05C2460F-A3ED-452D-AA45-761BD3CA0E74}"/>
              </a:ext>
            </a:extLst>
          </p:cNvPr>
          <p:cNvSpPr/>
          <p:nvPr userDrawn="1"/>
        </p:nvSpPr>
        <p:spPr>
          <a:xfrm>
            <a:off x="52114" y="55734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453555FF-BFCB-462E-976E-1B6A798A6FE4}"/>
              </a:ext>
            </a:extLst>
          </p:cNvPr>
          <p:cNvSpPr/>
          <p:nvPr userDrawn="1"/>
        </p:nvSpPr>
        <p:spPr>
          <a:xfrm rot="10800000">
            <a:off x="8022203" y="6047969"/>
            <a:ext cx="1063781" cy="749079"/>
          </a:xfrm>
          <a:custGeom>
            <a:avLst/>
            <a:gdLst>
              <a:gd name="connsiteX0" fmla="*/ 0 w 2076930"/>
              <a:gd name="connsiteY0" fmla="*/ 0 h 1440155"/>
              <a:gd name="connsiteX1" fmla="*/ 2076930 w 2076930"/>
              <a:gd name="connsiteY1" fmla="*/ 0 h 1440155"/>
              <a:gd name="connsiteX2" fmla="*/ 2076930 w 2076930"/>
              <a:gd name="connsiteY2" fmla="*/ 219039 h 1440155"/>
              <a:gd name="connsiteX3" fmla="*/ 216024 w 2076930"/>
              <a:gd name="connsiteY3" fmla="*/ 219039 h 1440155"/>
              <a:gd name="connsiteX4" fmla="*/ 216024 w 2076930"/>
              <a:gd name="connsiteY4" fmla="*/ 1440155 h 1440155"/>
              <a:gd name="connsiteX5" fmla="*/ 0 w 2076930"/>
              <a:gd name="connsiteY5" fmla="*/ 1440155 h 144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6930" h="1440155">
                <a:moveTo>
                  <a:pt x="0" y="0"/>
                </a:moveTo>
                <a:lnTo>
                  <a:pt x="2076930" y="0"/>
                </a:lnTo>
                <a:lnTo>
                  <a:pt x="2076930" y="219039"/>
                </a:lnTo>
                <a:lnTo>
                  <a:pt x="216024" y="219039"/>
                </a:lnTo>
                <a:lnTo>
                  <a:pt x="216024" y="1440155"/>
                </a:lnTo>
                <a:lnTo>
                  <a:pt x="0" y="14401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/>
            <a:endParaRPr lang="ko-KR" altLang="en-US" sz="1200" dirty="0"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7204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4450"/>
            <a:ext cx="7272337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125538"/>
            <a:ext cx="822960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700" r:id="rId13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3500">
          <a:solidFill>
            <a:srgbClr val="292929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3500">
          <a:solidFill>
            <a:srgbClr val="292929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3500">
          <a:solidFill>
            <a:srgbClr val="292929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3500">
          <a:solidFill>
            <a:srgbClr val="292929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3500">
          <a:solidFill>
            <a:srgbClr val="292929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3500">
          <a:solidFill>
            <a:srgbClr val="292929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3500">
          <a:solidFill>
            <a:srgbClr val="292929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3500">
          <a:solidFill>
            <a:srgbClr val="292929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3500">
          <a:solidFill>
            <a:srgbClr val="292929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•"/>
        <a:defRPr kumimoji="1" sz="25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rgbClr val="003366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rgbClr val="003366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rgbClr val="003366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rgbClr val="003366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rgbClr val="003366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rgbClr val="003366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rgbClr val="003366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>
          <a:solidFill>
            <a:srgbClr val="003366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microsoft.com/office/2007/relationships/hdphoto" Target="../media/hdphoto1.wdp"/><Relationship Id="rId5" Type="http://schemas.openxmlformats.org/officeDocument/2006/relationships/image" Target="../media/image20.jpeg"/><Relationship Id="rId10" Type="http://schemas.openxmlformats.org/officeDocument/2006/relationships/image" Target="../media/image4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hdphoto" Target="../media/hdphoto1.wdp"/><Relationship Id="rId7" Type="http://schemas.openxmlformats.org/officeDocument/2006/relationships/image" Target="../media/image2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microsoft.com/office/2007/relationships/hdphoto" Target="../media/hdphoto1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7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771800" y="5085184"/>
            <a:ext cx="3671887" cy="431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HY동녘B" pitchFamily="18" charset="-127"/>
                <a:ea typeface="HY동녘B" pitchFamily="18" charset="-127"/>
              </a:rPr>
              <a:t>2022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HY동녘B" pitchFamily="18" charset="-127"/>
                <a:ea typeface="HY동녘B" pitchFamily="18" charset="-127"/>
              </a:rPr>
              <a:t>년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HY동녘B" pitchFamily="18" charset="-127"/>
                <a:ea typeface="HY동녘B" pitchFamily="18" charset="-127"/>
              </a:rPr>
              <a:t>1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HY동녘B" pitchFamily="18" charset="-127"/>
                <a:ea typeface="HY동녘B" pitchFamily="18" charset="-127"/>
              </a:rPr>
              <a:t>월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HY동녘B" pitchFamily="18" charset="-127"/>
                <a:ea typeface="HY동녘B" pitchFamily="18" charset="-127"/>
              </a:rPr>
              <a:t>17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HY동녘B" pitchFamily="18" charset="-127"/>
                <a:ea typeface="HY동녘B" pitchFamily="18" charset="-127"/>
              </a:rPr>
              <a:t>일</a:t>
            </a:r>
          </a:p>
        </p:txBody>
      </p:sp>
      <p:pic>
        <p:nvPicPr>
          <p:cNvPr id="3076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67544" y="5877272"/>
            <a:ext cx="2592952" cy="738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3203848" y="6165304"/>
            <a:ext cx="3205824" cy="323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>
              <a:spcBef>
                <a:spcPct val="20000"/>
              </a:spcBef>
              <a:buClr>
                <a:schemeClr val="hlink"/>
              </a:buClr>
            </a:pPr>
            <a:r>
              <a:rPr lang="en-US" altLang="ko-KR" sz="1700" kern="0" dirty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</a:rPr>
              <a:t>www.shinhwamg.com</a:t>
            </a:r>
            <a:endParaRPr kumimoji="1" lang="ko-KR" altLang="en-US" sz="17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자유형 7"/>
          <p:cNvSpPr/>
          <p:nvPr/>
        </p:nvSpPr>
        <p:spPr bwMode="auto">
          <a:xfrm>
            <a:off x="0" y="-675456"/>
            <a:ext cx="9144000" cy="5040560"/>
          </a:xfrm>
          <a:custGeom>
            <a:avLst/>
            <a:gdLst>
              <a:gd name="connsiteX0" fmla="*/ 0 w 9144000"/>
              <a:gd name="connsiteY0" fmla="*/ 0 h 4509120"/>
              <a:gd name="connsiteX1" fmla="*/ 9144000 w 9144000"/>
              <a:gd name="connsiteY1" fmla="*/ 0 h 4509120"/>
              <a:gd name="connsiteX2" fmla="*/ 9144000 w 9144000"/>
              <a:gd name="connsiteY2" fmla="*/ 4509120 h 4509120"/>
              <a:gd name="connsiteX3" fmla="*/ 0 w 9144000"/>
              <a:gd name="connsiteY3" fmla="*/ 4509120 h 4509120"/>
              <a:gd name="connsiteX4" fmla="*/ 0 w 9144000"/>
              <a:gd name="connsiteY4" fmla="*/ 0 h 4509120"/>
              <a:gd name="connsiteX0" fmla="*/ 0 w 9144000"/>
              <a:gd name="connsiteY0" fmla="*/ 0 h 5395563"/>
              <a:gd name="connsiteX1" fmla="*/ 9144000 w 9144000"/>
              <a:gd name="connsiteY1" fmla="*/ 0 h 5395563"/>
              <a:gd name="connsiteX2" fmla="*/ 9144000 w 9144000"/>
              <a:gd name="connsiteY2" fmla="*/ 4509120 h 5395563"/>
              <a:gd name="connsiteX3" fmla="*/ 0 w 9144000"/>
              <a:gd name="connsiteY3" fmla="*/ 4509120 h 5395563"/>
              <a:gd name="connsiteX4" fmla="*/ 0 w 9144000"/>
              <a:gd name="connsiteY4" fmla="*/ 0 h 5395563"/>
              <a:gd name="connsiteX0" fmla="*/ 0 w 9144000"/>
              <a:gd name="connsiteY0" fmla="*/ 0 h 5395563"/>
              <a:gd name="connsiteX1" fmla="*/ 9144000 w 9144000"/>
              <a:gd name="connsiteY1" fmla="*/ 0 h 5395563"/>
              <a:gd name="connsiteX2" fmla="*/ 9144000 w 9144000"/>
              <a:gd name="connsiteY2" fmla="*/ 4509120 h 5395563"/>
              <a:gd name="connsiteX3" fmla="*/ 0 w 9144000"/>
              <a:gd name="connsiteY3" fmla="*/ 4509120 h 5395563"/>
              <a:gd name="connsiteX4" fmla="*/ 0 w 9144000"/>
              <a:gd name="connsiteY4" fmla="*/ 0 h 5395563"/>
              <a:gd name="connsiteX0" fmla="*/ 0 w 9144000"/>
              <a:gd name="connsiteY0" fmla="*/ 0 h 5395563"/>
              <a:gd name="connsiteX1" fmla="*/ 9144000 w 9144000"/>
              <a:gd name="connsiteY1" fmla="*/ 0 h 5395563"/>
              <a:gd name="connsiteX2" fmla="*/ 9144000 w 9144000"/>
              <a:gd name="connsiteY2" fmla="*/ 4509120 h 5395563"/>
              <a:gd name="connsiteX3" fmla="*/ 0 w 9144000"/>
              <a:gd name="connsiteY3" fmla="*/ 4509120 h 5395563"/>
              <a:gd name="connsiteX4" fmla="*/ 0 w 9144000"/>
              <a:gd name="connsiteY4" fmla="*/ 0 h 5395563"/>
              <a:gd name="connsiteX0" fmla="*/ 0 w 9144000"/>
              <a:gd name="connsiteY0" fmla="*/ 0 h 5537983"/>
              <a:gd name="connsiteX1" fmla="*/ 9144000 w 9144000"/>
              <a:gd name="connsiteY1" fmla="*/ 0 h 5537983"/>
              <a:gd name="connsiteX2" fmla="*/ 9144000 w 9144000"/>
              <a:gd name="connsiteY2" fmla="*/ 4509120 h 5537983"/>
              <a:gd name="connsiteX3" fmla="*/ 0 w 9144000"/>
              <a:gd name="connsiteY3" fmla="*/ 4509120 h 5537983"/>
              <a:gd name="connsiteX4" fmla="*/ 0 w 9144000"/>
              <a:gd name="connsiteY4" fmla="*/ 0 h 5537983"/>
              <a:gd name="connsiteX0" fmla="*/ 0 w 9144000"/>
              <a:gd name="connsiteY0" fmla="*/ 0 h 4509120"/>
              <a:gd name="connsiteX1" fmla="*/ 9144000 w 9144000"/>
              <a:gd name="connsiteY1" fmla="*/ 0 h 4509120"/>
              <a:gd name="connsiteX2" fmla="*/ 9144000 w 9144000"/>
              <a:gd name="connsiteY2" fmla="*/ 4509120 h 4509120"/>
              <a:gd name="connsiteX3" fmla="*/ 0 w 9144000"/>
              <a:gd name="connsiteY3" fmla="*/ 2664296 h 4509120"/>
              <a:gd name="connsiteX4" fmla="*/ 0 w 9144000"/>
              <a:gd name="connsiteY4" fmla="*/ 0 h 4509120"/>
              <a:gd name="connsiteX0" fmla="*/ 0 w 9144000"/>
              <a:gd name="connsiteY0" fmla="*/ 0 h 4509120"/>
              <a:gd name="connsiteX1" fmla="*/ 9144000 w 9144000"/>
              <a:gd name="connsiteY1" fmla="*/ 0 h 4509120"/>
              <a:gd name="connsiteX2" fmla="*/ 9144000 w 9144000"/>
              <a:gd name="connsiteY2" fmla="*/ 4509120 h 4509120"/>
              <a:gd name="connsiteX3" fmla="*/ 0 w 9144000"/>
              <a:gd name="connsiteY3" fmla="*/ 2664296 h 4509120"/>
              <a:gd name="connsiteX4" fmla="*/ 0 w 9144000"/>
              <a:gd name="connsiteY4" fmla="*/ 0 h 4509120"/>
              <a:gd name="connsiteX0" fmla="*/ 0 w 9144000"/>
              <a:gd name="connsiteY0" fmla="*/ 0 h 4509120"/>
              <a:gd name="connsiteX1" fmla="*/ 9144000 w 9144000"/>
              <a:gd name="connsiteY1" fmla="*/ 0 h 4509120"/>
              <a:gd name="connsiteX2" fmla="*/ 9144000 w 9144000"/>
              <a:gd name="connsiteY2" fmla="*/ 4509120 h 4509120"/>
              <a:gd name="connsiteX3" fmla="*/ 0 w 9144000"/>
              <a:gd name="connsiteY3" fmla="*/ 2664296 h 4509120"/>
              <a:gd name="connsiteX4" fmla="*/ 0 w 9144000"/>
              <a:gd name="connsiteY4" fmla="*/ 0 h 4509120"/>
              <a:gd name="connsiteX0" fmla="*/ 0 w 9144000"/>
              <a:gd name="connsiteY0" fmla="*/ 0 h 5040560"/>
              <a:gd name="connsiteX1" fmla="*/ 9144000 w 9144000"/>
              <a:gd name="connsiteY1" fmla="*/ 0 h 5040560"/>
              <a:gd name="connsiteX2" fmla="*/ 9144000 w 9144000"/>
              <a:gd name="connsiteY2" fmla="*/ 5040560 h 5040560"/>
              <a:gd name="connsiteX3" fmla="*/ 0 w 9144000"/>
              <a:gd name="connsiteY3" fmla="*/ 2664296 h 5040560"/>
              <a:gd name="connsiteX4" fmla="*/ 0 w 9144000"/>
              <a:gd name="connsiteY4" fmla="*/ 0 h 5040560"/>
              <a:gd name="connsiteX0" fmla="*/ 0 w 9144000"/>
              <a:gd name="connsiteY0" fmla="*/ 0 h 5040560"/>
              <a:gd name="connsiteX1" fmla="*/ 9144000 w 9144000"/>
              <a:gd name="connsiteY1" fmla="*/ 0 h 5040560"/>
              <a:gd name="connsiteX2" fmla="*/ 9144000 w 9144000"/>
              <a:gd name="connsiteY2" fmla="*/ 5040560 h 5040560"/>
              <a:gd name="connsiteX3" fmla="*/ 0 w 9144000"/>
              <a:gd name="connsiteY3" fmla="*/ 2664296 h 5040560"/>
              <a:gd name="connsiteX4" fmla="*/ 0 w 9144000"/>
              <a:gd name="connsiteY4" fmla="*/ 0 h 504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5040560">
                <a:moveTo>
                  <a:pt x="0" y="0"/>
                </a:moveTo>
                <a:lnTo>
                  <a:pt x="9144000" y="0"/>
                </a:lnTo>
                <a:lnTo>
                  <a:pt x="9144000" y="5040560"/>
                </a:lnTo>
                <a:cubicBezTo>
                  <a:pt x="7375289" y="2387874"/>
                  <a:pt x="583462" y="4344754"/>
                  <a:pt x="0" y="266429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411760" y="526301"/>
            <a:ext cx="4248398" cy="830997"/>
          </a:xfrm>
        </p:spPr>
        <p:txBody>
          <a:bodyPr/>
          <a:lstStyle/>
          <a:p>
            <a:pPr algn="ctr" eaLnBrk="1" hangingPunct="1">
              <a:defRPr/>
            </a:pPr>
            <a:r>
              <a:rPr lang="ko-KR" altLang="en-US" sz="4800" b="1" dirty="0">
                <a:solidFill>
                  <a:srgbClr val="003366"/>
                </a:solidFill>
                <a:latin typeface="+mj-ea"/>
              </a:rPr>
              <a:t>회  사  현  황</a:t>
            </a:r>
          </a:p>
        </p:txBody>
      </p:sp>
      <p:pic>
        <p:nvPicPr>
          <p:cNvPr id="2050" name="Picture 2" descr="C:\Users\ghgo\Desktop\그림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865966" cy="324280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</p:pic>
    </p:spTree>
    <p:extLst>
      <p:ext uri="{BB962C8B-B14F-4D97-AF65-F5344CB8AC3E}">
        <p14:creationId xmlns:p14="http://schemas.microsoft.com/office/powerpoint/2010/main" val="225313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116632"/>
            <a:ext cx="7272337" cy="777600"/>
          </a:xfrm>
        </p:spPr>
        <p:txBody>
          <a:bodyPr anchor="ctr" anchorCtr="0"/>
          <a:lstStyle/>
          <a:p>
            <a:pPr eaLnBrk="1" hangingPunct="1"/>
            <a:r>
              <a:rPr lang="ko-KR" altLang="en-US" sz="3000" dirty="0">
                <a:latin typeface="+mn-ea"/>
                <a:ea typeface="+mn-ea"/>
              </a:rPr>
              <a:t>목차</a:t>
            </a:r>
          </a:p>
        </p:txBody>
      </p:sp>
      <p:pic>
        <p:nvPicPr>
          <p:cNvPr id="78" name="Picture 3" descr="목차1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980728"/>
            <a:ext cx="54006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Rectangle 42"/>
          <p:cNvSpPr>
            <a:spLocks noChangeArrowheads="1"/>
          </p:cNvSpPr>
          <p:nvPr/>
        </p:nvSpPr>
        <p:spPr bwMode="auto">
          <a:xfrm>
            <a:off x="2185988" y="1023591"/>
            <a:ext cx="2413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 fontAlgn="ctr" latinLnBrk="0">
              <a:lnSpc>
                <a:spcPct val="12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kumimoji="0" lang="en-US" altLang="ko-KR" sz="2000" b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DFKai-SB" pitchFamily="65" charset="-120"/>
              </a:rPr>
              <a:t>Ⅰ</a:t>
            </a:r>
          </a:p>
        </p:txBody>
      </p:sp>
      <p:sp>
        <p:nvSpPr>
          <p:cNvPr id="81" name="Rectangle 22"/>
          <p:cNvSpPr>
            <a:spLocks noChangeArrowheads="1"/>
          </p:cNvSpPr>
          <p:nvPr/>
        </p:nvSpPr>
        <p:spPr bwMode="auto">
          <a:xfrm>
            <a:off x="2882900" y="1045816"/>
            <a:ext cx="1598613" cy="36988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17961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>
            <a:spAutoFit/>
          </a:bodyPr>
          <a:lstStyle/>
          <a:p>
            <a:pPr algn="l" fontAlgn="ctr" latinLnBrk="0">
              <a:defRPr/>
            </a:pPr>
            <a:r>
              <a:rPr kumimoji="0" lang="ko-KR" alt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회  사  소  개</a:t>
            </a:r>
          </a:p>
        </p:txBody>
      </p:sp>
      <p:pic>
        <p:nvPicPr>
          <p:cNvPr id="82" name="Picture 3" descr="목차1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698582"/>
            <a:ext cx="54006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Rectangle 42"/>
          <p:cNvSpPr>
            <a:spLocks noChangeArrowheads="1"/>
          </p:cNvSpPr>
          <p:nvPr/>
        </p:nvSpPr>
        <p:spPr bwMode="auto">
          <a:xfrm>
            <a:off x="2238375" y="2741444"/>
            <a:ext cx="136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 fontAlgn="ctr" latinLnBrk="0">
              <a:lnSpc>
                <a:spcPct val="12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kumimoji="0" lang="en-US" altLang="ko-KR" sz="2000" b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DFKai-SB" pitchFamily="65" charset="-120"/>
              </a:rPr>
              <a:t>II</a:t>
            </a:r>
          </a:p>
        </p:txBody>
      </p:sp>
      <p:sp>
        <p:nvSpPr>
          <p:cNvPr id="84" name="Rectangle 22"/>
          <p:cNvSpPr>
            <a:spLocks noChangeArrowheads="1"/>
          </p:cNvSpPr>
          <p:nvPr/>
        </p:nvSpPr>
        <p:spPr bwMode="auto">
          <a:xfrm>
            <a:off x="2882900" y="2763947"/>
            <a:ext cx="2291012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17961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>
            <a:spAutoFit/>
          </a:bodyPr>
          <a:lstStyle/>
          <a:p>
            <a:pPr algn="l" fontAlgn="ctr" latinLnBrk="0">
              <a:defRPr/>
            </a:pPr>
            <a:r>
              <a:rPr kumimoji="0" lang="ko-KR" alt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생 산 및 설 비 현 황</a:t>
            </a:r>
          </a:p>
        </p:txBody>
      </p:sp>
      <p:pic>
        <p:nvPicPr>
          <p:cNvPr id="85" name="Picture 3" descr="목차1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161925"/>
            <a:ext cx="54006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Rectangle 42"/>
          <p:cNvSpPr>
            <a:spLocks noChangeArrowheads="1"/>
          </p:cNvSpPr>
          <p:nvPr/>
        </p:nvSpPr>
        <p:spPr bwMode="auto">
          <a:xfrm>
            <a:off x="2185988" y="4204788"/>
            <a:ext cx="20478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 fontAlgn="ctr" latinLnBrk="0">
              <a:lnSpc>
                <a:spcPct val="12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kumimoji="0" lang="en-US" altLang="ko-KR" sz="2000" b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DFKai-SB" pitchFamily="65" charset="-120"/>
              </a:rPr>
              <a:t>III</a:t>
            </a:r>
          </a:p>
        </p:txBody>
      </p:sp>
      <p:sp>
        <p:nvSpPr>
          <p:cNvPr id="87" name="Rectangle 22"/>
          <p:cNvSpPr>
            <a:spLocks noChangeArrowheads="1"/>
          </p:cNvSpPr>
          <p:nvPr/>
        </p:nvSpPr>
        <p:spPr bwMode="auto">
          <a:xfrm>
            <a:off x="3022201" y="4227290"/>
            <a:ext cx="2060179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17961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>
            <a:spAutoFit/>
          </a:bodyPr>
          <a:lstStyle/>
          <a:p>
            <a:pPr algn="l" fontAlgn="ctr" latinLnBrk="0">
              <a:defRPr/>
            </a:pPr>
            <a:r>
              <a:rPr kumimoji="0" lang="ko-KR" alt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생 산 제 품  현 황</a:t>
            </a:r>
          </a:p>
        </p:txBody>
      </p:sp>
      <p:pic>
        <p:nvPicPr>
          <p:cNvPr id="88" name="Picture 3" descr="목차1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783683"/>
            <a:ext cx="54006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Rectangle 42"/>
          <p:cNvSpPr>
            <a:spLocks noChangeArrowheads="1"/>
          </p:cNvSpPr>
          <p:nvPr/>
        </p:nvSpPr>
        <p:spPr bwMode="auto">
          <a:xfrm>
            <a:off x="2185988" y="4826545"/>
            <a:ext cx="228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 fontAlgn="ctr" latinLnBrk="0">
              <a:lnSpc>
                <a:spcPct val="12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kumimoji="0" lang="en-US" altLang="ko-KR" sz="2000" b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DFKai-SB" pitchFamily="65" charset="-120"/>
              </a:rPr>
              <a:t>IV</a:t>
            </a:r>
          </a:p>
        </p:txBody>
      </p:sp>
      <p:sp>
        <p:nvSpPr>
          <p:cNvPr id="90" name="Rectangle 22"/>
          <p:cNvSpPr>
            <a:spLocks noChangeArrowheads="1"/>
          </p:cNvSpPr>
          <p:nvPr/>
        </p:nvSpPr>
        <p:spPr bwMode="auto">
          <a:xfrm>
            <a:off x="3016069" y="4849048"/>
            <a:ext cx="2036135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17961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>
            <a:spAutoFit/>
          </a:bodyPr>
          <a:lstStyle/>
          <a:p>
            <a:pPr algn="l" fontAlgn="ctr" latinLnBrk="0">
              <a:defRPr/>
            </a:pPr>
            <a:r>
              <a:rPr kumimoji="0" lang="ko-KR" alt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비                 </a:t>
            </a:r>
            <a:r>
              <a:rPr kumimoji="0" lang="ko-KR" altLang="en-US" sz="18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젼</a:t>
            </a:r>
            <a:endParaRPr kumimoji="0" lang="ko-KR" altLang="en-US" sz="1800" b="1" dirty="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74900" y="3238595"/>
            <a:ext cx="536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제 조 공 정 및 품 질 관 리 체 계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algn="l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리 사 이 클 링 공 정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algn="l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보 유 설 비 현 황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374900" y="1498253"/>
            <a:ext cx="5365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회 사 현 황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algn="l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경 영 방 침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algn="l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조 직 도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algn="l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인 증 및 지 재 권 현 황</a:t>
            </a:r>
          </a:p>
        </p:txBody>
      </p:sp>
      <p:pic>
        <p:nvPicPr>
          <p:cNvPr id="95" name="Picture 3" descr="목차1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5431755"/>
            <a:ext cx="54006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Rectangle 42"/>
          <p:cNvSpPr>
            <a:spLocks noChangeArrowheads="1"/>
          </p:cNvSpPr>
          <p:nvPr/>
        </p:nvSpPr>
        <p:spPr bwMode="auto">
          <a:xfrm>
            <a:off x="2185988" y="5474618"/>
            <a:ext cx="1603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 fontAlgn="ctr" latinLnBrk="0">
              <a:lnSpc>
                <a:spcPct val="12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kumimoji="0" lang="en-US" altLang="ko-KR" sz="2000" b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DFKai-SB" pitchFamily="65" charset="-120"/>
              </a:rPr>
              <a:t>V</a:t>
            </a:r>
          </a:p>
        </p:txBody>
      </p:sp>
      <p:sp>
        <p:nvSpPr>
          <p:cNvPr id="97" name="Rectangle 22"/>
          <p:cNvSpPr>
            <a:spLocks noChangeArrowheads="1"/>
          </p:cNvSpPr>
          <p:nvPr/>
        </p:nvSpPr>
        <p:spPr bwMode="auto">
          <a:xfrm>
            <a:off x="3000364" y="5503470"/>
            <a:ext cx="214314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17961" dir="2700000" algn="ctr" rotWithShape="0">
              <a:srgbClr val="808080">
                <a:alpha val="50000"/>
              </a:srgbClr>
            </a:outerShdw>
          </a:effectLst>
        </p:spPr>
        <p:txBody>
          <a:bodyPr wrap="square" anchor="ctr">
            <a:spAutoFit/>
          </a:bodyPr>
          <a:lstStyle/>
          <a:p>
            <a:pPr algn="l" fontAlgn="ctr" latinLnBrk="0">
              <a:defRPr/>
            </a:pPr>
            <a:r>
              <a:rPr kumimoji="0" lang="ko-KR" alt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주    거    </a:t>
            </a:r>
            <a:r>
              <a:rPr kumimoji="0" lang="ko-KR" altLang="en-US" sz="18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래</a:t>
            </a:r>
            <a:r>
              <a:rPr kumimoji="0" lang="ko-KR" alt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처</a:t>
            </a:r>
          </a:p>
        </p:txBody>
      </p:sp>
      <p:pic>
        <p:nvPicPr>
          <p:cNvPr id="20" name="Picture 7" descr="신화심볼확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5073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571472" y="1357298"/>
            <a:ext cx="568801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회사명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주식회사 신화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대표자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김 길 태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소재지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경남 김해시 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생림면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안양로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276-40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주생산품목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1290932" y="2996968"/>
            <a:ext cx="464343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마그네슘 스크랩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Recycling 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마그네슘 사형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중력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주조품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개발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특수목적 마그네슘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모합금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제조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마그네슘 합금 개발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마그네슘 소재관련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Total Solution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제공</a:t>
            </a:r>
          </a:p>
        </p:txBody>
      </p:sp>
      <p:pic>
        <p:nvPicPr>
          <p:cNvPr id="29" name="Picture 9" descr="포장출하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653135"/>
            <a:ext cx="2111858" cy="153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0" descr="Ingot 사진"/>
          <p:cNvPicPr>
            <a:picLocks noChangeAspect="1" noChangeArrowheads="1"/>
          </p:cNvPicPr>
          <p:nvPr/>
        </p:nvPicPr>
        <p:blipFill>
          <a:blip r:embed="rId3" cstate="print"/>
          <a:srcRect t="25488" r="4495" b="36008"/>
          <a:stretch>
            <a:fillRect/>
          </a:stretch>
        </p:blipFill>
        <p:spPr bwMode="auto">
          <a:xfrm>
            <a:off x="6228184" y="3861048"/>
            <a:ext cx="2160240" cy="588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3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pic>
        <p:nvPicPr>
          <p:cNvPr id="33" name="Picture 17" descr="CIMG28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340768"/>
            <a:ext cx="1659548" cy="1043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 Box 18"/>
          <p:cNvSpPr txBox="1">
            <a:spLocks noChangeArrowheads="1"/>
          </p:cNvSpPr>
          <p:nvPr/>
        </p:nvSpPr>
        <p:spPr bwMode="auto">
          <a:xfrm>
            <a:off x="597360" y="5363190"/>
            <a:ext cx="58320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주요 인증사항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: ISO14001,9001,ISO/TS 16949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        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기업부설연구소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부품소재전문기업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클린사업장</a:t>
            </a:r>
            <a:endParaRPr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251520" y="116632"/>
            <a:ext cx="5734517" cy="777600"/>
          </a:xfrm>
        </p:spPr>
        <p:txBody>
          <a:bodyPr anchor="ctr" anchorCtr="0"/>
          <a:lstStyle/>
          <a:p>
            <a:r>
              <a:rPr lang="ko-KR" altLang="en-US" dirty="0">
                <a:latin typeface="+mj-ea"/>
                <a:ea typeface="+mj-ea"/>
              </a:rPr>
              <a:t>회사소개</a:t>
            </a:r>
          </a:p>
        </p:txBody>
      </p:sp>
      <p:pic>
        <p:nvPicPr>
          <p:cNvPr id="31" name="Picture 12" descr="Mg-Zr 모합금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2564904"/>
            <a:ext cx="1728192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12493" y="908720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회사 현황</a:t>
            </a:r>
          </a:p>
        </p:txBody>
      </p:sp>
      <p:pic>
        <p:nvPicPr>
          <p:cNvPr id="13" name="Picture 7" descr="신화심볼확정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71472" y="4914628"/>
            <a:ext cx="568801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매출규모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연간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억원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(3,500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연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075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741376" y="1420114"/>
            <a:ext cx="56880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 2003. 03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주식회사 </a:t>
            </a:r>
            <a:r>
              <a:rPr lang="ko-KR" altLang="en-US" sz="1600" b="1" dirty="0" err="1">
                <a:latin typeface="HY울릉도M" pitchFamily="18" charset="-127"/>
                <a:ea typeface="HY울릉도M" pitchFamily="18" charset="-127"/>
              </a:rPr>
              <a:t>삼호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 마그네슘</a:t>
            </a: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4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251520" y="116632"/>
            <a:ext cx="5734517" cy="777600"/>
          </a:xfrm>
        </p:spPr>
        <p:txBody>
          <a:bodyPr anchor="ctr" anchorCtr="0"/>
          <a:lstStyle/>
          <a:p>
            <a:r>
              <a:rPr lang="ko-KR" altLang="en-US" dirty="0">
                <a:latin typeface="+mj-ea"/>
                <a:ea typeface="+mj-ea"/>
              </a:rPr>
              <a:t>회사소개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2493" y="908720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회사 연혁</a:t>
            </a:r>
          </a:p>
        </p:txBody>
      </p:sp>
      <p:pic>
        <p:nvPicPr>
          <p:cNvPr id="13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741376" y="2143116"/>
            <a:ext cx="5688012" cy="40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 2007. 01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한국마그네슘기술연구조합 </a:t>
            </a:r>
            <a:r>
              <a:rPr lang="ko-KR" altLang="en-US" sz="1600" b="1" dirty="0" err="1">
                <a:latin typeface="HY울릉도M" pitchFamily="18" charset="-127"/>
                <a:ea typeface="HY울릉도M" pitchFamily="18" charset="-127"/>
              </a:rPr>
              <a:t>회원사</a:t>
            </a:r>
            <a:endParaRPr lang="ko-KR" altLang="en-US" sz="16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741376" y="1785926"/>
            <a:ext cx="5688012" cy="40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2006. 09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주식회사 신화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741376" y="2500306"/>
            <a:ext cx="5688012" cy="40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 2007. 01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: ISO 14001 (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환경경영</a:t>
            </a: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인증 획득</a:t>
            </a: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714348" y="2786058"/>
            <a:ext cx="70723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 2007. 03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: ISO/TS 16949 (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자동차부품품질</a:t>
            </a: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인증 </a:t>
            </a: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714348" y="3168803"/>
            <a:ext cx="7072362" cy="40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 2009. 05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중소기업청 생산환경기술개발사업 선정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714348" y="3571876"/>
            <a:ext cx="5286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 2010. 04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: ISO 9001 (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품질경영</a:t>
            </a:r>
            <a:r>
              <a:rPr lang="en-US" altLang="ko-KR" sz="1600" b="1" dirty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b="1" dirty="0">
                <a:latin typeface="HY울릉도M" pitchFamily="18" charset="-127"/>
                <a:ea typeface="HY울릉도M" pitchFamily="18" charset="-127"/>
              </a:rPr>
              <a:t>인증획득</a:t>
            </a:r>
            <a:endParaRPr lang="en-US" altLang="ko-KR" sz="1600" b="1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4"/>
          <a:srcRect l="53359" t="68457" r="34610" b="21484"/>
          <a:stretch>
            <a:fillRect/>
          </a:stretch>
        </p:blipFill>
        <p:spPr bwMode="auto">
          <a:xfrm>
            <a:off x="5857884" y="4143380"/>
            <a:ext cx="2807846" cy="1925754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/>
          <a:srcRect l="48776" t="51847" r="36061" b="33717"/>
          <a:stretch>
            <a:fillRect/>
          </a:stretch>
        </p:blipFill>
        <p:spPr bwMode="auto">
          <a:xfrm>
            <a:off x="5715008" y="1214422"/>
            <a:ext cx="3000396" cy="2285277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714348" y="4293096"/>
            <a:ext cx="55007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2018. 03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자동화 설비</a:t>
            </a: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자동시스템</a:t>
            </a: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구축</a:t>
            </a:r>
            <a:endParaRPr lang="en-US" altLang="ko-KR" sz="1600" b="1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714348" y="3933056"/>
            <a:ext cx="4214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2017. 03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기업부설 연구소 설립</a:t>
            </a:r>
            <a:endParaRPr lang="en-US" altLang="ko-KR" sz="1600" b="1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755576" y="5414141"/>
            <a:ext cx="4786346" cy="40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2021. 06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뿌리전문기업 선정</a:t>
            </a:r>
            <a:endParaRPr lang="en-US" altLang="ko-KR" sz="1600" b="1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14348" y="4664770"/>
            <a:ext cx="47863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2020. 12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수출 </a:t>
            </a:r>
            <a:r>
              <a:rPr lang="ko-KR" altLang="en-US" sz="1600" b="1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삼백만불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수출의 탑 수상</a:t>
            </a:r>
            <a:endParaRPr lang="en-US" altLang="ko-KR" sz="1600" b="1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714348" y="5055567"/>
            <a:ext cx="47863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2020. 12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마그네슘 </a:t>
            </a: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Fe 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함량 </a:t>
            </a:r>
            <a:r>
              <a:rPr lang="ko-KR" altLang="en-US" sz="1600" b="1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싱글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b="1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ppm</a:t>
            </a:r>
            <a:r>
              <a:rPr lang="en-US" altLang="ko-KR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b="1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달성</a:t>
            </a:r>
            <a:endParaRPr lang="en-US" altLang="ko-KR" sz="1600" b="1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0754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87" name="Freeform 23"/>
          <p:cNvSpPr>
            <a:spLocks/>
          </p:cNvSpPr>
          <p:nvPr/>
        </p:nvSpPr>
        <p:spPr bwMode="auto">
          <a:xfrm rot="10800000">
            <a:off x="1331913" y="2060575"/>
            <a:ext cx="6048375" cy="3816350"/>
          </a:xfrm>
          <a:custGeom>
            <a:avLst/>
            <a:gdLst>
              <a:gd name="T0" fmla="*/ 0 w 1497"/>
              <a:gd name="T1" fmla="*/ 2147483647 h 726"/>
              <a:gd name="T2" fmla="*/ 2147483647 w 1497"/>
              <a:gd name="T3" fmla="*/ 2147483647 h 726"/>
              <a:gd name="T4" fmla="*/ 750915663 w 1497"/>
              <a:gd name="T5" fmla="*/ 2147483647 h 726"/>
              <a:gd name="T6" fmla="*/ 2147483647 w 1497"/>
              <a:gd name="T7" fmla="*/ 0 h 726"/>
              <a:gd name="T8" fmla="*/ 2147483647 w 1497"/>
              <a:gd name="T9" fmla="*/ 2147483647 h 726"/>
              <a:gd name="T10" fmla="*/ 2147483647 w 1497"/>
              <a:gd name="T11" fmla="*/ 2147483647 h 726"/>
              <a:gd name="T12" fmla="*/ 2147483647 w 1497"/>
              <a:gd name="T13" fmla="*/ 2147483647 h 726"/>
              <a:gd name="T14" fmla="*/ 750915663 w 1497"/>
              <a:gd name="T15" fmla="*/ 2147483647 h 72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97"/>
              <a:gd name="T25" fmla="*/ 0 h 726"/>
              <a:gd name="T26" fmla="*/ 1497 w 1497"/>
              <a:gd name="T27" fmla="*/ 726 h 72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97" h="726">
                <a:moveTo>
                  <a:pt x="0" y="726"/>
                </a:moveTo>
                <a:lnTo>
                  <a:pt x="363" y="272"/>
                </a:lnTo>
                <a:lnTo>
                  <a:pt x="46" y="272"/>
                </a:lnTo>
                <a:lnTo>
                  <a:pt x="726" y="0"/>
                </a:lnTo>
                <a:lnTo>
                  <a:pt x="1406" y="272"/>
                </a:lnTo>
                <a:lnTo>
                  <a:pt x="1089" y="272"/>
                </a:lnTo>
                <a:lnTo>
                  <a:pt x="1497" y="680"/>
                </a:lnTo>
                <a:lnTo>
                  <a:pt x="46" y="680"/>
                </a:lnTo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3682" name="AutoShape 18"/>
          <p:cNvSpPr>
            <a:spLocks noChangeArrowheads="1"/>
          </p:cNvSpPr>
          <p:nvPr/>
        </p:nvSpPr>
        <p:spPr bwMode="auto">
          <a:xfrm>
            <a:off x="971550" y="1628775"/>
            <a:ext cx="676910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Wingdings" pitchFamily="2" charset="2"/>
              <a:buChar char="Ø"/>
              <a:defRPr/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최선의 품질을 통한 고객 만족</a:t>
            </a:r>
          </a:p>
        </p:txBody>
      </p:sp>
      <p:sp>
        <p:nvSpPr>
          <p:cNvPr id="113683" name="AutoShape 19"/>
          <p:cNvSpPr>
            <a:spLocks noChangeArrowheads="1"/>
          </p:cNvSpPr>
          <p:nvPr/>
        </p:nvSpPr>
        <p:spPr bwMode="auto">
          <a:xfrm>
            <a:off x="971550" y="2349500"/>
            <a:ext cx="676910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Wingdings" pitchFamily="2" charset="2"/>
              <a:buChar char="Ø"/>
              <a:defRPr/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끊임 없는 자아성찰을 통한 자기 개발</a:t>
            </a:r>
          </a:p>
        </p:txBody>
      </p:sp>
      <p:sp>
        <p:nvSpPr>
          <p:cNvPr id="113684" name="AutoShape 20"/>
          <p:cNvSpPr>
            <a:spLocks noChangeArrowheads="1"/>
          </p:cNvSpPr>
          <p:nvPr/>
        </p:nvSpPr>
        <p:spPr bwMode="auto">
          <a:xfrm>
            <a:off x="971550" y="3068638"/>
            <a:ext cx="676910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Wingdings" pitchFamily="2" charset="2"/>
              <a:buChar char="Ø"/>
              <a:defRPr/>
            </a:pPr>
            <a:r>
              <a:rPr lang="en-US" altLang="ko-KR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latin typeface="HY울릉도M" pitchFamily="18" charset="-127"/>
                <a:ea typeface="HY울릉도M" pitchFamily="18" charset="-127"/>
              </a:rPr>
              <a:t>기술력 확보 및 전략적 기회경영을 통한 지속적 영업관리</a:t>
            </a:r>
          </a:p>
        </p:txBody>
      </p:sp>
      <p:sp>
        <p:nvSpPr>
          <p:cNvPr id="113685" name="AutoShape 21"/>
          <p:cNvSpPr>
            <a:spLocks noChangeArrowheads="1"/>
          </p:cNvSpPr>
          <p:nvPr/>
        </p:nvSpPr>
        <p:spPr bwMode="auto">
          <a:xfrm>
            <a:off x="971550" y="3789363"/>
            <a:ext cx="676910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Wingdings" pitchFamily="2" charset="2"/>
              <a:buChar char="Ø"/>
              <a:defRPr/>
            </a:pPr>
            <a:r>
              <a:rPr lang="en-US" altLang="ko-KR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latin typeface="HY울릉도M" pitchFamily="18" charset="-127"/>
                <a:ea typeface="HY울릉도M" pitchFamily="18" charset="-127"/>
              </a:rPr>
              <a:t>새로운 영업환경에 대응하고 미래예측을 통한 사업전략 수립</a:t>
            </a:r>
          </a:p>
        </p:txBody>
      </p:sp>
      <p:grpSp>
        <p:nvGrpSpPr>
          <p:cNvPr id="6161" name="Group 30"/>
          <p:cNvGrpSpPr>
            <a:grpSpLocks/>
          </p:cNvGrpSpPr>
          <p:nvPr/>
        </p:nvGrpSpPr>
        <p:grpSpPr bwMode="auto">
          <a:xfrm>
            <a:off x="2411413" y="5157788"/>
            <a:ext cx="4248150" cy="1558925"/>
            <a:chOff x="1519" y="3294"/>
            <a:chExt cx="2676" cy="892"/>
          </a:xfrm>
        </p:grpSpPr>
        <p:sp>
          <p:nvSpPr>
            <p:cNvPr id="6163" name="Oval 25"/>
            <p:cNvSpPr>
              <a:spLocks noChangeArrowheads="1"/>
            </p:cNvSpPr>
            <p:nvPr/>
          </p:nvSpPr>
          <p:spPr bwMode="auto">
            <a:xfrm>
              <a:off x="1519" y="3940"/>
              <a:ext cx="2676" cy="24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29999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6164" name="Group 26"/>
            <p:cNvGrpSpPr>
              <a:grpSpLocks/>
            </p:cNvGrpSpPr>
            <p:nvPr/>
          </p:nvGrpSpPr>
          <p:grpSpPr bwMode="auto">
            <a:xfrm>
              <a:off x="1676" y="3294"/>
              <a:ext cx="2228" cy="741"/>
              <a:chOff x="49" y="2523"/>
              <a:chExt cx="812" cy="788"/>
            </a:xfrm>
          </p:grpSpPr>
          <p:sp>
            <p:nvSpPr>
              <p:cNvPr id="113691" name="Oval 27"/>
              <p:cNvSpPr>
                <a:spLocks noChangeArrowheads="1"/>
              </p:cNvSpPr>
              <p:nvPr/>
            </p:nvSpPr>
            <p:spPr bwMode="auto">
              <a:xfrm>
                <a:off x="49" y="2523"/>
                <a:ext cx="812" cy="788"/>
              </a:xfrm>
              <a:prstGeom prst="ellipse">
                <a:avLst/>
              </a:prstGeom>
              <a:gradFill rotWithShape="1">
                <a:gsLst>
                  <a:gs pos="0">
                    <a:srgbClr val="334B48"/>
                  </a:gs>
                  <a:gs pos="50000">
                    <a:srgbClr val="94A05A"/>
                  </a:gs>
                  <a:gs pos="100000">
                    <a:srgbClr val="334B48"/>
                  </a:gs>
                </a:gsLst>
                <a:lin ang="2700000" scaled="1"/>
              </a:gradFill>
              <a:ln w="12700" algn="ctr">
                <a:noFill/>
                <a:round/>
                <a:headEnd/>
                <a:tailEnd/>
              </a:ln>
              <a:effectLst>
                <a:outerShdw dist="52363" dir="4557825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13692" name="Oval 28"/>
              <p:cNvSpPr>
                <a:spLocks noChangeArrowheads="1"/>
              </p:cNvSpPr>
              <p:nvPr/>
            </p:nvSpPr>
            <p:spPr bwMode="auto">
              <a:xfrm>
                <a:off x="135" y="2532"/>
                <a:ext cx="636" cy="504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45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</p:grpSp>
        <p:sp>
          <p:nvSpPr>
            <p:cNvPr id="113693" name="Text Box 29"/>
            <p:cNvSpPr txBox="1">
              <a:spLocks noChangeArrowheads="1"/>
            </p:cNvSpPr>
            <p:nvPr/>
          </p:nvSpPr>
          <p:spPr bwMode="auto">
            <a:xfrm>
              <a:off x="1791" y="3430"/>
              <a:ext cx="1974" cy="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ko-KR" sz="2000" b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21</a:t>
              </a:r>
              <a:r>
                <a:rPr lang="ko-KR" altLang="en-US" sz="2000" b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세기 소재 전문기업으로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lang="ko-KR" altLang="en-US" sz="2000" b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자리매김</a:t>
              </a:r>
            </a:p>
          </p:txBody>
        </p:sp>
      </p:grpSp>
      <p:sp>
        <p:nvSpPr>
          <p:cNvPr id="23" name="제목 4"/>
          <p:cNvSpPr>
            <a:spLocks noGrp="1"/>
          </p:cNvSpPr>
          <p:nvPr>
            <p:ph type="title"/>
          </p:nvPr>
        </p:nvSpPr>
        <p:spPr>
          <a:xfrm>
            <a:off x="251520" y="116632"/>
            <a:ext cx="5734517" cy="777600"/>
          </a:xfrm>
        </p:spPr>
        <p:txBody>
          <a:bodyPr/>
          <a:lstStyle/>
          <a:p>
            <a:r>
              <a:rPr lang="ko-KR" altLang="en-US" sz="3000" dirty="0"/>
              <a:t>회사소개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5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2493" y="908720"/>
            <a:ext cx="1980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경영 방침</a:t>
            </a:r>
          </a:p>
        </p:txBody>
      </p:sp>
      <p:pic>
        <p:nvPicPr>
          <p:cNvPr id="17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3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8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/>
              <a:t>회사소개</a:t>
            </a:r>
          </a:p>
        </p:txBody>
      </p:sp>
      <p:grpSp>
        <p:nvGrpSpPr>
          <p:cNvPr id="7172" name="Group 22"/>
          <p:cNvGrpSpPr>
            <a:grpSpLocks/>
          </p:cNvGrpSpPr>
          <p:nvPr/>
        </p:nvGrpSpPr>
        <p:grpSpPr bwMode="auto">
          <a:xfrm>
            <a:off x="3413132" y="1484313"/>
            <a:ext cx="2159000" cy="576262"/>
            <a:chOff x="896" y="2020"/>
            <a:chExt cx="1072" cy="391"/>
          </a:xfrm>
        </p:grpSpPr>
        <p:sp>
          <p:nvSpPr>
            <p:cNvPr id="7210" name="AutoShape 23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solidFill>
              <a:srgbClr val="E1F5D7"/>
            </a:solidFill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11" name="AutoShape 24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5E991"/>
                </a:gs>
                <a:gs pos="100000">
                  <a:srgbClr val="5D9624"/>
                </a:gs>
              </a:gsLst>
              <a:lin ang="2700000" scaled="1"/>
            </a:gra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>
                  <a:latin typeface="HY울릉도M" pitchFamily="18" charset="-127"/>
                  <a:ea typeface="HY울릉도M" pitchFamily="18" charset="-127"/>
                </a:rPr>
                <a:t>대 표 이 사</a:t>
              </a:r>
            </a:p>
          </p:txBody>
        </p:sp>
      </p:grpSp>
      <p:grpSp>
        <p:nvGrpSpPr>
          <p:cNvPr id="7174" name="Group 28"/>
          <p:cNvGrpSpPr>
            <a:grpSpLocks/>
          </p:cNvGrpSpPr>
          <p:nvPr/>
        </p:nvGrpSpPr>
        <p:grpSpPr bwMode="auto">
          <a:xfrm>
            <a:off x="2285984" y="3576630"/>
            <a:ext cx="1800225" cy="576263"/>
            <a:chOff x="896" y="2020"/>
            <a:chExt cx="1072" cy="391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7206" name="AutoShape 29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07" name="AutoShape 30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 dirty="0">
                  <a:latin typeface="HY울릉도M" pitchFamily="18" charset="-127"/>
                  <a:ea typeface="HY울릉도M" pitchFamily="18" charset="-127"/>
                </a:rPr>
                <a:t>생 산 부</a:t>
              </a:r>
            </a:p>
          </p:txBody>
        </p:sp>
      </p:grpSp>
      <p:grpSp>
        <p:nvGrpSpPr>
          <p:cNvPr id="7175" name="Group 31"/>
          <p:cNvGrpSpPr>
            <a:grpSpLocks/>
          </p:cNvGrpSpPr>
          <p:nvPr/>
        </p:nvGrpSpPr>
        <p:grpSpPr bwMode="auto">
          <a:xfrm>
            <a:off x="6272237" y="3576630"/>
            <a:ext cx="1800225" cy="576263"/>
            <a:chOff x="896" y="2020"/>
            <a:chExt cx="1072" cy="391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7204" name="AutoShape 32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05" name="AutoShape 33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 dirty="0">
                  <a:latin typeface="HY울릉도M" pitchFamily="18" charset="-127"/>
                  <a:ea typeface="HY울릉도M" pitchFamily="18" charset="-127"/>
                </a:rPr>
                <a:t>영 업 부</a:t>
              </a:r>
            </a:p>
          </p:txBody>
        </p:sp>
      </p:grpSp>
      <p:grpSp>
        <p:nvGrpSpPr>
          <p:cNvPr id="7176" name="Group 34"/>
          <p:cNvGrpSpPr>
            <a:grpSpLocks/>
          </p:cNvGrpSpPr>
          <p:nvPr/>
        </p:nvGrpSpPr>
        <p:grpSpPr bwMode="auto">
          <a:xfrm>
            <a:off x="857224" y="5067315"/>
            <a:ext cx="1428725" cy="576263"/>
            <a:chOff x="896" y="2020"/>
            <a:chExt cx="1072" cy="391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grpSpPr>
        <p:sp>
          <p:nvSpPr>
            <p:cNvPr id="7202" name="AutoShape 35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03" name="AutoShape 36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>
                  <a:latin typeface="HY울릉도M" pitchFamily="18" charset="-127"/>
                  <a:ea typeface="HY울릉도M" pitchFamily="18" charset="-127"/>
                </a:rPr>
                <a:t>주조 </a:t>
              </a:r>
              <a:r>
                <a:rPr lang="en-US" altLang="ko-KR"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>
                  <a:latin typeface="HY울릉도M" pitchFamily="18" charset="-127"/>
                  <a:ea typeface="HY울릉도M" pitchFamily="18" charset="-127"/>
                </a:rPr>
                <a:t>팀</a:t>
              </a:r>
            </a:p>
          </p:txBody>
        </p:sp>
      </p:grpSp>
      <p:grpSp>
        <p:nvGrpSpPr>
          <p:cNvPr id="7177" name="Group 37"/>
          <p:cNvGrpSpPr>
            <a:grpSpLocks/>
          </p:cNvGrpSpPr>
          <p:nvPr/>
        </p:nvGrpSpPr>
        <p:grpSpPr bwMode="auto">
          <a:xfrm>
            <a:off x="2357422" y="5067315"/>
            <a:ext cx="1643074" cy="576263"/>
            <a:chOff x="896" y="2020"/>
            <a:chExt cx="1072" cy="391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grpSpPr>
        <p:sp>
          <p:nvSpPr>
            <p:cNvPr id="7200" name="AutoShape 38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01" name="AutoShape 39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 dirty="0">
                  <a:latin typeface="HY울릉도M" pitchFamily="18" charset="-127"/>
                  <a:ea typeface="HY울릉도M" pitchFamily="18" charset="-127"/>
                </a:rPr>
                <a:t>주조 </a:t>
              </a:r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dirty="0">
                  <a:latin typeface="HY울릉도M" pitchFamily="18" charset="-127"/>
                  <a:ea typeface="HY울릉도M" pitchFamily="18" charset="-127"/>
                </a:rPr>
                <a:t>팀</a:t>
              </a:r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>
                  <a:latin typeface="HY울릉도M" pitchFamily="18" charset="-127"/>
                  <a:ea typeface="HY울릉도M" pitchFamily="18" charset="-127"/>
                </a:rPr>
                <a:t>자동</a:t>
              </a:r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7178" name="Group 40"/>
          <p:cNvGrpSpPr>
            <a:grpSpLocks/>
          </p:cNvGrpSpPr>
          <p:nvPr/>
        </p:nvGrpSpPr>
        <p:grpSpPr bwMode="auto">
          <a:xfrm>
            <a:off x="5643558" y="5067315"/>
            <a:ext cx="1571625" cy="576263"/>
            <a:chOff x="896" y="2020"/>
            <a:chExt cx="1072" cy="391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grpSpPr>
        <p:sp>
          <p:nvSpPr>
            <p:cNvPr id="7198" name="AutoShape 41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99" name="AutoShape 42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>
                  <a:latin typeface="HY울릉도M" pitchFamily="18" charset="-127"/>
                  <a:ea typeface="HY울릉도M" pitchFamily="18" charset="-127"/>
                </a:rPr>
                <a:t>입고</a:t>
              </a:r>
              <a:r>
                <a:rPr lang="en-US" altLang="ko-KR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>
                  <a:latin typeface="HY울릉도M" pitchFamily="18" charset="-127"/>
                  <a:ea typeface="HY울릉도M" pitchFamily="18" charset="-127"/>
                </a:rPr>
                <a:t>출하팀</a:t>
              </a:r>
            </a:p>
          </p:txBody>
        </p:sp>
      </p:grpSp>
      <p:grpSp>
        <p:nvGrpSpPr>
          <p:cNvPr id="7179" name="Group 43"/>
          <p:cNvGrpSpPr>
            <a:grpSpLocks/>
          </p:cNvGrpSpPr>
          <p:nvPr/>
        </p:nvGrpSpPr>
        <p:grpSpPr bwMode="auto">
          <a:xfrm>
            <a:off x="7286620" y="5067315"/>
            <a:ext cx="1571625" cy="576263"/>
            <a:chOff x="896" y="2020"/>
            <a:chExt cx="1072" cy="391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grpSpPr>
        <p:sp>
          <p:nvSpPr>
            <p:cNvPr id="7196" name="AutoShape 44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97" name="AutoShape 45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>
                  <a:latin typeface="HY울릉도M" pitchFamily="18" charset="-127"/>
                  <a:ea typeface="HY울릉도M" pitchFamily="18" charset="-127"/>
                </a:rPr>
                <a:t>가공</a:t>
              </a:r>
              <a:r>
                <a:rPr lang="en-US" altLang="ko-KR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>
                  <a:latin typeface="HY울릉도M" pitchFamily="18" charset="-127"/>
                  <a:ea typeface="HY울릉도M" pitchFamily="18" charset="-127"/>
                </a:rPr>
                <a:t>포장팀</a:t>
              </a:r>
            </a:p>
          </p:txBody>
        </p:sp>
      </p:grpSp>
      <p:grpSp>
        <p:nvGrpSpPr>
          <p:cNvPr id="7187" name="Group 54"/>
          <p:cNvGrpSpPr>
            <a:grpSpLocks/>
          </p:cNvGrpSpPr>
          <p:nvPr/>
        </p:nvGrpSpPr>
        <p:grpSpPr bwMode="auto">
          <a:xfrm>
            <a:off x="6200799" y="2349500"/>
            <a:ext cx="1800225" cy="576263"/>
            <a:chOff x="896" y="2020"/>
            <a:chExt cx="1072" cy="391"/>
          </a:xfr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grpSpPr>
        <p:sp>
          <p:nvSpPr>
            <p:cNvPr id="7194" name="AutoShape 55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95" name="AutoShape 56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>
                  <a:latin typeface="HY울릉도M" pitchFamily="18" charset="-127"/>
                  <a:ea typeface="HY울릉도M" pitchFamily="18" charset="-127"/>
                </a:rPr>
                <a:t>품질</a:t>
              </a:r>
              <a:r>
                <a:rPr lang="en-US" altLang="ko-KR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>
                  <a:latin typeface="HY울릉도M" pitchFamily="18" charset="-127"/>
                  <a:ea typeface="HY울릉도M" pitchFamily="18" charset="-127"/>
                </a:rPr>
                <a:t>개발부</a:t>
              </a:r>
            </a:p>
          </p:txBody>
        </p:sp>
      </p:grpSp>
      <p:grpSp>
        <p:nvGrpSpPr>
          <p:cNvPr id="7189" name="Group 37"/>
          <p:cNvGrpSpPr>
            <a:grpSpLocks/>
          </p:cNvGrpSpPr>
          <p:nvPr/>
        </p:nvGrpSpPr>
        <p:grpSpPr bwMode="auto">
          <a:xfrm>
            <a:off x="4071934" y="5067315"/>
            <a:ext cx="1357357" cy="576263"/>
            <a:chOff x="896" y="2020"/>
            <a:chExt cx="1072" cy="391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grpSpPr>
        <p:sp>
          <p:nvSpPr>
            <p:cNvPr id="7192" name="AutoShape 38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93" name="AutoShape 39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 dirty="0" err="1">
                  <a:latin typeface="HY울릉도M" pitchFamily="18" charset="-127"/>
                  <a:ea typeface="HY울릉도M" pitchFamily="18" charset="-127"/>
                </a:rPr>
                <a:t>공무팀</a:t>
              </a:r>
              <a:endParaRPr lang="ko-KR" altLang="en-US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4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6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2493" y="908720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조직도</a:t>
            </a:r>
          </a:p>
        </p:txBody>
      </p:sp>
      <p:pic>
        <p:nvPicPr>
          <p:cNvPr id="46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" name="Group 54"/>
          <p:cNvGrpSpPr>
            <a:grpSpLocks/>
          </p:cNvGrpSpPr>
          <p:nvPr/>
        </p:nvGrpSpPr>
        <p:grpSpPr bwMode="auto">
          <a:xfrm>
            <a:off x="1200139" y="2357430"/>
            <a:ext cx="1800225" cy="576263"/>
            <a:chOff x="896" y="2020"/>
            <a:chExt cx="1072" cy="391"/>
          </a:xfr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grpSpPr>
        <p:sp>
          <p:nvSpPr>
            <p:cNvPr id="49" name="AutoShape 55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0" name="AutoShape 56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 dirty="0">
                  <a:latin typeface="HY울릉도M" pitchFamily="18" charset="-127"/>
                  <a:ea typeface="HY울릉도M" pitchFamily="18" charset="-127"/>
                </a:rPr>
                <a:t>기술연구소</a:t>
              </a:r>
            </a:p>
          </p:txBody>
        </p:sp>
      </p:grpSp>
      <p:grpSp>
        <p:nvGrpSpPr>
          <p:cNvPr id="51" name="Group 25"/>
          <p:cNvGrpSpPr>
            <a:grpSpLocks/>
          </p:cNvGrpSpPr>
          <p:nvPr/>
        </p:nvGrpSpPr>
        <p:grpSpPr bwMode="auto">
          <a:xfrm>
            <a:off x="214282" y="3571876"/>
            <a:ext cx="1800225" cy="576263"/>
            <a:chOff x="896" y="2020"/>
            <a:chExt cx="1072" cy="391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52" name="AutoShape 26"/>
            <p:cNvSpPr>
              <a:spLocks noChangeArrowheads="1"/>
            </p:cNvSpPr>
            <p:nvPr/>
          </p:nvSpPr>
          <p:spPr bwMode="auto">
            <a:xfrm>
              <a:off x="896" y="2020"/>
              <a:ext cx="1072" cy="391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rgbClr val="4FD13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ko-KR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AutoShape 27"/>
            <p:cNvSpPr>
              <a:spLocks noChangeArrowheads="1"/>
            </p:cNvSpPr>
            <p:nvPr/>
          </p:nvSpPr>
          <p:spPr bwMode="auto">
            <a:xfrm>
              <a:off x="947" y="2061"/>
              <a:ext cx="964" cy="312"/>
            </a:xfrm>
            <a:prstGeom prst="roundRect">
              <a:avLst>
                <a:gd name="adj" fmla="val 16667"/>
              </a:avLst>
            </a:prstGeom>
            <a:grpFill/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ko-KR" altLang="en-US" dirty="0" err="1">
                  <a:latin typeface="HY울릉도M" pitchFamily="18" charset="-127"/>
                  <a:ea typeface="HY울릉도M" pitchFamily="18" charset="-127"/>
                </a:rPr>
                <a:t>경영지원팀</a:t>
              </a:r>
              <a:endParaRPr lang="ko-KR" altLang="en-US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113" name="직선 연결선 112"/>
          <p:cNvCxnSpPr>
            <a:stCxn id="7210" idx="2"/>
          </p:cNvCxnSpPr>
          <p:nvPr/>
        </p:nvCxnSpPr>
        <p:spPr bwMode="auto">
          <a:xfrm rot="16200000" flipH="1">
            <a:off x="3848103" y="2705104"/>
            <a:ext cx="1296989" cy="79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직선 연결선 114"/>
          <p:cNvCxnSpPr>
            <a:stCxn id="49" idx="3"/>
            <a:endCxn id="7194" idx="1"/>
          </p:cNvCxnSpPr>
          <p:nvPr/>
        </p:nvCxnSpPr>
        <p:spPr bwMode="auto">
          <a:xfrm flipV="1">
            <a:off x="3000364" y="2637632"/>
            <a:ext cx="3200435" cy="79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Shape 132"/>
          <p:cNvCxnSpPr>
            <a:stCxn id="52" idx="0"/>
          </p:cNvCxnSpPr>
          <p:nvPr/>
        </p:nvCxnSpPr>
        <p:spPr bwMode="auto">
          <a:xfrm rot="5400000" flipH="1" flipV="1">
            <a:off x="2135964" y="2335993"/>
            <a:ext cx="214314" cy="225745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hape 151"/>
          <p:cNvCxnSpPr/>
          <p:nvPr/>
        </p:nvCxnSpPr>
        <p:spPr bwMode="auto">
          <a:xfrm rot="5400000" flipH="1" flipV="1">
            <a:off x="3519482" y="3024177"/>
            <a:ext cx="219068" cy="88583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8" name="Shape 157"/>
          <p:cNvCxnSpPr>
            <a:stCxn id="7204" idx="0"/>
          </p:cNvCxnSpPr>
          <p:nvPr/>
        </p:nvCxnSpPr>
        <p:spPr bwMode="auto">
          <a:xfrm rot="16200000" flipV="1">
            <a:off x="5476889" y="1881169"/>
            <a:ext cx="219068" cy="317185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hape 161"/>
          <p:cNvCxnSpPr>
            <a:stCxn id="7202" idx="0"/>
          </p:cNvCxnSpPr>
          <p:nvPr/>
        </p:nvCxnSpPr>
        <p:spPr bwMode="auto">
          <a:xfrm rot="5400000" flipH="1" flipV="1">
            <a:off x="2181198" y="4033836"/>
            <a:ext cx="423869" cy="1643091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5" name="직선 연결선 164"/>
          <p:cNvCxnSpPr/>
          <p:nvPr/>
        </p:nvCxnSpPr>
        <p:spPr bwMode="auto">
          <a:xfrm rot="5400000" flipH="1" flipV="1">
            <a:off x="4465424" y="4860122"/>
            <a:ext cx="423869" cy="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8" name="Shape 167"/>
          <p:cNvCxnSpPr>
            <a:stCxn id="7198" idx="0"/>
          </p:cNvCxnSpPr>
          <p:nvPr/>
        </p:nvCxnSpPr>
        <p:spPr bwMode="auto">
          <a:xfrm rot="5400000" flipH="1" flipV="1">
            <a:off x="6610354" y="4462464"/>
            <a:ext cx="423869" cy="785835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0" name="Shape 169"/>
          <p:cNvCxnSpPr>
            <a:stCxn id="7196" idx="0"/>
          </p:cNvCxnSpPr>
          <p:nvPr/>
        </p:nvCxnSpPr>
        <p:spPr bwMode="auto">
          <a:xfrm rot="16200000" flipV="1">
            <a:off x="7431886" y="4426767"/>
            <a:ext cx="423869" cy="85722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1" name="직선 연결선 170"/>
          <p:cNvCxnSpPr/>
          <p:nvPr/>
        </p:nvCxnSpPr>
        <p:spPr bwMode="auto">
          <a:xfrm rot="5400000" flipH="1" flipV="1">
            <a:off x="6893754" y="4393398"/>
            <a:ext cx="500065" cy="3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직선 연결선 58"/>
          <p:cNvCxnSpPr>
            <a:stCxn id="7206" idx="2"/>
            <a:endCxn id="7200" idx="0"/>
          </p:cNvCxnSpPr>
          <p:nvPr/>
        </p:nvCxnSpPr>
        <p:spPr bwMode="auto">
          <a:xfrm rot="5400000">
            <a:off x="2725317" y="4606535"/>
            <a:ext cx="914422" cy="713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직선 연결선 60"/>
          <p:cNvCxnSpPr/>
          <p:nvPr/>
        </p:nvCxnSpPr>
        <p:spPr bwMode="auto">
          <a:xfrm rot="10800000">
            <a:off x="3071802" y="4643446"/>
            <a:ext cx="157163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/>
              <a:t>회사소개</a:t>
            </a:r>
          </a:p>
        </p:txBody>
      </p:sp>
      <p:sp>
        <p:nvSpPr>
          <p:cNvPr id="44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7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2493" y="908720"/>
            <a:ext cx="2953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인증 및 지재권 현황</a:t>
            </a:r>
          </a:p>
        </p:txBody>
      </p:sp>
      <p:pic>
        <p:nvPicPr>
          <p:cNvPr id="2050" name="Picture 2" descr="http://www.shinhwamg.com/images/sub/contents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2" t="50003" b="14620"/>
          <a:stretch>
            <a:fillRect/>
          </a:stretch>
        </p:blipFill>
        <p:spPr bwMode="auto">
          <a:xfrm>
            <a:off x="5220072" y="4005064"/>
            <a:ext cx="281006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신화심볼확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412776"/>
            <a:ext cx="1630128" cy="230425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3933056"/>
            <a:ext cx="1630128" cy="2304256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1" name="Picture 2" descr="http://www.shinhwamg.com/images/sub/contents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" t="50520" r="57368" b="6456"/>
          <a:stretch>
            <a:fillRect/>
          </a:stretch>
        </p:blipFill>
        <p:spPr bwMode="auto">
          <a:xfrm>
            <a:off x="6732240" y="1295920"/>
            <a:ext cx="1728192" cy="241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john\Desktop\ts_Imag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4" y="3933056"/>
            <a:ext cx="1635368" cy="230923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28926" y="1428736"/>
            <a:ext cx="1571636" cy="2214578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1428736"/>
            <a:ext cx="1571636" cy="2214578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94540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991" y="103441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/>
              <a:t>생산 및 설비 현황</a:t>
            </a:r>
          </a:p>
        </p:txBody>
      </p:sp>
      <p:sp>
        <p:nvSpPr>
          <p:cNvPr id="8196" name="AutoShape 8"/>
          <p:cNvSpPr>
            <a:spLocks noChangeArrowheads="1"/>
          </p:cNvSpPr>
          <p:nvPr/>
        </p:nvSpPr>
        <p:spPr bwMode="auto">
          <a:xfrm>
            <a:off x="1981101" y="1988071"/>
            <a:ext cx="2085975" cy="504825"/>
          </a:xfrm>
          <a:prstGeom prst="diamond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불순물혼입유무</a:t>
            </a:r>
          </a:p>
        </p:txBody>
      </p:sp>
      <p:sp>
        <p:nvSpPr>
          <p:cNvPr id="8197" name="Rectangle 9"/>
          <p:cNvSpPr>
            <a:spLocks noChangeArrowheads="1"/>
          </p:cNvSpPr>
          <p:nvPr/>
        </p:nvSpPr>
        <p:spPr bwMode="auto">
          <a:xfrm>
            <a:off x="1981101" y="2636912"/>
            <a:ext cx="2087562" cy="3600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소재 선별 및 준비</a:t>
            </a:r>
          </a:p>
        </p:txBody>
      </p:sp>
      <p:sp>
        <p:nvSpPr>
          <p:cNvPr id="8198" name="Rectangle 10"/>
          <p:cNvSpPr>
            <a:spLocks noChangeArrowheads="1"/>
          </p:cNvSpPr>
          <p:nvPr/>
        </p:nvSpPr>
        <p:spPr bwMode="auto">
          <a:xfrm>
            <a:off x="1981101" y="3140968"/>
            <a:ext cx="2087562" cy="3600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장입</a:t>
            </a:r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용해</a:t>
            </a:r>
          </a:p>
        </p:txBody>
      </p:sp>
      <p:sp>
        <p:nvSpPr>
          <p:cNvPr id="8199" name="Rectangle 11"/>
          <p:cNvSpPr>
            <a:spLocks noChangeArrowheads="1"/>
          </p:cNvSpPr>
          <p:nvPr/>
        </p:nvSpPr>
        <p:spPr bwMode="auto">
          <a:xfrm>
            <a:off x="1981101" y="3645024"/>
            <a:ext cx="2087562" cy="3600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합금화 및 정련처리</a:t>
            </a:r>
          </a:p>
        </p:txBody>
      </p:sp>
      <p:sp>
        <p:nvSpPr>
          <p:cNvPr id="8200" name="Rectangle 12"/>
          <p:cNvSpPr>
            <a:spLocks noChangeArrowheads="1"/>
          </p:cNvSpPr>
          <p:nvPr/>
        </p:nvSpPr>
        <p:spPr bwMode="auto">
          <a:xfrm>
            <a:off x="1981101" y="4797152"/>
            <a:ext cx="2087562" cy="3600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주조</a:t>
            </a:r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가공 </a:t>
            </a:r>
          </a:p>
        </p:txBody>
      </p:sp>
      <p:sp>
        <p:nvSpPr>
          <p:cNvPr id="8201" name="AutoShape 13"/>
          <p:cNvSpPr>
            <a:spLocks noChangeArrowheads="1"/>
          </p:cNvSpPr>
          <p:nvPr/>
        </p:nvSpPr>
        <p:spPr bwMode="auto">
          <a:xfrm>
            <a:off x="1981101" y="4149080"/>
            <a:ext cx="2085975" cy="503237"/>
          </a:xfrm>
          <a:prstGeom prst="diamond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성분분석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조정</a:t>
            </a:r>
          </a:p>
        </p:txBody>
      </p:sp>
      <p:cxnSp>
        <p:nvCxnSpPr>
          <p:cNvPr id="8202" name="AutoShape 16"/>
          <p:cNvCxnSpPr>
            <a:cxnSpLocks noChangeShapeType="1"/>
            <a:stCxn id="8211" idx="2"/>
            <a:endCxn id="8196" idx="0"/>
          </p:cNvCxnSpPr>
          <p:nvPr/>
        </p:nvCxnSpPr>
        <p:spPr bwMode="auto">
          <a:xfrm>
            <a:off x="3024089" y="1844823"/>
            <a:ext cx="0" cy="14324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203" name="AutoShape 17"/>
          <p:cNvCxnSpPr>
            <a:cxnSpLocks noChangeShapeType="1"/>
            <a:stCxn id="8196" idx="2"/>
            <a:endCxn id="8197" idx="0"/>
          </p:cNvCxnSpPr>
          <p:nvPr/>
        </p:nvCxnSpPr>
        <p:spPr bwMode="auto">
          <a:xfrm>
            <a:off x="3024089" y="2492896"/>
            <a:ext cx="793" cy="1440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204" name="AutoShape 18"/>
          <p:cNvCxnSpPr>
            <a:cxnSpLocks noChangeShapeType="1"/>
            <a:stCxn id="8197" idx="2"/>
            <a:endCxn id="8198" idx="0"/>
          </p:cNvCxnSpPr>
          <p:nvPr/>
        </p:nvCxnSpPr>
        <p:spPr bwMode="auto">
          <a:xfrm>
            <a:off x="3024882" y="2996912"/>
            <a:ext cx="0" cy="14405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205" name="AutoShape 19"/>
          <p:cNvCxnSpPr>
            <a:cxnSpLocks noChangeShapeType="1"/>
            <a:stCxn id="8198" idx="2"/>
            <a:endCxn id="8199" idx="0"/>
          </p:cNvCxnSpPr>
          <p:nvPr/>
        </p:nvCxnSpPr>
        <p:spPr bwMode="auto">
          <a:xfrm>
            <a:off x="3024882" y="3500968"/>
            <a:ext cx="0" cy="14405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206" name="AutoShape 20"/>
          <p:cNvCxnSpPr>
            <a:cxnSpLocks noChangeShapeType="1"/>
            <a:stCxn id="8199" idx="2"/>
            <a:endCxn id="8201" idx="0"/>
          </p:cNvCxnSpPr>
          <p:nvPr/>
        </p:nvCxnSpPr>
        <p:spPr bwMode="auto">
          <a:xfrm flipH="1">
            <a:off x="3024089" y="4005024"/>
            <a:ext cx="793" cy="14405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207" name="AutoShape 21"/>
          <p:cNvCxnSpPr>
            <a:cxnSpLocks noChangeShapeType="1"/>
            <a:stCxn id="8201" idx="2"/>
            <a:endCxn id="8200" idx="0"/>
          </p:cNvCxnSpPr>
          <p:nvPr/>
        </p:nvCxnSpPr>
        <p:spPr bwMode="auto">
          <a:xfrm>
            <a:off x="3024089" y="4652317"/>
            <a:ext cx="793" cy="1448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208" name="AutoShape 22"/>
          <p:cNvCxnSpPr>
            <a:cxnSpLocks noChangeShapeType="1"/>
            <a:stCxn id="8200" idx="2"/>
            <a:endCxn id="8213" idx="0"/>
          </p:cNvCxnSpPr>
          <p:nvPr/>
        </p:nvCxnSpPr>
        <p:spPr bwMode="auto">
          <a:xfrm flipH="1">
            <a:off x="3024089" y="5157152"/>
            <a:ext cx="793" cy="14405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8209" name="Text Box 24"/>
          <p:cNvSpPr txBox="1">
            <a:spLocks noChangeArrowheads="1"/>
          </p:cNvSpPr>
          <p:nvPr/>
        </p:nvSpPr>
        <p:spPr bwMode="auto">
          <a:xfrm>
            <a:off x="2917726" y="2419861"/>
            <a:ext cx="6429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40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OK</a:t>
            </a:r>
          </a:p>
        </p:txBody>
      </p:sp>
      <p:sp>
        <p:nvSpPr>
          <p:cNvPr id="8210" name="Text Box 27"/>
          <p:cNvSpPr txBox="1">
            <a:spLocks noChangeArrowheads="1"/>
          </p:cNvSpPr>
          <p:nvPr/>
        </p:nvSpPr>
        <p:spPr bwMode="auto">
          <a:xfrm>
            <a:off x="2917726" y="4547220"/>
            <a:ext cx="6429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400" dirty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OK</a:t>
            </a:r>
          </a:p>
        </p:txBody>
      </p:sp>
      <p:sp>
        <p:nvSpPr>
          <p:cNvPr id="8211" name="AutoShape 29"/>
          <p:cNvSpPr>
            <a:spLocks noChangeArrowheads="1"/>
          </p:cNvSpPr>
          <p:nvPr/>
        </p:nvSpPr>
        <p:spPr bwMode="auto">
          <a:xfrm>
            <a:off x="1981101" y="1484823"/>
            <a:ext cx="2085975" cy="360000"/>
          </a:xfrm>
          <a:prstGeom prst="roundRect">
            <a:avLst>
              <a:gd name="adj" fmla="val 31479"/>
            </a:avLst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소재입고</a:t>
            </a:r>
          </a:p>
        </p:txBody>
      </p:sp>
      <p:sp>
        <p:nvSpPr>
          <p:cNvPr id="8212" name="AutoShape 30"/>
          <p:cNvSpPr>
            <a:spLocks noChangeArrowheads="1"/>
          </p:cNvSpPr>
          <p:nvPr/>
        </p:nvSpPr>
        <p:spPr bwMode="auto">
          <a:xfrm>
            <a:off x="1981101" y="5949280"/>
            <a:ext cx="2085975" cy="360000"/>
          </a:xfrm>
          <a:prstGeom prst="roundRect">
            <a:avLst>
              <a:gd name="adj" fmla="val 29896"/>
            </a:avLst>
          </a:prstGeom>
          <a:solidFill>
            <a:srgbClr val="FFFF99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포장</a:t>
            </a:r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출하</a:t>
            </a:r>
          </a:p>
        </p:txBody>
      </p:sp>
      <p:sp>
        <p:nvSpPr>
          <p:cNvPr id="8213" name="AutoShape 31"/>
          <p:cNvSpPr>
            <a:spLocks noChangeArrowheads="1"/>
          </p:cNvSpPr>
          <p:nvPr/>
        </p:nvSpPr>
        <p:spPr bwMode="auto">
          <a:xfrm>
            <a:off x="1981101" y="5301208"/>
            <a:ext cx="2085975" cy="503238"/>
          </a:xfrm>
          <a:prstGeom prst="diamond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제품확인</a:t>
            </a:r>
          </a:p>
        </p:txBody>
      </p:sp>
      <p:sp>
        <p:nvSpPr>
          <p:cNvPr id="8214" name="Text Box 32"/>
          <p:cNvSpPr txBox="1">
            <a:spLocks noChangeArrowheads="1"/>
          </p:cNvSpPr>
          <p:nvPr/>
        </p:nvSpPr>
        <p:spPr bwMode="auto">
          <a:xfrm>
            <a:off x="4141688" y="1411799"/>
            <a:ext cx="17287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합금별로 분류</a:t>
            </a:r>
          </a:p>
        </p:txBody>
      </p:sp>
      <p:sp>
        <p:nvSpPr>
          <p:cNvPr id="8215" name="Rectangle 33"/>
          <p:cNvSpPr>
            <a:spLocks noChangeArrowheads="1"/>
          </p:cNvSpPr>
          <p:nvPr/>
        </p:nvSpPr>
        <p:spPr bwMode="auto">
          <a:xfrm>
            <a:off x="4716363" y="2060888"/>
            <a:ext cx="2087563" cy="3600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혼입물</a:t>
            </a:r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불순물 제거</a:t>
            </a:r>
          </a:p>
        </p:txBody>
      </p:sp>
      <p:cxnSp>
        <p:nvCxnSpPr>
          <p:cNvPr id="8216" name="AutoShape 34"/>
          <p:cNvCxnSpPr>
            <a:cxnSpLocks noChangeShapeType="1"/>
            <a:stCxn id="8196" idx="3"/>
            <a:endCxn id="8215" idx="1"/>
          </p:cNvCxnSpPr>
          <p:nvPr/>
        </p:nvCxnSpPr>
        <p:spPr bwMode="auto">
          <a:xfrm>
            <a:off x="4067076" y="2240484"/>
            <a:ext cx="649287" cy="40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8217" name="Text Box 35"/>
          <p:cNvSpPr txBox="1">
            <a:spLocks noChangeArrowheads="1"/>
          </p:cNvSpPr>
          <p:nvPr/>
        </p:nvSpPr>
        <p:spPr bwMode="auto">
          <a:xfrm>
            <a:off x="3997226" y="1916624"/>
            <a:ext cx="6429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</a:p>
        </p:txBody>
      </p:sp>
      <p:cxnSp>
        <p:nvCxnSpPr>
          <p:cNvPr id="8218" name="AutoShape 36"/>
          <p:cNvCxnSpPr>
            <a:cxnSpLocks noChangeShapeType="1"/>
            <a:stCxn id="8215" idx="2"/>
            <a:endCxn id="8198" idx="3"/>
          </p:cNvCxnSpPr>
          <p:nvPr/>
        </p:nvCxnSpPr>
        <p:spPr bwMode="auto">
          <a:xfrm rot="5400000">
            <a:off x="4464364" y="2025187"/>
            <a:ext cx="900080" cy="169148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8219" name="AutoShape 38"/>
          <p:cNvCxnSpPr>
            <a:cxnSpLocks noChangeShapeType="1"/>
            <a:stCxn id="8201" idx="3"/>
            <a:endCxn id="8199" idx="3"/>
          </p:cNvCxnSpPr>
          <p:nvPr/>
        </p:nvCxnSpPr>
        <p:spPr bwMode="auto">
          <a:xfrm flipV="1">
            <a:off x="4067076" y="3825024"/>
            <a:ext cx="1587" cy="575675"/>
          </a:xfrm>
          <a:prstGeom prst="bentConnector3">
            <a:avLst>
              <a:gd name="adj1" fmla="val 4451398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8220" name="Text Box 39"/>
          <p:cNvSpPr txBox="1">
            <a:spLocks noChangeArrowheads="1"/>
          </p:cNvSpPr>
          <p:nvPr/>
        </p:nvSpPr>
        <p:spPr bwMode="auto">
          <a:xfrm>
            <a:off x="4141688" y="4077211"/>
            <a:ext cx="642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</a:p>
        </p:txBody>
      </p:sp>
      <p:sp>
        <p:nvSpPr>
          <p:cNvPr id="8221" name="Text Box 40"/>
          <p:cNvSpPr txBox="1">
            <a:spLocks noChangeArrowheads="1"/>
          </p:cNvSpPr>
          <p:nvPr/>
        </p:nvSpPr>
        <p:spPr bwMode="auto">
          <a:xfrm>
            <a:off x="2916138" y="5704681"/>
            <a:ext cx="642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40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OK</a:t>
            </a:r>
          </a:p>
        </p:txBody>
      </p:sp>
      <p:cxnSp>
        <p:nvCxnSpPr>
          <p:cNvPr id="8222" name="AutoShape 41"/>
          <p:cNvCxnSpPr>
            <a:cxnSpLocks noChangeShapeType="1"/>
            <a:stCxn id="8213" idx="2"/>
            <a:endCxn id="8212" idx="0"/>
          </p:cNvCxnSpPr>
          <p:nvPr/>
        </p:nvCxnSpPr>
        <p:spPr bwMode="auto">
          <a:xfrm>
            <a:off x="3024089" y="5804446"/>
            <a:ext cx="0" cy="14483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223" name="AutoShape 42"/>
          <p:cNvCxnSpPr>
            <a:cxnSpLocks noChangeShapeType="1"/>
            <a:stCxn id="8213" idx="1"/>
            <a:endCxn id="8198" idx="1"/>
          </p:cNvCxnSpPr>
          <p:nvPr/>
        </p:nvCxnSpPr>
        <p:spPr bwMode="auto">
          <a:xfrm rot="10800000">
            <a:off x="1981101" y="3320969"/>
            <a:ext cx="12700" cy="2231859"/>
          </a:xfrm>
          <a:prstGeom prst="bentConnector3">
            <a:avLst>
              <a:gd name="adj1" fmla="val 8625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8224" name="Text Box 43"/>
          <p:cNvSpPr txBox="1">
            <a:spLocks noChangeArrowheads="1"/>
          </p:cNvSpPr>
          <p:nvPr/>
        </p:nvSpPr>
        <p:spPr bwMode="auto">
          <a:xfrm>
            <a:off x="900013" y="5301174"/>
            <a:ext cx="642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</a:p>
        </p:txBody>
      </p:sp>
      <p:sp>
        <p:nvSpPr>
          <p:cNvPr id="8225" name="Text Box 44"/>
          <p:cNvSpPr txBox="1">
            <a:spLocks noChangeArrowheads="1"/>
          </p:cNvSpPr>
          <p:nvPr/>
        </p:nvSpPr>
        <p:spPr bwMode="auto">
          <a:xfrm>
            <a:off x="5006082" y="3532636"/>
            <a:ext cx="3334567" cy="2816156"/>
          </a:xfrm>
          <a:prstGeom prst="rect">
            <a:avLst/>
          </a:prstGeom>
          <a:solidFill>
            <a:srgbClr val="CCEC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u"/>
            </a:pPr>
            <a:r>
              <a:rPr lang="ko-KR" altLang="en-US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합금별</a:t>
            </a:r>
            <a:r>
              <a:rPr lang="ko-KR" altLang="en-US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스크랩 분류</a:t>
            </a:r>
            <a:endParaRPr lang="en-US" altLang="ko-KR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⇒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등급외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스크랩 분류 및 폐기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u"/>
            </a:pPr>
            <a:r>
              <a:rPr lang="ko-KR" altLang="en-US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성분분석</a:t>
            </a:r>
            <a:r>
              <a:rPr lang="en-US" altLang="ko-KR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Brightness </a:t>
            </a:r>
            <a:r>
              <a:rPr lang="ko-KR" altLang="en-US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측정</a:t>
            </a:r>
            <a:endParaRPr lang="en-US" altLang="ko-KR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 ⇒ 성분조정 및 청정도 평가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 ⇒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불량시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재용해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실시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u"/>
            </a:pPr>
            <a:r>
              <a:rPr lang="ko-KR" altLang="en-US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최종 </a:t>
            </a:r>
            <a:r>
              <a:rPr lang="ko-KR" altLang="en-US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잉곳에</a:t>
            </a:r>
            <a:r>
              <a:rPr lang="ko-KR" altLang="en-US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대한 확인</a:t>
            </a:r>
            <a:endParaRPr lang="en-US" altLang="ko-KR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 ⇒ 표면육안 평가 및 성분 재확인</a:t>
            </a: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8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12493" y="908720"/>
            <a:ext cx="4237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제조공정 및 품질관리체계</a:t>
            </a:r>
          </a:p>
        </p:txBody>
      </p:sp>
      <p:pic>
        <p:nvPicPr>
          <p:cNvPr id="37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" name="AutoShape 25"/>
          <p:cNvSpPr>
            <a:spLocks noChangeArrowheads="1"/>
          </p:cNvSpPr>
          <p:nvPr/>
        </p:nvSpPr>
        <p:spPr bwMode="auto">
          <a:xfrm>
            <a:off x="2051720" y="2294347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chemeClr val="tx1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" name="AutoShape 25"/>
          <p:cNvSpPr>
            <a:spLocks noChangeArrowheads="1"/>
          </p:cNvSpPr>
          <p:nvPr/>
        </p:nvSpPr>
        <p:spPr bwMode="auto">
          <a:xfrm>
            <a:off x="4255231" y="2294347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chemeClr val="tx1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" name="AutoShape 25"/>
          <p:cNvSpPr>
            <a:spLocks noChangeArrowheads="1"/>
          </p:cNvSpPr>
          <p:nvPr/>
        </p:nvSpPr>
        <p:spPr bwMode="auto">
          <a:xfrm>
            <a:off x="6390667" y="2294347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chemeClr val="tx1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" name="AutoShape 25"/>
          <p:cNvSpPr>
            <a:spLocks noChangeArrowheads="1"/>
          </p:cNvSpPr>
          <p:nvPr/>
        </p:nvSpPr>
        <p:spPr bwMode="auto">
          <a:xfrm>
            <a:off x="241996" y="3943327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chemeClr val="tx1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9" name="AutoShape 25"/>
          <p:cNvSpPr>
            <a:spLocks noChangeArrowheads="1"/>
          </p:cNvSpPr>
          <p:nvPr/>
        </p:nvSpPr>
        <p:spPr bwMode="auto">
          <a:xfrm>
            <a:off x="2399965" y="3943327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chemeClr val="tx1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0" name="AutoShape 25"/>
          <p:cNvSpPr>
            <a:spLocks noChangeArrowheads="1"/>
          </p:cNvSpPr>
          <p:nvPr/>
        </p:nvSpPr>
        <p:spPr bwMode="auto">
          <a:xfrm>
            <a:off x="4569719" y="3943327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chemeClr val="tx1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" name="AutoShape 25"/>
          <p:cNvSpPr>
            <a:spLocks noChangeArrowheads="1"/>
          </p:cNvSpPr>
          <p:nvPr/>
        </p:nvSpPr>
        <p:spPr bwMode="auto">
          <a:xfrm>
            <a:off x="6731274" y="3943327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chemeClr val="tx1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>
                <a:latin typeface="+mj-ea"/>
              </a:rPr>
              <a:t>생산 및 설비 현황</a:t>
            </a:r>
            <a:endParaRPr lang="en-US" altLang="ko-KR" sz="3000" dirty="0">
              <a:latin typeface="+mj-ea"/>
            </a:endParaRPr>
          </a:p>
        </p:txBody>
      </p:sp>
      <p:pic>
        <p:nvPicPr>
          <p:cNvPr id="9220" name="Picture 9" descr="스크랩분류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1873250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0" descr="스크랩투입용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4235" y="1772816"/>
            <a:ext cx="1873250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1" descr="합금교반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211" y="1772816"/>
            <a:ext cx="1871663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2" descr="용탕처리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406715"/>
            <a:ext cx="1871663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3" descr="탈가스처리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8008" y="1771228"/>
            <a:ext cx="1871662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4" descr="슬러지드로스제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32558" y="3421002"/>
            <a:ext cx="1873250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2675210" y="2766590"/>
            <a:ext cx="15113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>
                <a:solidFill>
                  <a:schemeClr val="bg1"/>
                </a:solidFill>
              </a:rPr>
              <a:t>스크랩투입</a:t>
            </a:r>
            <a:r>
              <a:rPr lang="en-US" altLang="ko-KR" sz="1400" b="1">
                <a:solidFill>
                  <a:schemeClr val="bg1"/>
                </a:solidFill>
              </a:rPr>
              <a:t>/</a:t>
            </a:r>
            <a:r>
              <a:rPr lang="ko-KR" altLang="en-US" sz="1400" b="1">
                <a:solidFill>
                  <a:schemeClr val="bg1"/>
                </a:solidFill>
              </a:rPr>
              <a:t>용해</a:t>
            </a:r>
          </a:p>
        </p:txBody>
      </p:sp>
      <p:sp>
        <p:nvSpPr>
          <p:cNvPr id="9227" name="Text Box 16"/>
          <p:cNvSpPr txBox="1">
            <a:spLocks noChangeArrowheads="1"/>
          </p:cNvSpPr>
          <p:nvPr/>
        </p:nvSpPr>
        <p:spPr bwMode="auto">
          <a:xfrm>
            <a:off x="4926829" y="2780878"/>
            <a:ext cx="13684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 err="1">
                <a:solidFill>
                  <a:schemeClr val="bg1"/>
                </a:solidFill>
              </a:rPr>
              <a:t>용탕</a:t>
            </a:r>
            <a:r>
              <a:rPr lang="ko-KR" altLang="en-US" sz="1400" b="1" dirty="0">
                <a:solidFill>
                  <a:schemeClr val="bg1"/>
                </a:solidFill>
              </a:rPr>
              <a:t> 합금처리</a:t>
            </a:r>
          </a:p>
        </p:txBody>
      </p:sp>
      <p:sp>
        <p:nvSpPr>
          <p:cNvPr id="9228" name="Text Box 17"/>
          <p:cNvSpPr txBox="1">
            <a:spLocks noChangeArrowheads="1"/>
          </p:cNvSpPr>
          <p:nvPr/>
        </p:nvSpPr>
        <p:spPr bwMode="auto">
          <a:xfrm>
            <a:off x="6948264" y="2765004"/>
            <a:ext cx="165735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 err="1">
                <a:solidFill>
                  <a:schemeClr val="bg1"/>
                </a:solidFill>
              </a:rPr>
              <a:t>탈가스</a:t>
            </a:r>
            <a:r>
              <a:rPr lang="en-US" altLang="ko-KR" sz="1400" b="1" dirty="0">
                <a:solidFill>
                  <a:schemeClr val="bg1"/>
                </a:solidFill>
              </a:rPr>
              <a:t>/</a:t>
            </a:r>
            <a:r>
              <a:rPr lang="ko-KR" altLang="en-US" sz="1400" b="1" dirty="0">
                <a:solidFill>
                  <a:schemeClr val="bg1"/>
                </a:solidFill>
              </a:rPr>
              <a:t>입자미세화</a:t>
            </a:r>
          </a:p>
        </p:txBody>
      </p:sp>
      <p:sp>
        <p:nvSpPr>
          <p:cNvPr id="9229" name="Text Box 18"/>
          <p:cNvSpPr txBox="1">
            <a:spLocks noChangeArrowheads="1"/>
          </p:cNvSpPr>
          <p:nvPr/>
        </p:nvSpPr>
        <p:spPr bwMode="auto">
          <a:xfrm>
            <a:off x="899468" y="4414778"/>
            <a:ext cx="1368425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>
                <a:solidFill>
                  <a:schemeClr val="bg1"/>
                </a:solidFill>
              </a:rPr>
              <a:t>용탕청정화</a:t>
            </a:r>
          </a:p>
        </p:txBody>
      </p:sp>
      <p:sp>
        <p:nvSpPr>
          <p:cNvPr id="9230" name="Text Box 19"/>
          <p:cNvSpPr txBox="1">
            <a:spLocks noChangeArrowheads="1"/>
          </p:cNvSpPr>
          <p:nvPr/>
        </p:nvSpPr>
        <p:spPr bwMode="auto">
          <a:xfrm>
            <a:off x="2903996" y="4429065"/>
            <a:ext cx="1728787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400" b="1">
                <a:solidFill>
                  <a:schemeClr val="bg1"/>
                </a:solidFill>
              </a:rPr>
              <a:t>Sludge/Dross </a:t>
            </a:r>
            <a:r>
              <a:rPr lang="ko-KR" altLang="en-US" sz="1400" b="1">
                <a:solidFill>
                  <a:schemeClr val="bg1"/>
                </a:solidFill>
              </a:rPr>
              <a:t>제거</a:t>
            </a:r>
          </a:p>
        </p:txBody>
      </p:sp>
      <p:pic>
        <p:nvPicPr>
          <p:cNvPr id="9231" name="Picture 20" descr="Ingot주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3627" y="3429000"/>
            <a:ext cx="18732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2" name="Text Box 21"/>
          <p:cNvSpPr txBox="1">
            <a:spLocks noChangeArrowheads="1"/>
          </p:cNvSpPr>
          <p:nvPr/>
        </p:nvSpPr>
        <p:spPr bwMode="auto">
          <a:xfrm>
            <a:off x="5290964" y="4437062"/>
            <a:ext cx="13684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400" b="1">
                <a:solidFill>
                  <a:schemeClr val="bg1"/>
                </a:solidFill>
              </a:rPr>
              <a:t>Ingot </a:t>
            </a:r>
            <a:r>
              <a:rPr lang="ko-KR" altLang="en-US" sz="1400" b="1">
                <a:solidFill>
                  <a:schemeClr val="bg1"/>
                </a:solidFill>
              </a:rPr>
              <a:t>주조</a:t>
            </a:r>
          </a:p>
        </p:txBody>
      </p:sp>
      <p:sp>
        <p:nvSpPr>
          <p:cNvPr id="9233" name="Text Box 22"/>
          <p:cNvSpPr txBox="1">
            <a:spLocks noChangeArrowheads="1"/>
          </p:cNvSpPr>
          <p:nvPr/>
        </p:nvSpPr>
        <p:spPr bwMode="auto">
          <a:xfrm>
            <a:off x="539428" y="2780878"/>
            <a:ext cx="13684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>
                <a:solidFill>
                  <a:schemeClr val="bg1"/>
                </a:solidFill>
              </a:rPr>
              <a:t>스크랩분류</a:t>
            </a:r>
          </a:p>
        </p:txBody>
      </p:sp>
      <p:pic>
        <p:nvPicPr>
          <p:cNvPr id="9234" name="Picture 23" descr="포장출하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3867" y="3429000"/>
            <a:ext cx="1871663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5" name="Text Box 24"/>
          <p:cNvSpPr txBox="1">
            <a:spLocks noChangeArrowheads="1"/>
          </p:cNvSpPr>
          <p:nvPr/>
        </p:nvSpPr>
        <p:spPr bwMode="auto">
          <a:xfrm>
            <a:off x="7452792" y="4437062"/>
            <a:ext cx="13684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>
                <a:solidFill>
                  <a:schemeClr val="bg1"/>
                </a:solidFill>
              </a:rPr>
              <a:t>포장</a:t>
            </a:r>
            <a:r>
              <a:rPr lang="en-US" altLang="ko-KR" sz="1400" b="1">
                <a:solidFill>
                  <a:schemeClr val="bg1"/>
                </a:solidFill>
              </a:rPr>
              <a:t>/</a:t>
            </a:r>
            <a:r>
              <a:rPr lang="ko-KR" altLang="en-US" sz="1400" b="1">
                <a:solidFill>
                  <a:schemeClr val="bg1"/>
                </a:solidFill>
              </a:rPr>
              <a:t>출하</a:t>
            </a:r>
          </a:p>
        </p:txBody>
      </p: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9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2493" y="908720"/>
            <a:ext cx="4903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 err="1">
                <a:latin typeface="HY울릉도M" pitchFamily="18" charset="-127"/>
                <a:ea typeface="HY울릉도M" pitchFamily="18" charset="-127"/>
              </a:rPr>
              <a:t>리사이클링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 공정 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수동 시스템</a:t>
            </a:r>
          </a:p>
        </p:txBody>
      </p:sp>
      <p:sp>
        <p:nvSpPr>
          <p:cNvPr id="33" name="Text Box 103"/>
          <p:cNvSpPr txBox="1">
            <a:spLocks noChangeArrowheads="1"/>
          </p:cNvSpPr>
          <p:nvPr/>
        </p:nvSpPr>
        <p:spPr bwMode="auto">
          <a:xfrm>
            <a:off x="1331640" y="4920902"/>
            <a:ext cx="656170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용해로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1ton 3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기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보유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⇒ </a:t>
            </a:r>
            <a:r>
              <a:rPr lang="ko-KR" altLang="en-US" sz="1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월간 약 </a:t>
            </a:r>
            <a:r>
              <a:rPr lang="en-US" altLang="ko-KR" sz="1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265,200kg </a:t>
            </a:r>
            <a:r>
              <a:rPr lang="ko-KR" altLang="en-US" sz="1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스크랩 처리 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상용 마그네슘 합금 처리뿐만 아니라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특수 목적용 합금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잉곳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주조 가능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사형 주조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금형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주조 제품 생산</a:t>
            </a:r>
            <a:endParaRPr lang="en-US" altLang="ko-KR" sz="16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" name="Picture 7" descr="신화심볼확정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>
                <a:latin typeface="+mj-ea"/>
              </a:rPr>
              <a:t>생산 및 설비 현황</a:t>
            </a:r>
            <a:endParaRPr lang="en-US" altLang="ko-KR" sz="3000" dirty="0">
              <a:latin typeface="+mj-ea"/>
            </a:endParaRPr>
          </a:p>
        </p:txBody>
      </p:sp>
      <p:sp>
        <p:nvSpPr>
          <p:cNvPr id="10245" name="Text Box 103"/>
          <p:cNvSpPr txBox="1">
            <a:spLocks noChangeArrowheads="1"/>
          </p:cNvSpPr>
          <p:nvPr/>
        </p:nvSpPr>
        <p:spPr bwMode="auto">
          <a:xfrm>
            <a:off x="3995738" y="4749154"/>
            <a:ext cx="5148262" cy="1848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용해로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기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보온로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기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4pot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자동화 시스템 구축 완료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algn="l">
              <a:lnSpc>
                <a:spcPct val="11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1,800kg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용량의 용해로가 순차적으로 스크랩을 처리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algn="l">
              <a:lnSpc>
                <a:spcPct val="11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보온로로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이송된 청정한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용탕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지속적으로 주조작업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algn="l">
              <a:lnSpc>
                <a:spcPct val="11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연속작업으로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12,600kg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스크랩 처리 가능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algn="l">
              <a:lnSpc>
                <a:spcPct val="11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     ⇒ </a:t>
            </a:r>
            <a:r>
              <a:rPr lang="ko-KR" altLang="en-US" sz="16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월간  </a:t>
            </a:r>
            <a:r>
              <a:rPr lang="en-US" altLang="ko-KR" sz="16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327,600kg </a:t>
            </a:r>
            <a:r>
              <a:rPr lang="ko-KR" altLang="en-US" sz="16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스크랩 처리 </a:t>
            </a:r>
            <a:endParaRPr lang="en-US" altLang="ko-KR" sz="16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10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2493" y="908720"/>
            <a:ext cx="5211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 err="1">
                <a:latin typeface="HY울릉도M" pitchFamily="18" charset="-127"/>
                <a:ea typeface="HY울릉도M" pitchFamily="18" charset="-127"/>
              </a:rPr>
              <a:t>리사이클링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 공정 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자동화 시스템</a:t>
            </a:r>
          </a:p>
        </p:txBody>
      </p:sp>
      <p:pic>
        <p:nvPicPr>
          <p:cNvPr id="87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C:\Users\john\Desktop\temp_1505876490537.-527846123.mp4_0000007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988840"/>
            <a:ext cx="4237670" cy="2376264"/>
          </a:xfrm>
          <a:prstGeom prst="rect">
            <a:avLst/>
          </a:prstGeom>
          <a:noFill/>
        </p:spPr>
      </p:pic>
      <p:grpSp>
        <p:nvGrpSpPr>
          <p:cNvPr id="318" name="그룹 317"/>
          <p:cNvGrpSpPr/>
          <p:nvPr/>
        </p:nvGrpSpPr>
        <p:grpSpPr>
          <a:xfrm>
            <a:off x="475927" y="2210529"/>
            <a:ext cx="3628309" cy="4056980"/>
            <a:chOff x="146599" y="2058129"/>
            <a:chExt cx="3805238" cy="4097830"/>
          </a:xfrm>
        </p:grpSpPr>
        <p:grpSp>
          <p:nvGrpSpPr>
            <p:cNvPr id="319" name="Group 91"/>
            <p:cNvGrpSpPr>
              <a:grpSpLocks/>
            </p:cNvGrpSpPr>
            <p:nvPr/>
          </p:nvGrpSpPr>
          <p:grpSpPr bwMode="auto">
            <a:xfrm rot="16200000" flipH="1">
              <a:off x="1656878" y="3319193"/>
              <a:ext cx="1052767" cy="1273791"/>
              <a:chOff x="2232" y="863"/>
              <a:chExt cx="1033" cy="1249"/>
            </a:xfrm>
          </p:grpSpPr>
          <p:sp>
            <p:nvSpPr>
              <p:cNvPr id="389" name="AutoShape 6"/>
              <p:cNvSpPr>
                <a:spLocks noChangeArrowheads="1"/>
              </p:cNvSpPr>
              <p:nvPr/>
            </p:nvSpPr>
            <p:spPr bwMode="auto">
              <a:xfrm rot="16200000">
                <a:off x="2124" y="971"/>
                <a:ext cx="1249" cy="1033"/>
              </a:xfrm>
              <a:prstGeom prst="roundRect">
                <a:avLst>
                  <a:gd name="adj" fmla="val 16667"/>
                </a:avLst>
              </a:prstGeom>
              <a:solidFill>
                <a:srgbClr val="0066FF">
                  <a:alpha val="50195"/>
                </a:srgbClr>
              </a:solidFill>
              <a:ln w="19050" algn="ctr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ko-KR" sz="2400" b="0"/>
              </a:p>
            </p:txBody>
          </p:sp>
          <p:sp>
            <p:nvSpPr>
              <p:cNvPr id="390" name="Oval 10"/>
              <p:cNvSpPr>
                <a:spLocks noChangeArrowheads="1"/>
              </p:cNvSpPr>
              <p:nvPr/>
            </p:nvSpPr>
            <p:spPr bwMode="auto">
              <a:xfrm rot="16200000" flipH="1">
                <a:off x="2161" y="1047"/>
                <a:ext cx="1165" cy="880"/>
              </a:xfrm>
              <a:prstGeom prst="ellipse">
                <a:avLst/>
              </a:prstGeom>
              <a:solidFill>
                <a:srgbClr val="99CCFF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ko-KR" sz="2400" b="0"/>
              </a:p>
            </p:txBody>
          </p:sp>
          <p:grpSp>
            <p:nvGrpSpPr>
              <p:cNvPr id="391" name="Group 94"/>
              <p:cNvGrpSpPr>
                <a:grpSpLocks/>
              </p:cNvGrpSpPr>
              <p:nvPr/>
            </p:nvGrpSpPr>
            <p:grpSpPr bwMode="auto">
              <a:xfrm>
                <a:off x="2427" y="935"/>
                <a:ext cx="634" cy="1089"/>
                <a:chOff x="2427" y="935"/>
                <a:chExt cx="634" cy="1089"/>
              </a:xfrm>
            </p:grpSpPr>
            <p:sp>
              <p:nvSpPr>
                <p:cNvPr id="392" name="AutoShape 95"/>
                <p:cNvSpPr>
                  <a:spLocks noChangeArrowheads="1"/>
                </p:cNvSpPr>
                <p:nvPr/>
              </p:nvSpPr>
              <p:spPr bwMode="auto">
                <a:xfrm rot="-5400000">
                  <a:off x="2199" y="1163"/>
                  <a:ext cx="1089" cy="6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B2B2B2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93" name="Line 96"/>
                <p:cNvSpPr>
                  <a:spLocks noChangeShapeType="1"/>
                </p:cNvSpPr>
                <p:nvPr/>
              </p:nvSpPr>
              <p:spPr bwMode="auto">
                <a:xfrm rot="16200000">
                  <a:off x="2743" y="1231"/>
                  <a:ext cx="0" cy="63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4" name="Line 97"/>
                <p:cNvSpPr>
                  <a:spLocks noChangeShapeType="1"/>
                </p:cNvSpPr>
                <p:nvPr/>
              </p:nvSpPr>
              <p:spPr bwMode="auto">
                <a:xfrm rot="16200000">
                  <a:off x="2743" y="1125"/>
                  <a:ext cx="0" cy="63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320" name="Text Box 124"/>
            <p:cNvSpPr txBox="1">
              <a:spLocks noChangeArrowheads="1"/>
            </p:cNvSpPr>
            <p:nvPr/>
          </p:nvSpPr>
          <p:spPr bwMode="auto">
            <a:xfrm flipH="1">
              <a:off x="3015212" y="2204864"/>
              <a:ext cx="93662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dirty="0" err="1">
                  <a:latin typeface="HY헤드라인M" pitchFamily="18" charset="-127"/>
                  <a:ea typeface="HY헤드라인M" pitchFamily="18" charset="-127"/>
                </a:rPr>
                <a:t>컨베이어밸트</a:t>
              </a:r>
              <a:endParaRPr lang="ko-KR" altLang="en-US" sz="1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21" name="Line 125"/>
            <p:cNvSpPr>
              <a:spLocks noChangeShapeType="1"/>
            </p:cNvSpPr>
            <p:nvPr/>
          </p:nvSpPr>
          <p:spPr bwMode="auto">
            <a:xfrm flipH="1">
              <a:off x="3483524" y="2414414"/>
              <a:ext cx="6350" cy="2968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22" name="그룹 1"/>
            <p:cNvGrpSpPr/>
            <p:nvPr/>
          </p:nvGrpSpPr>
          <p:grpSpPr>
            <a:xfrm>
              <a:off x="3062837" y="2714451"/>
              <a:ext cx="879475" cy="3419475"/>
              <a:chOff x="3062837" y="3261454"/>
              <a:chExt cx="879475" cy="3419475"/>
            </a:xfrm>
          </p:grpSpPr>
          <p:sp>
            <p:nvSpPr>
              <p:cNvPr id="378" name="Rectangle 56"/>
              <p:cNvSpPr>
                <a:spLocks noChangeArrowheads="1"/>
              </p:cNvSpPr>
              <p:nvPr/>
            </p:nvSpPr>
            <p:spPr bwMode="auto">
              <a:xfrm flipH="1">
                <a:off x="3062837" y="3261454"/>
                <a:ext cx="879475" cy="3419475"/>
              </a:xfrm>
              <a:prstGeom prst="rect">
                <a:avLst/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9" name="AutoShape 57"/>
              <p:cNvSpPr>
                <a:spLocks noChangeArrowheads="1"/>
              </p:cNvSpPr>
              <p:nvPr/>
            </p:nvSpPr>
            <p:spPr bwMode="auto">
              <a:xfrm flipH="1">
                <a:off x="3108749" y="3308380"/>
                <a:ext cx="786630" cy="22442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0" name="AutoShape 58"/>
              <p:cNvSpPr>
                <a:spLocks noChangeArrowheads="1"/>
              </p:cNvSpPr>
              <p:nvPr/>
            </p:nvSpPr>
            <p:spPr bwMode="auto">
              <a:xfrm flipH="1">
                <a:off x="3108749" y="3585855"/>
                <a:ext cx="786630" cy="22442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1" name="AutoShape 59"/>
              <p:cNvSpPr>
                <a:spLocks noChangeArrowheads="1"/>
              </p:cNvSpPr>
              <p:nvPr/>
            </p:nvSpPr>
            <p:spPr bwMode="auto">
              <a:xfrm flipH="1">
                <a:off x="3108749" y="3863331"/>
                <a:ext cx="786630" cy="22442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2" name="AutoShape 60"/>
              <p:cNvSpPr>
                <a:spLocks noChangeArrowheads="1"/>
              </p:cNvSpPr>
              <p:nvPr/>
            </p:nvSpPr>
            <p:spPr bwMode="auto">
              <a:xfrm flipH="1">
                <a:off x="3108749" y="4140806"/>
                <a:ext cx="786630" cy="22442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3" name="AutoShape 61"/>
              <p:cNvSpPr>
                <a:spLocks noChangeArrowheads="1"/>
              </p:cNvSpPr>
              <p:nvPr/>
            </p:nvSpPr>
            <p:spPr bwMode="auto">
              <a:xfrm flipH="1">
                <a:off x="3108749" y="4418281"/>
                <a:ext cx="786630" cy="22442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4" name="AutoShape 62"/>
              <p:cNvSpPr>
                <a:spLocks noChangeArrowheads="1"/>
              </p:cNvSpPr>
              <p:nvPr/>
            </p:nvSpPr>
            <p:spPr bwMode="auto">
              <a:xfrm flipH="1">
                <a:off x="3108749" y="4695756"/>
                <a:ext cx="786631" cy="22442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5" name="AutoShape 63"/>
              <p:cNvSpPr>
                <a:spLocks noChangeArrowheads="1"/>
              </p:cNvSpPr>
              <p:nvPr/>
            </p:nvSpPr>
            <p:spPr bwMode="auto">
              <a:xfrm flipH="1">
                <a:off x="3108749" y="4974252"/>
                <a:ext cx="786630" cy="22442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6" name="AutoShape 64"/>
              <p:cNvSpPr>
                <a:spLocks noChangeArrowheads="1"/>
              </p:cNvSpPr>
              <p:nvPr/>
            </p:nvSpPr>
            <p:spPr bwMode="auto">
              <a:xfrm flipH="1">
                <a:off x="3108749" y="5251727"/>
                <a:ext cx="786630" cy="22442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7" name="AutoShape 65"/>
              <p:cNvSpPr>
                <a:spLocks noChangeArrowheads="1"/>
              </p:cNvSpPr>
              <p:nvPr/>
            </p:nvSpPr>
            <p:spPr bwMode="auto">
              <a:xfrm flipH="1">
                <a:off x="3108749" y="5529202"/>
                <a:ext cx="786630" cy="22442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8" name="Text Box 88"/>
              <p:cNvSpPr txBox="1">
                <a:spLocks noChangeArrowheads="1"/>
              </p:cNvSpPr>
              <p:nvPr/>
            </p:nvSpPr>
            <p:spPr bwMode="auto">
              <a:xfrm>
                <a:off x="3419872" y="5640051"/>
                <a:ext cx="318373" cy="1029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 lIns="0" tIns="0" rIns="0" bIns="0"/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dirty="0">
                    <a:latin typeface="Arial" charset="0"/>
                  </a:rPr>
                  <a:t>………</a:t>
                </a:r>
                <a:endParaRPr lang="en-US" altLang="ko-KR" dirty="0"/>
              </a:p>
            </p:txBody>
          </p:sp>
        </p:grpSp>
        <p:grpSp>
          <p:nvGrpSpPr>
            <p:cNvPr id="323" name="Group 11"/>
            <p:cNvGrpSpPr>
              <a:grpSpLocks/>
            </p:cNvGrpSpPr>
            <p:nvPr/>
          </p:nvGrpSpPr>
          <p:grpSpPr bwMode="auto">
            <a:xfrm>
              <a:off x="2440537" y="3917092"/>
              <a:ext cx="900113" cy="128588"/>
              <a:chOff x="3016" y="2251"/>
              <a:chExt cx="907" cy="136"/>
            </a:xfrm>
          </p:grpSpPr>
          <p:sp>
            <p:nvSpPr>
              <p:cNvPr id="375" name="AutoShape 12"/>
              <p:cNvSpPr>
                <a:spLocks noChangeArrowheads="1"/>
              </p:cNvSpPr>
              <p:nvPr/>
            </p:nvSpPr>
            <p:spPr bwMode="auto">
              <a:xfrm>
                <a:off x="3696" y="2296"/>
                <a:ext cx="227" cy="45"/>
              </a:xfrm>
              <a:prstGeom prst="roundRect">
                <a:avLst>
                  <a:gd name="adj" fmla="val 50000"/>
                </a:avLst>
              </a:prstGeom>
              <a:solidFill>
                <a:srgbClr val="A5002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ko-KR" sz="2400" b="0"/>
              </a:p>
            </p:txBody>
          </p:sp>
          <p:sp>
            <p:nvSpPr>
              <p:cNvPr id="376" name="AutoShape 13"/>
              <p:cNvSpPr>
                <a:spLocks noChangeArrowheads="1"/>
              </p:cNvSpPr>
              <p:nvPr/>
            </p:nvSpPr>
            <p:spPr bwMode="auto">
              <a:xfrm>
                <a:off x="3643" y="2271"/>
                <a:ext cx="227" cy="91"/>
              </a:xfrm>
              <a:prstGeom prst="roundRect">
                <a:avLst>
                  <a:gd name="adj" fmla="val 50000"/>
                </a:avLst>
              </a:prstGeom>
              <a:solidFill>
                <a:srgbClr val="FF000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ko-KR" sz="2400" b="0"/>
              </a:p>
            </p:txBody>
          </p:sp>
          <p:sp>
            <p:nvSpPr>
              <p:cNvPr id="377" name="Rectangle 14"/>
              <p:cNvSpPr>
                <a:spLocks noChangeArrowheads="1"/>
              </p:cNvSpPr>
              <p:nvPr/>
            </p:nvSpPr>
            <p:spPr bwMode="auto">
              <a:xfrm>
                <a:off x="3016" y="2251"/>
                <a:ext cx="726" cy="136"/>
              </a:xfrm>
              <a:prstGeom prst="rect">
                <a:avLst/>
              </a:prstGeom>
              <a:solidFill>
                <a:srgbClr val="969696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ko-KR" sz="2400" b="0"/>
              </a:p>
            </p:txBody>
          </p:sp>
        </p:grpSp>
        <p:sp>
          <p:nvSpPr>
            <p:cNvPr id="324" name="Oval 32"/>
            <p:cNvSpPr>
              <a:spLocks noChangeArrowheads="1"/>
            </p:cNvSpPr>
            <p:nvPr/>
          </p:nvSpPr>
          <p:spPr bwMode="auto">
            <a:xfrm flipH="1">
              <a:off x="1783312" y="3801204"/>
              <a:ext cx="307975" cy="307975"/>
            </a:xfrm>
            <a:prstGeom prst="ellipse">
              <a:avLst/>
            </a:prstGeom>
            <a:solidFill>
              <a:srgbClr val="CC0000"/>
            </a:solidFill>
            <a:ln w="9525" algn="ctr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ko-KR" sz="2400" b="0"/>
            </a:p>
          </p:txBody>
        </p:sp>
        <p:grpSp>
          <p:nvGrpSpPr>
            <p:cNvPr id="325" name="Group 73"/>
            <p:cNvGrpSpPr>
              <a:grpSpLocks/>
            </p:cNvGrpSpPr>
            <p:nvPr/>
          </p:nvGrpSpPr>
          <p:grpSpPr bwMode="auto">
            <a:xfrm flipH="1">
              <a:off x="2323062" y="3861529"/>
              <a:ext cx="231775" cy="231775"/>
              <a:chOff x="5081" y="482"/>
              <a:chExt cx="227" cy="227"/>
            </a:xfrm>
          </p:grpSpPr>
          <p:sp>
            <p:nvSpPr>
              <p:cNvPr id="372" name="Rectangle 74"/>
              <p:cNvSpPr>
                <a:spLocks noChangeArrowheads="1"/>
              </p:cNvSpPr>
              <p:nvPr/>
            </p:nvSpPr>
            <p:spPr bwMode="auto">
              <a:xfrm>
                <a:off x="5081" y="482"/>
                <a:ext cx="227" cy="227"/>
              </a:xfrm>
              <a:prstGeom prst="rect">
                <a:avLst/>
              </a:prstGeom>
              <a:solidFill>
                <a:srgbClr val="969696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3" name="Oval 39"/>
              <p:cNvSpPr>
                <a:spLocks noChangeArrowheads="1"/>
              </p:cNvSpPr>
              <p:nvPr/>
            </p:nvSpPr>
            <p:spPr bwMode="auto">
              <a:xfrm flipH="1">
                <a:off x="5138" y="536"/>
                <a:ext cx="121" cy="1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ko-KR" sz="2400" b="0"/>
              </a:p>
            </p:txBody>
          </p:sp>
          <p:sp>
            <p:nvSpPr>
              <p:cNvPr id="374" name="Oval 39"/>
              <p:cNvSpPr>
                <a:spLocks noChangeArrowheads="1"/>
              </p:cNvSpPr>
              <p:nvPr/>
            </p:nvSpPr>
            <p:spPr bwMode="auto">
              <a:xfrm flipH="1">
                <a:off x="5112" y="507"/>
                <a:ext cx="181" cy="181"/>
              </a:xfrm>
              <a:prstGeom prst="ellips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ko-KR" sz="2400" b="0"/>
              </a:p>
            </p:txBody>
          </p:sp>
        </p:grpSp>
        <p:grpSp>
          <p:nvGrpSpPr>
            <p:cNvPr id="326" name="Group 77"/>
            <p:cNvGrpSpPr>
              <a:grpSpLocks/>
            </p:cNvGrpSpPr>
            <p:nvPr/>
          </p:nvGrpSpPr>
          <p:grpSpPr bwMode="auto">
            <a:xfrm flipH="1">
              <a:off x="146599" y="3378135"/>
              <a:ext cx="1712913" cy="1157288"/>
              <a:chOff x="2789" y="2139"/>
              <a:chExt cx="1679" cy="1134"/>
            </a:xfrm>
          </p:grpSpPr>
          <p:sp>
            <p:nvSpPr>
              <p:cNvPr id="361" name="AutoShape 6"/>
              <p:cNvSpPr>
                <a:spLocks noChangeArrowheads="1"/>
              </p:cNvSpPr>
              <p:nvPr/>
            </p:nvSpPr>
            <p:spPr bwMode="auto">
              <a:xfrm>
                <a:off x="3219" y="2139"/>
                <a:ext cx="1249" cy="1134"/>
              </a:xfrm>
              <a:prstGeom prst="roundRect">
                <a:avLst>
                  <a:gd name="adj" fmla="val 16667"/>
                </a:avLst>
              </a:prstGeom>
              <a:solidFill>
                <a:srgbClr val="0066FF">
                  <a:alpha val="50195"/>
                </a:srgbClr>
              </a:solidFill>
              <a:ln w="19050" algn="ctr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ko-KR" sz="2400" b="0"/>
              </a:p>
            </p:txBody>
          </p:sp>
          <p:sp>
            <p:nvSpPr>
              <p:cNvPr id="362" name="Oval 10"/>
              <p:cNvSpPr>
                <a:spLocks noChangeArrowheads="1"/>
              </p:cNvSpPr>
              <p:nvPr/>
            </p:nvSpPr>
            <p:spPr bwMode="auto">
              <a:xfrm flipH="1">
                <a:off x="3243" y="2264"/>
                <a:ext cx="1165" cy="880"/>
              </a:xfrm>
              <a:prstGeom prst="ellipse">
                <a:avLst/>
              </a:prstGeom>
              <a:solidFill>
                <a:srgbClr val="99CCFF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ko-KR" sz="2400" b="0"/>
              </a:p>
            </p:txBody>
          </p:sp>
          <p:grpSp>
            <p:nvGrpSpPr>
              <p:cNvPr id="363" name="Group 80"/>
              <p:cNvGrpSpPr>
                <a:grpSpLocks/>
              </p:cNvGrpSpPr>
              <p:nvPr/>
            </p:nvGrpSpPr>
            <p:grpSpPr bwMode="auto">
              <a:xfrm>
                <a:off x="3288" y="2387"/>
                <a:ext cx="1089" cy="634"/>
                <a:chOff x="3288" y="2387"/>
                <a:chExt cx="1089" cy="634"/>
              </a:xfrm>
            </p:grpSpPr>
            <p:sp>
              <p:nvSpPr>
                <p:cNvPr id="369" name="AutoShape 81"/>
                <p:cNvSpPr>
                  <a:spLocks noChangeArrowheads="1"/>
                </p:cNvSpPr>
                <p:nvPr/>
              </p:nvSpPr>
              <p:spPr bwMode="auto">
                <a:xfrm>
                  <a:off x="3288" y="2387"/>
                  <a:ext cx="1089" cy="6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B2B2B2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70" name="Line 82"/>
                <p:cNvSpPr>
                  <a:spLocks noChangeShapeType="1"/>
                </p:cNvSpPr>
                <p:nvPr/>
              </p:nvSpPr>
              <p:spPr bwMode="auto">
                <a:xfrm>
                  <a:off x="3742" y="2387"/>
                  <a:ext cx="0" cy="63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71" name="Line 83"/>
                <p:cNvSpPr>
                  <a:spLocks noChangeShapeType="1"/>
                </p:cNvSpPr>
                <p:nvPr/>
              </p:nvSpPr>
              <p:spPr bwMode="auto">
                <a:xfrm>
                  <a:off x="3969" y="2387"/>
                  <a:ext cx="0" cy="63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64" name="Group 84"/>
              <p:cNvGrpSpPr>
                <a:grpSpLocks/>
              </p:cNvGrpSpPr>
              <p:nvPr/>
            </p:nvGrpSpPr>
            <p:grpSpPr bwMode="auto">
              <a:xfrm>
                <a:off x="2789" y="2596"/>
                <a:ext cx="840" cy="227"/>
                <a:chOff x="3792" y="1427"/>
                <a:chExt cx="840" cy="227"/>
              </a:xfrm>
            </p:grpSpPr>
            <p:sp>
              <p:nvSpPr>
                <p:cNvPr id="365" name="Rectangle 38"/>
                <p:cNvSpPr>
                  <a:spLocks noChangeArrowheads="1"/>
                </p:cNvSpPr>
                <p:nvPr/>
              </p:nvSpPr>
              <p:spPr bwMode="auto">
                <a:xfrm>
                  <a:off x="3792" y="1480"/>
                  <a:ext cx="722" cy="120"/>
                </a:xfrm>
                <a:prstGeom prst="rect">
                  <a:avLst/>
                </a:prstGeom>
                <a:solidFill>
                  <a:srgbClr val="969696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2400" b="0"/>
                </a:p>
              </p:txBody>
            </p:sp>
            <p:sp>
              <p:nvSpPr>
                <p:cNvPr id="366" name="Rectangle 86"/>
                <p:cNvSpPr>
                  <a:spLocks noChangeArrowheads="1"/>
                </p:cNvSpPr>
                <p:nvPr/>
              </p:nvSpPr>
              <p:spPr bwMode="auto">
                <a:xfrm>
                  <a:off x="4405" y="1427"/>
                  <a:ext cx="227" cy="227"/>
                </a:xfrm>
                <a:prstGeom prst="rect">
                  <a:avLst/>
                </a:prstGeom>
                <a:solidFill>
                  <a:srgbClr val="969696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67" name="Oval 39"/>
                <p:cNvSpPr>
                  <a:spLocks noChangeArrowheads="1"/>
                </p:cNvSpPr>
                <p:nvPr/>
              </p:nvSpPr>
              <p:spPr bwMode="auto">
                <a:xfrm flipH="1">
                  <a:off x="4462" y="1481"/>
                  <a:ext cx="121" cy="121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ko-KR" altLang="ko-KR" sz="2400" b="0"/>
                </a:p>
              </p:txBody>
            </p:sp>
            <p:sp>
              <p:nvSpPr>
                <p:cNvPr id="368" name="Oval 39"/>
                <p:cNvSpPr>
                  <a:spLocks noChangeArrowheads="1"/>
                </p:cNvSpPr>
                <p:nvPr/>
              </p:nvSpPr>
              <p:spPr bwMode="auto">
                <a:xfrm flipH="1">
                  <a:off x="4436" y="1452"/>
                  <a:ext cx="181" cy="181"/>
                </a:xfrm>
                <a:prstGeom prst="ellipse">
                  <a:avLst/>
                </a:prstGeom>
                <a:noFill/>
                <a:ln w="1905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ko-KR" sz="2400" b="0"/>
                </a:p>
              </p:txBody>
            </p:sp>
          </p:grpSp>
        </p:grpSp>
        <p:grpSp>
          <p:nvGrpSpPr>
            <p:cNvPr id="327" name="Group 91"/>
            <p:cNvGrpSpPr>
              <a:grpSpLocks/>
            </p:cNvGrpSpPr>
            <p:nvPr/>
          </p:nvGrpSpPr>
          <p:grpSpPr bwMode="auto">
            <a:xfrm flipH="1">
              <a:off x="1365780" y="2058129"/>
              <a:ext cx="1155700" cy="1851025"/>
              <a:chOff x="2186" y="844"/>
              <a:chExt cx="1134" cy="1815"/>
            </a:xfrm>
          </p:grpSpPr>
          <p:sp>
            <p:nvSpPr>
              <p:cNvPr id="350" name="AutoShape 6"/>
              <p:cNvSpPr>
                <a:spLocks noChangeArrowheads="1"/>
              </p:cNvSpPr>
              <p:nvPr/>
            </p:nvSpPr>
            <p:spPr bwMode="auto">
              <a:xfrm rot="16200000">
                <a:off x="2128" y="902"/>
                <a:ext cx="1249" cy="1134"/>
              </a:xfrm>
              <a:prstGeom prst="roundRect">
                <a:avLst>
                  <a:gd name="adj" fmla="val 16667"/>
                </a:avLst>
              </a:prstGeom>
              <a:solidFill>
                <a:srgbClr val="0066FF">
                  <a:alpha val="50195"/>
                </a:srgbClr>
              </a:solidFill>
              <a:ln w="19050" algn="ctr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ko-KR" sz="2400" b="0"/>
              </a:p>
            </p:txBody>
          </p:sp>
          <p:sp>
            <p:nvSpPr>
              <p:cNvPr id="351" name="Oval 10"/>
              <p:cNvSpPr>
                <a:spLocks noChangeArrowheads="1"/>
              </p:cNvSpPr>
              <p:nvPr/>
            </p:nvSpPr>
            <p:spPr bwMode="auto">
              <a:xfrm rot="16200000" flipH="1">
                <a:off x="2161" y="1047"/>
                <a:ext cx="1165" cy="880"/>
              </a:xfrm>
              <a:prstGeom prst="ellipse">
                <a:avLst/>
              </a:prstGeom>
              <a:solidFill>
                <a:srgbClr val="99CCFF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ko-KR" sz="2400" b="0"/>
              </a:p>
            </p:txBody>
          </p:sp>
          <p:grpSp>
            <p:nvGrpSpPr>
              <p:cNvPr id="352" name="Group 94"/>
              <p:cNvGrpSpPr>
                <a:grpSpLocks/>
              </p:cNvGrpSpPr>
              <p:nvPr/>
            </p:nvGrpSpPr>
            <p:grpSpPr bwMode="auto">
              <a:xfrm>
                <a:off x="2427" y="935"/>
                <a:ext cx="634" cy="1089"/>
                <a:chOff x="2427" y="935"/>
                <a:chExt cx="634" cy="1089"/>
              </a:xfrm>
            </p:grpSpPr>
            <p:sp>
              <p:nvSpPr>
                <p:cNvPr id="358" name="AutoShape 95"/>
                <p:cNvSpPr>
                  <a:spLocks noChangeArrowheads="1"/>
                </p:cNvSpPr>
                <p:nvPr/>
              </p:nvSpPr>
              <p:spPr bwMode="auto">
                <a:xfrm rot="-5400000">
                  <a:off x="2199" y="1163"/>
                  <a:ext cx="1089" cy="6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B2B2B2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59" name="Line 96"/>
                <p:cNvSpPr>
                  <a:spLocks noChangeShapeType="1"/>
                </p:cNvSpPr>
                <p:nvPr/>
              </p:nvSpPr>
              <p:spPr bwMode="auto">
                <a:xfrm rot="-5400000">
                  <a:off x="2743" y="1255"/>
                  <a:ext cx="0" cy="63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60" name="Line 97"/>
                <p:cNvSpPr>
                  <a:spLocks noChangeShapeType="1"/>
                </p:cNvSpPr>
                <p:nvPr/>
              </p:nvSpPr>
              <p:spPr bwMode="auto">
                <a:xfrm rot="-5400000">
                  <a:off x="2743" y="1028"/>
                  <a:ext cx="0" cy="63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53" name="Group 98"/>
              <p:cNvGrpSpPr>
                <a:grpSpLocks/>
              </p:cNvGrpSpPr>
              <p:nvPr/>
            </p:nvGrpSpPr>
            <p:grpSpPr bwMode="auto">
              <a:xfrm>
                <a:off x="2636" y="1683"/>
                <a:ext cx="227" cy="976"/>
                <a:chOff x="2636" y="1683"/>
                <a:chExt cx="227" cy="976"/>
              </a:xfrm>
            </p:grpSpPr>
            <p:sp>
              <p:nvSpPr>
                <p:cNvPr id="354" name="Rectangle 38"/>
                <p:cNvSpPr>
                  <a:spLocks noChangeArrowheads="1"/>
                </p:cNvSpPr>
                <p:nvPr/>
              </p:nvSpPr>
              <p:spPr bwMode="auto">
                <a:xfrm rot="-5400000">
                  <a:off x="2320" y="2171"/>
                  <a:ext cx="857" cy="120"/>
                </a:xfrm>
                <a:prstGeom prst="rect">
                  <a:avLst/>
                </a:prstGeom>
                <a:solidFill>
                  <a:srgbClr val="969696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ko-KR" altLang="ko-KR" sz="2400" b="0"/>
                </a:p>
              </p:txBody>
            </p:sp>
            <p:sp>
              <p:nvSpPr>
                <p:cNvPr id="355" name="Rectangle 100"/>
                <p:cNvSpPr>
                  <a:spLocks noChangeArrowheads="1"/>
                </p:cNvSpPr>
                <p:nvPr/>
              </p:nvSpPr>
              <p:spPr bwMode="auto">
                <a:xfrm rot="-5400000">
                  <a:off x="2636" y="1683"/>
                  <a:ext cx="227" cy="227"/>
                </a:xfrm>
                <a:prstGeom prst="rect">
                  <a:avLst/>
                </a:prstGeom>
                <a:solidFill>
                  <a:srgbClr val="969696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56" name="Oval 39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2690" y="1732"/>
                  <a:ext cx="121" cy="121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endParaRPr lang="ko-KR" altLang="ko-KR" sz="2400" b="0"/>
                </a:p>
              </p:txBody>
            </p:sp>
            <p:sp>
              <p:nvSpPr>
                <p:cNvPr id="357" name="Oval 39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2661" y="1698"/>
                  <a:ext cx="181" cy="181"/>
                </a:xfrm>
                <a:prstGeom prst="ellipse">
                  <a:avLst/>
                </a:prstGeom>
                <a:noFill/>
                <a:ln w="1905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 vert="eaVert" wrap="none" anchor="ctr"/>
                <a:lstStyle/>
                <a:p>
                  <a:endParaRPr lang="ko-KR" altLang="ko-KR" sz="2400" b="0"/>
                </a:p>
              </p:txBody>
            </p:sp>
          </p:grpSp>
        </p:grpSp>
        <p:grpSp>
          <p:nvGrpSpPr>
            <p:cNvPr id="328" name="Group 103"/>
            <p:cNvGrpSpPr>
              <a:grpSpLocks/>
            </p:cNvGrpSpPr>
            <p:nvPr/>
          </p:nvGrpSpPr>
          <p:grpSpPr bwMode="auto">
            <a:xfrm flipH="1" flipV="1">
              <a:off x="1365780" y="4001229"/>
              <a:ext cx="1155700" cy="1851025"/>
              <a:chOff x="2186" y="844"/>
              <a:chExt cx="1134" cy="1815"/>
            </a:xfrm>
          </p:grpSpPr>
          <p:sp>
            <p:nvSpPr>
              <p:cNvPr id="339" name="AutoShape 6"/>
              <p:cNvSpPr>
                <a:spLocks noChangeArrowheads="1"/>
              </p:cNvSpPr>
              <p:nvPr/>
            </p:nvSpPr>
            <p:spPr bwMode="auto">
              <a:xfrm rot="16200000">
                <a:off x="2128" y="902"/>
                <a:ext cx="1249" cy="1134"/>
              </a:xfrm>
              <a:prstGeom prst="roundRect">
                <a:avLst>
                  <a:gd name="adj" fmla="val 16667"/>
                </a:avLst>
              </a:prstGeom>
              <a:solidFill>
                <a:srgbClr val="0066FF">
                  <a:alpha val="50195"/>
                </a:srgbClr>
              </a:solidFill>
              <a:ln w="19050" algn="ctr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ko-KR" sz="2400" b="0"/>
              </a:p>
            </p:txBody>
          </p:sp>
          <p:sp>
            <p:nvSpPr>
              <p:cNvPr id="340" name="Oval 10"/>
              <p:cNvSpPr>
                <a:spLocks noChangeArrowheads="1"/>
              </p:cNvSpPr>
              <p:nvPr/>
            </p:nvSpPr>
            <p:spPr bwMode="auto">
              <a:xfrm rot="16200000" flipH="1">
                <a:off x="2161" y="1047"/>
                <a:ext cx="1165" cy="880"/>
              </a:xfrm>
              <a:prstGeom prst="ellipse">
                <a:avLst/>
              </a:prstGeom>
              <a:solidFill>
                <a:srgbClr val="99CCFF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ko-KR" sz="2400" b="0"/>
              </a:p>
            </p:txBody>
          </p:sp>
          <p:grpSp>
            <p:nvGrpSpPr>
              <p:cNvPr id="341" name="Group 106"/>
              <p:cNvGrpSpPr>
                <a:grpSpLocks/>
              </p:cNvGrpSpPr>
              <p:nvPr/>
            </p:nvGrpSpPr>
            <p:grpSpPr bwMode="auto">
              <a:xfrm>
                <a:off x="2427" y="935"/>
                <a:ext cx="634" cy="1089"/>
                <a:chOff x="2427" y="935"/>
                <a:chExt cx="634" cy="1089"/>
              </a:xfrm>
            </p:grpSpPr>
            <p:sp>
              <p:nvSpPr>
                <p:cNvPr id="347" name="AutoShape 107"/>
                <p:cNvSpPr>
                  <a:spLocks noChangeArrowheads="1"/>
                </p:cNvSpPr>
                <p:nvPr/>
              </p:nvSpPr>
              <p:spPr bwMode="auto">
                <a:xfrm rot="-5400000">
                  <a:off x="2199" y="1163"/>
                  <a:ext cx="1089" cy="6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B2B2B2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48" name="Line 108"/>
                <p:cNvSpPr>
                  <a:spLocks noChangeShapeType="1"/>
                </p:cNvSpPr>
                <p:nvPr/>
              </p:nvSpPr>
              <p:spPr bwMode="auto">
                <a:xfrm rot="-5400000">
                  <a:off x="2743" y="1255"/>
                  <a:ext cx="0" cy="63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9" name="Line 109"/>
                <p:cNvSpPr>
                  <a:spLocks noChangeShapeType="1"/>
                </p:cNvSpPr>
                <p:nvPr/>
              </p:nvSpPr>
              <p:spPr bwMode="auto">
                <a:xfrm rot="-5400000">
                  <a:off x="2743" y="1028"/>
                  <a:ext cx="0" cy="63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42" name="Group 110"/>
              <p:cNvGrpSpPr>
                <a:grpSpLocks/>
              </p:cNvGrpSpPr>
              <p:nvPr/>
            </p:nvGrpSpPr>
            <p:grpSpPr bwMode="auto">
              <a:xfrm>
                <a:off x="2636" y="1683"/>
                <a:ext cx="227" cy="976"/>
                <a:chOff x="2636" y="1683"/>
                <a:chExt cx="227" cy="976"/>
              </a:xfrm>
            </p:grpSpPr>
            <p:sp>
              <p:nvSpPr>
                <p:cNvPr id="343" name="Rectangle 38"/>
                <p:cNvSpPr>
                  <a:spLocks noChangeArrowheads="1"/>
                </p:cNvSpPr>
                <p:nvPr/>
              </p:nvSpPr>
              <p:spPr bwMode="auto">
                <a:xfrm rot="-5400000">
                  <a:off x="2320" y="2171"/>
                  <a:ext cx="857" cy="120"/>
                </a:xfrm>
                <a:prstGeom prst="rect">
                  <a:avLst/>
                </a:prstGeom>
                <a:solidFill>
                  <a:srgbClr val="969696"/>
                </a:solidFill>
                <a:ln w="19050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ko-KR" altLang="ko-KR" sz="2400" b="0"/>
                </a:p>
              </p:txBody>
            </p:sp>
            <p:sp>
              <p:nvSpPr>
                <p:cNvPr id="344" name="Rectangle 112"/>
                <p:cNvSpPr>
                  <a:spLocks noChangeArrowheads="1"/>
                </p:cNvSpPr>
                <p:nvPr/>
              </p:nvSpPr>
              <p:spPr bwMode="auto">
                <a:xfrm rot="-5400000">
                  <a:off x="2636" y="1683"/>
                  <a:ext cx="227" cy="227"/>
                </a:xfrm>
                <a:prstGeom prst="rect">
                  <a:avLst/>
                </a:prstGeom>
                <a:solidFill>
                  <a:srgbClr val="969696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45" name="Oval 39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2690" y="1732"/>
                  <a:ext cx="121" cy="121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endParaRPr lang="ko-KR" altLang="ko-KR" sz="2400" b="0"/>
                </a:p>
              </p:txBody>
            </p:sp>
            <p:sp>
              <p:nvSpPr>
                <p:cNvPr id="346" name="Oval 39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2661" y="1698"/>
                  <a:ext cx="181" cy="181"/>
                </a:xfrm>
                <a:prstGeom prst="ellipse">
                  <a:avLst/>
                </a:prstGeom>
                <a:noFill/>
                <a:ln w="1905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 vert="eaVert" wrap="none" anchor="ctr"/>
                <a:lstStyle/>
                <a:p>
                  <a:endParaRPr lang="ko-KR" altLang="ko-KR" sz="2400" b="0"/>
                </a:p>
              </p:txBody>
            </p:sp>
          </p:grpSp>
        </p:grpSp>
        <p:sp>
          <p:nvSpPr>
            <p:cNvPr id="329" name="Oval 33"/>
            <p:cNvSpPr>
              <a:spLocks noChangeArrowheads="1"/>
            </p:cNvSpPr>
            <p:nvPr/>
          </p:nvSpPr>
          <p:spPr bwMode="auto">
            <a:xfrm flipH="1">
              <a:off x="1826175" y="3845654"/>
              <a:ext cx="230188" cy="230188"/>
            </a:xfrm>
            <a:prstGeom prst="ellipse">
              <a:avLst/>
            </a:prstGeom>
            <a:solidFill>
              <a:srgbClr val="CC9900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ko-KR" sz="2400" b="0"/>
            </a:p>
          </p:txBody>
        </p:sp>
        <p:sp>
          <p:nvSpPr>
            <p:cNvPr id="330" name="Text Box 116"/>
            <p:cNvSpPr txBox="1">
              <a:spLocks noChangeArrowheads="1"/>
            </p:cNvSpPr>
            <p:nvPr/>
          </p:nvSpPr>
          <p:spPr bwMode="auto">
            <a:xfrm flipH="1">
              <a:off x="1667424" y="2229579"/>
              <a:ext cx="560388" cy="352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ko-KR" altLang="en-US" sz="1000">
                  <a:latin typeface="HY헤드라인M" pitchFamily="18" charset="-127"/>
                  <a:ea typeface="HY헤드라인M" pitchFamily="18" charset="-127"/>
                </a:rPr>
                <a:t>용해로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ko-KR" sz="1000">
                  <a:latin typeface="HY헤드라인M" pitchFamily="18" charset="-127"/>
                  <a:ea typeface="HY헤드라인M" pitchFamily="18" charset="-127"/>
                </a:rPr>
                <a:t>1</a:t>
              </a:r>
              <a:r>
                <a:rPr lang="ko-KR" altLang="en-US" sz="1000">
                  <a:latin typeface="HY헤드라인M" pitchFamily="18" charset="-127"/>
                  <a:ea typeface="HY헤드라인M" pitchFamily="18" charset="-127"/>
                </a:rPr>
                <a:t>호기</a:t>
              </a:r>
            </a:p>
          </p:txBody>
        </p:sp>
        <p:sp>
          <p:nvSpPr>
            <p:cNvPr id="331" name="Text Box 117"/>
            <p:cNvSpPr txBox="1">
              <a:spLocks noChangeArrowheads="1"/>
            </p:cNvSpPr>
            <p:nvPr/>
          </p:nvSpPr>
          <p:spPr bwMode="auto">
            <a:xfrm flipH="1">
              <a:off x="191049" y="3796442"/>
              <a:ext cx="560388" cy="352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ko-KR" altLang="en-US" sz="1000">
                  <a:latin typeface="HY헤드라인M" pitchFamily="18" charset="-127"/>
                  <a:ea typeface="HY헤드라인M" pitchFamily="18" charset="-127"/>
                </a:rPr>
                <a:t>용해로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ko-KR" sz="1000">
                  <a:latin typeface="HY헤드라인M" pitchFamily="18" charset="-127"/>
                  <a:ea typeface="HY헤드라인M" pitchFamily="18" charset="-127"/>
                </a:rPr>
                <a:t>2</a:t>
              </a:r>
              <a:r>
                <a:rPr lang="ko-KR" altLang="en-US" sz="1000">
                  <a:latin typeface="HY헤드라인M" pitchFamily="18" charset="-127"/>
                  <a:ea typeface="HY헤드라인M" pitchFamily="18" charset="-127"/>
                </a:rPr>
                <a:t>호기</a:t>
              </a:r>
            </a:p>
          </p:txBody>
        </p:sp>
        <p:sp>
          <p:nvSpPr>
            <p:cNvPr id="332" name="Text Box 118"/>
            <p:cNvSpPr txBox="1">
              <a:spLocks noChangeArrowheads="1"/>
            </p:cNvSpPr>
            <p:nvPr/>
          </p:nvSpPr>
          <p:spPr bwMode="auto">
            <a:xfrm flipH="1">
              <a:off x="1656312" y="5344254"/>
              <a:ext cx="560388" cy="352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ko-KR" altLang="en-US" sz="1000">
                  <a:latin typeface="HY헤드라인M" pitchFamily="18" charset="-127"/>
                  <a:ea typeface="HY헤드라인M" pitchFamily="18" charset="-127"/>
                </a:rPr>
                <a:t>용해로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ko-KR" sz="1000">
                  <a:latin typeface="HY헤드라인M" pitchFamily="18" charset="-127"/>
                  <a:ea typeface="HY헤드라인M" pitchFamily="18" charset="-127"/>
                </a:rPr>
                <a:t>3</a:t>
              </a:r>
              <a:r>
                <a:rPr lang="ko-KR" altLang="en-US" sz="1000">
                  <a:latin typeface="HY헤드라인M" pitchFamily="18" charset="-127"/>
                  <a:ea typeface="HY헤드라인M" pitchFamily="18" charset="-127"/>
                </a:rPr>
                <a:t>호기</a:t>
              </a:r>
            </a:p>
          </p:txBody>
        </p:sp>
        <p:sp>
          <p:nvSpPr>
            <p:cNvPr id="333" name="Text Box 119"/>
            <p:cNvSpPr txBox="1">
              <a:spLocks noChangeArrowheads="1"/>
            </p:cNvSpPr>
            <p:nvPr/>
          </p:nvSpPr>
          <p:spPr bwMode="auto">
            <a:xfrm flipH="1">
              <a:off x="2301652" y="4279611"/>
              <a:ext cx="5603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dirty="0" err="1">
                  <a:latin typeface="HY헤드라인M" pitchFamily="18" charset="-127"/>
                  <a:ea typeface="HY헤드라인M" pitchFamily="18" charset="-127"/>
                </a:rPr>
                <a:t>보온로</a:t>
              </a:r>
              <a:endParaRPr lang="ko-KR" altLang="en-US" sz="1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334" name="Group 126"/>
            <p:cNvGrpSpPr>
              <a:grpSpLocks/>
            </p:cNvGrpSpPr>
            <p:nvPr/>
          </p:nvGrpSpPr>
          <p:grpSpPr bwMode="auto">
            <a:xfrm flipH="1">
              <a:off x="585700" y="5088537"/>
              <a:ext cx="231775" cy="230188"/>
              <a:chOff x="5081" y="482"/>
              <a:chExt cx="227" cy="227"/>
            </a:xfrm>
          </p:grpSpPr>
          <p:sp>
            <p:nvSpPr>
              <p:cNvPr id="336" name="Rectangle 127"/>
              <p:cNvSpPr>
                <a:spLocks noChangeArrowheads="1"/>
              </p:cNvSpPr>
              <p:nvPr/>
            </p:nvSpPr>
            <p:spPr bwMode="auto">
              <a:xfrm>
                <a:off x="5081" y="482"/>
                <a:ext cx="227" cy="227"/>
              </a:xfrm>
              <a:prstGeom prst="rect">
                <a:avLst/>
              </a:prstGeom>
              <a:solidFill>
                <a:srgbClr val="969696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7" name="Oval 39"/>
              <p:cNvSpPr>
                <a:spLocks noChangeArrowheads="1"/>
              </p:cNvSpPr>
              <p:nvPr/>
            </p:nvSpPr>
            <p:spPr bwMode="auto">
              <a:xfrm flipH="1">
                <a:off x="5138" y="536"/>
                <a:ext cx="121" cy="12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ko-KR" sz="2400" b="0"/>
              </a:p>
            </p:txBody>
          </p:sp>
          <p:sp>
            <p:nvSpPr>
              <p:cNvPr id="338" name="Oval 39"/>
              <p:cNvSpPr>
                <a:spLocks noChangeArrowheads="1"/>
              </p:cNvSpPr>
              <p:nvPr/>
            </p:nvSpPr>
            <p:spPr bwMode="auto">
              <a:xfrm flipH="1">
                <a:off x="5112" y="507"/>
                <a:ext cx="181" cy="181"/>
              </a:xfrm>
              <a:prstGeom prst="ellips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ko-KR" sz="2400" b="0"/>
              </a:p>
            </p:txBody>
          </p:sp>
        </p:grpSp>
        <p:sp>
          <p:nvSpPr>
            <p:cNvPr id="335" name="Text Box 130"/>
            <p:cNvSpPr txBox="1">
              <a:spLocks noChangeArrowheads="1"/>
            </p:cNvSpPr>
            <p:nvPr/>
          </p:nvSpPr>
          <p:spPr bwMode="auto">
            <a:xfrm flipH="1">
              <a:off x="528931" y="5311645"/>
              <a:ext cx="6858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 err="1"/>
                <a:t>펌핑장치</a:t>
              </a:r>
              <a:endParaRPr lang="ko-KR" altLang="en-US" sz="1000" b="1" dirty="0"/>
            </a:p>
          </p:txBody>
        </p:sp>
        <p:sp>
          <p:nvSpPr>
            <p:cNvPr id="397" name="Text Box 130"/>
            <p:cNvSpPr txBox="1">
              <a:spLocks noChangeArrowheads="1"/>
            </p:cNvSpPr>
            <p:nvPr/>
          </p:nvSpPr>
          <p:spPr bwMode="auto">
            <a:xfrm flipH="1">
              <a:off x="476283" y="5907259"/>
              <a:ext cx="724921" cy="248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000" b="1" dirty="0"/>
                <a:t>주조장치</a:t>
              </a:r>
            </a:p>
          </p:txBody>
        </p:sp>
      </p:grpSp>
      <p:sp>
        <p:nvSpPr>
          <p:cNvPr id="396" name="순서도: 대체 처리 395"/>
          <p:cNvSpPr/>
          <p:nvPr/>
        </p:nvSpPr>
        <p:spPr bwMode="auto">
          <a:xfrm>
            <a:off x="839813" y="5842000"/>
            <a:ext cx="350812" cy="66531"/>
          </a:xfrm>
          <a:prstGeom prst="flowChartAlternateProcess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95" name="순서도: 대체 처리 394"/>
          <p:cNvSpPr/>
          <p:nvPr/>
        </p:nvSpPr>
        <p:spPr bwMode="auto">
          <a:xfrm>
            <a:off x="827584" y="5805264"/>
            <a:ext cx="288032" cy="144016"/>
          </a:xfrm>
          <a:prstGeom prst="flowChartAlternateProcess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8495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>
                <a:latin typeface="+mj-ea"/>
              </a:rPr>
              <a:t>생산 및 설비 현황</a:t>
            </a:r>
            <a:endParaRPr lang="en-US" altLang="ko-KR" sz="3000" dirty="0">
              <a:latin typeface="+mj-ea"/>
            </a:endParaRPr>
          </a:p>
        </p:txBody>
      </p:sp>
      <p:sp>
        <p:nvSpPr>
          <p:cNvPr id="64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11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2493" y="908720"/>
            <a:ext cx="5211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 err="1">
                <a:latin typeface="HY울릉도M" pitchFamily="18" charset="-127"/>
                <a:ea typeface="HY울릉도M" pitchFamily="18" charset="-127"/>
              </a:rPr>
              <a:t>리사이클링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 공정 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자동화 시스템</a:t>
            </a:r>
          </a:p>
        </p:txBody>
      </p:sp>
      <p:pic>
        <p:nvPicPr>
          <p:cNvPr id="87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C:\Users\john\Desktop\b동사진\temp_1505876204394.208799372.mp4_000000958.jpg"/>
          <p:cNvPicPr>
            <a:picLocks noChangeAspect="1" noChangeArrowheads="1"/>
          </p:cNvPicPr>
          <p:nvPr/>
        </p:nvPicPr>
        <p:blipFill>
          <a:blip r:embed="rId4" cstate="print"/>
          <a:srcRect t="6081" r="19869"/>
          <a:stretch>
            <a:fillRect/>
          </a:stretch>
        </p:blipFill>
        <p:spPr bwMode="auto">
          <a:xfrm>
            <a:off x="395536" y="1988840"/>
            <a:ext cx="2512927" cy="1584176"/>
          </a:xfrm>
          <a:prstGeom prst="rect">
            <a:avLst/>
          </a:prstGeom>
          <a:noFill/>
        </p:spPr>
      </p:pic>
      <p:pic>
        <p:nvPicPr>
          <p:cNvPr id="2057" name="Picture 9" descr="C:\Users\john\Desktop\b동사진\temp_1505876425353.-1974322299.mp4_0000127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988840"/>
            <a:ext cx="2801201" cy="1584176"/>
          </a:xfrm>
          <a:prstGeom prst="rect">
            <a:avLst/>
          </a:prstGeom>
          <a:noFill/>
        </p:spPr>
      </p:pic>
      <p:pic>
        <p:nvPicPr>
          <p:cNvPr id="2059" name="Picture 11" descr="C:\Users\john\Desktop\b동사진\temp_1505876463758.-310656367.mp4_00001737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221088"/>
            <a:ext cx="2655918" cy="1656184"/>
          </a:xfrm>
          <a:prstGeom prst="rect">
            <a:avLst/>
          </a:prstGeom>
          <a:noFill/>
        </p:spPr>
      </p:pic>
      <p:pic>
        <p:nvPicPr>
          <p:cNvPr id="2050" name="Picture 2" descr="C:\Users\john\Desktop\temp_1505876389511.827434825.mp4_0000008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1988840"/>
            <a:ext cx="2808312" cy="1584175"/>
          </a:xfrm>
          <a:prstGeom prst="rect">
            <a:avLst/>
          </a:prstGeom>
          <a:noFill/>
        </p:spPr>
      </p:pic>
      <p:pic>
        <p:nvPicPr>
          <p:cNvPr id="2051" name="Picture 3" descr="C:\Users\john\Desktop\temp_1505876490537.-527846123.mp4_000019125.jpg"/>
          <p:cNvPicPr>
            <a:picLocks noChangeAspect="1" noChangeArrowheads="1"/>
          </p:cNvPicPr>
          <p:nvPr/>
        </p:nvPicPr>
        <p:blipFill>
          <a:blip r:embed="rId8" cstate="print"/>
          <a:srcRect l="5241" r="5662"/>
          <a:stretch>
            <a:fillRect/>
          </a:stretch>
        </p:blipFill>
        <p:spPr bwMode="auto">
          <a:xfrm>
            <a:off x="6084168" y="4221088"/>
            <a:ext cx="2592288" cy="1656184"/>
          </a:xfrm>
          <a:prstGeom prst="rect">
            <a:avLst/>
          </a:prstGeom>
          <a:noFill/>
        </p:spPr>
      </p:pic>
      <p:pic>
        <p:nvPicPr>
          <p:cNvPr id="2052" name="Picture 4" descr="C:\Users\john\Desktop\temp_1505876490537.-527846123.mp4_000012625.jpg"/>
          <p:cNvPicPr>
            <a:picLocks noChangeAspect="1" noChangeArrowheads="1"/>
          </p:cNvPicPr>
          <p:nvPr/>
        </p:nvPicPr>
        <p:blipFill>
          <a:blip r:embed="rId9" cstate="print"/>
          <a:srcRect l="9534" t="30492" r="30591"/>
          <a:stretch>
            <a:fillRect/>
          </a:stretch>
        </p:blipFill>
        <p:spPr bwMode="auto">
          <a:xfrm>
            <a:off x="3275856" y="4199346"/>
            <a:ext cx="2592288" cy="1687501"/>
          </a:xfrm>
          <a:prstGeom prst="rect">
            <a:avLst/>
          </a:prstGeom>
          <a:noFill/>
        </p:spPr>
      </p:pic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1000100" y="3714752"/>
            <a:ext cx="1368425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/>
              <a:t>스크랩투입</a:t>
            </a:r>
          </a:p>
        </p:txBody>
      </p: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3786182" y="3714752"/>
            <a:ext cx="1368425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/>
              <a:t>용해 및 합금</a:t>
            </a:r>
            <a:endParaRPr lang="ko-KR" altLang="en-US" sz="1400" b="1" dirty="0"/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6786578" y="3714752"/>
            <a:ext cx="1368425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 err="1"/>
              <a:t>보온로</a:t>
            </a:r>
            <a:r>
              <a:rPr lang="ko-KR" altLang="en-US" sz="1400" b="1" dirty="0"/>
              <a:t> 이송</a:t>
            </a: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785786" y="6000768"/>
            <a:ext cx="2143140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 err="1"/>
              <a:t>잉곳</a:t>
            </a:r>
            <a:r>
              <a:rPr lang="ko-KR" altLang="en-US" sz="1400" b="1" dirty="0"/>
              <a:t> 주조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자동</a:t>
            </a:r>
            <a:r>
              <a:rPr lang="en-US" altLang="ko-KR" sz="1400" b="1" dirty="0"/>
              <a:t>)</a:t>
            </a:r>
            <a:endParaRPr lang="ko-KR" altLang="en-US" sz="1400" b="1" dirty="0"/>
          </a:p>
        </p:txBody>
      </p:sp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3571868" y="6000768"/>
            <a:ext cx="2143140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 err="1"/>
              <a:t>잉곳</a:t>
            </a:r>
            <a:r>
              <a:rPr lang="ko-KR" altLang="en-US" sz="1400" b="1" dirty="0"/>
              <a:t> 분리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자동</a:t>
            </a:r>
            <a:r>
              <a:rPr lang="en-US" altLang="ko-KR" sz="1400" b="1" dirty="0"/>
              <a:t>)</a:t>
            </a:r>
            <a:endParaRPr lang="ko-KR" altLang="en-US" sz="1400" b="1" dirty="0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6286512" y="6000768"/>
            <a:ext cx="2143140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9875" indent="-269875" algn="ctr">
              <a:lnSpc>
                <a:spcPct val="15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 err="1"/>
              <a:t>잉곳</a:t>
            </a:r>
            <a:r>
              <a:rPr lang="ko-KR" altLang="en-US" sz="1400" b="1" dirty="0"/>
              <a:t> 적재</a:t>
            </a:r>
          </a:p>
        </p:txBody>
      </p:sp>
      <p:sp>
        <p:nvSpPr>
          <p:cNvPr id="18" name="AutoShape 25"/>
          <p:cNvSpPr>
            <a:spLocks noChangeArrowheads="1"/>
          </p:cNvSpPr>
          <p:nvPr/>
        </p:nvSpPr>
        <p:spPr bwMode="auto">
          <a:xfrm>
            <a:off x="2782085" y="2568646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rgbClr val="0000FF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" name="AutoShape 25"/>
          <p:cNvSpPr>
            <a:spLocks noChangeArrowheads="1"/>
          </p:cNvSpPr>
          <p:nvPr/>
        </p:nvSpPr>
        <p:spPr bwMode="auto">
          <a:xfrm>
            <a:off x="5715008" y="2714620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rgbClr val="0000FF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AutoShape 25"/>
          <p:cNvSpPr>
            <a:spLocks noChangeArrowheads="1"/>
          </p:cNvSpPr>
          <p:nvPr/>
        </p:nvSpPr>
        <p:spPr bwMode="auto">
          <a:xfrm>
            <a:off x="2928926" y="4857760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rgbClr val="0000FF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" name="AutoShape 25"/>
          <p:cNvSpPr>
            <a:spLocks noChangeArrowheads="1"/>
          </p:cNvSpPr>
          <p:nvPr/>
        </p:nvSpPr>
        <p:spPr bwMode="auto">
          <a:xfrm>
            <a:off x="5786446" y="4857760"/>
            <a:ext cx="432593" cy="360288"/>
          </a:xfrm>
          <a:prstGeom prst="rightArrow">
            <a:avLst>
              <a:gd name="adj1" fmla="val 50000"/>
              <a:gd name="adj2" fmla="val 38211"/>
            </a:avLst>
          </a:prstGeom>
          <a:gradFill flip="none" rotWithShape="1">
            <a:gsLst>
              <a:gs pos="0">
                <a:srgbClr val="0000FF"/>
              </a:gs>
              <a:gs pos="57000">
                <a:schemeClr val="bg1">
                  <a:lumMod val="82000"/>
                  <a:alpha val="46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100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>
                <a:latin typeface="+mj-ea"/>
              </a:rPr>
              <a:t>생산 및 설비 현황</a:t>
            </a:r>
          </a:p>
        </p:txBody>
      </p:sp>
      <p:graphicFrame>
        <p:nvGraphicFramePr>
          <p:cNvPr id="125957" name="Group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31543"/>
              </p:ext>
            </p:extLst>
          </p:nvPr>
        </p:nvGraphicFramePr>
        <p:xfrm>
          <a:off x="683568" y="1484784"/>
          <a:ext cx="7488832" cy="4145489"/>
        </p:xfrm>
        <a:graphic>
          <a:graphicData uri="http://schemas.openxmlformats.org/drawingml/2006/table">
            <a:tbl>
              <a:tblPr/>
              <a:tblGrid>
                <a:gridCol w="2469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0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8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840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설비명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공정능력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수동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용해로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자동 시스템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①</a:t>
                      </a: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설비별 용해량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1,000kg(850Kg)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1,800kg(1,400Kg)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3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②1cycle </a:t>
                      </a: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소요시간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6Hr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7Hr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③</a:t>
                      </a: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설비가동시간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24Hr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24Hr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④</a:t>
                      </a: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생산 </a:t>
                      </a: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Cycle </a:t>
                      </a: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</a:t>
                      </a: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日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4cycle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3cycle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⑤</a:t>
                      </a: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설비보유대수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</a:t>
                      </a:r>
                      <a:endParaRPr kumimoji="1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</a:t>
                      </a:r>
                      <a:endParaRPr kumimoji="1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⑥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최대처리량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日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10,200kg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12,600kg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⑦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용해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Loss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⑨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월간처리량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(26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日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265,200kg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327,600kg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⑩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월간 총 생산능력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592,800kg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12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493" y="908720"/>
            <a:ext cx="4015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 err="1">
                <a:latin typeface="HY울릉도M" pitchFamily="18" charset="-127"/>
                <a:ea typeface="HY울릉도M" pitchFamily="18" charset="-127"/>
              </a:rPr>
              <a:t>리사이클링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 처리 </a:t>
            </a:r>
            <a:r>
              <a:rPr lang="en-US" altLang="ko-KR" sz="2400" dirty="0" err="1">
                <a:latin typeface="HY울릉도M" pitchFamily="18" charset="-127"/>
                <a:ea typeface="HY울릉도M" pitchFamily="18" charset="-127"/>
              </a:rPr>
              <a:t>Capa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>
                <a:latin typeface="+mj-ea"/>
              </a:rPr>
              <a:t>생산 및 설비 현황</a:t>
            </a:r>
            <a:endParaRPr lang="en-US" altLang="ko-KR" sz="3000" dirty="0">
              <a:latin typeface="+mj-ea"/>
            </a:endParaRPr>
          </a:p>
        </p:txBody>
      </p:sp>
      <p:graphicFrame>
        <p:nvGraphicFramePr>
          <p:cNvPr id="12341" name="Group 5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7181599"/>
              </p:ext>
            </p:extLst>
          </p:nvPr>
        </p:nvGraphicFramePr>
        <p:xfrm>
          <a:off x="900113" y="1484785"/>
          <a:ext cx="6911975" cy="1633616"/>
        </p:xfrm>
        <a:graphic>
          <a:graphicData uri="http://schemas.openxmlformats.org/drawingml/2006/table">
            <a:tbl>
              <a:tblPr/>
              <a:tblGrid>
                <a:gridCol w="2027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5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8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설비명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용량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보유수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8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용해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보온로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(Batch type)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전기식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1,000Kg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자동시스템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(Continuous type)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전기식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보온로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(2,000kg)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용해로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(1,800kg)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324" name="Text Box 75"/>
          <p:cNvSpPr txBox="1">
            <a:spLocks noChangeArrowheads="1"/>
          </p:cNvSpPr>
          <p:nvPr/>
        </p:nvSpPr>
        <p:spPr bwMode="auto">
          <a:xfrm>
            <a:off x="1115616" y="5949280"/>
            <a:ext cx="15841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용해로 </a:t>
            </a:r>
            <a:r>
              <a:rPr lang="en-US" altLang="ko-KR" sz="1400" b="1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b="1" dirty="0" err="1">
                <a:latin typeface="HY울릉도M" pitchFamily="18" charset="-127"/>
                <a:ea typeface="HY울릉도M" pitchFamily="18" charset="-127"/>
              </a:rPr>
              <a:t>보온로</a:t>
            </a:r>
            <a:endParaRPr lang="ko-KR" altLang="en-US" sz="14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27" name="Text Box 80"/>
          <p:cNvSpPr txBox="1">
            <a:spLocks noChangeArrowheads="1"/>
          </p:cNvSpPr>
          <p:nvPr/>
        </p:nvSpPr>
        <p:spPr bwMode="auto">
          <a:xfrm>
            <a:off x="4067944" y="5949280"/>
            <a:ext cx="1222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자동시스템</a:t>
            </a:r>
          </a:p>
        </p:txBody>
      </p:sp>
      <p:sp>
        <p:nvSpPr>
          <p:cNvPr id="12328" name="Text Box 81"/>
          <p:cNvSpPr txBox="1">
            <a:spLocks noChangeArrowheads="1"/>
          </p:cNvSpPr>
          <p:nvPr/>
        </p:nvSpPr>
        <p:spPr bwMode="auto">
          <a:xfrm>
            <a:off x="6012160" y="5949280"/>
            <a:ext cx="28803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주조장치</a:t>
            </a:r>
            <a:r>
              <a:rPr lang="en-US" altLang="ko-KR" sz="1400" b="1" dirty="0">
                <a:latin typeface="HY울릉도M" pitchFamily="18" charset="-127"/>
                <a:ea typeface="HY울릉도M" pitchFamily="18" charset="-127"/>
              </a:rPr>
              <a:t>&amp; </a:t>
            </a:r>
            <a:r>
              <a:rPr lang="ko-KR" altLang="en-US" sz="1400" b="1" dirty="0" err="1">
                <a:latin typeface="HY울릉도M" pitchFamily="18" charset="-127"/>
                <a:ea typeface="HY울릉도M" pitchFamily="18" charset="-127"/>
              </a:rPr>
              <a:t>몰드</a:t>
            </a: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b="1" dirty="0">
                <a:latin typeface="HY울릉도M" pitchFamily="18" charset="-127"/>
                <a:ea typeface="HY울릉도M" pitchFamily="18" charset="-127"/>
              </a:rPr>
              <a:t>conveyer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13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2493" y="908720"/>
            <a:ext cx="3672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보유 설비 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제조 분야</a:t>
            </a:r>
          </a:p>
        </p:txBody>
      </p:sp>
      <p:pic>
        <p:nvPicPr>
          <p:cNvPr id="16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john\Desktop\b동사진\temp_1505876463758.-310656367.mp4_000017125.jpg"/>
          <p:cNvPicPr>
            <a:picLocks noChangeAspect="1" noChangeArrowheads="1"/>
          </p:cNvPicPr>
          <p:nvPr/>
        </p:nvPicPr>
        <p:blipFill>
          <a:blip r:embed="rId4" cstate="print"/>
          <a:srcRect l="30555" t="11538" r="25000" b="7692"/>
          <a:stretch>
            <a:fillRect/>
          </a:stretch>
        </p:blipFill>
        <p:spPr bwMode="auto">
          <a:xfrm>
            <a:off x="6228184" y="3933056"/>
            <a:ext cx="2304256" cy="1872208"/>
          </a:xfrm>
          <a:prstGeom prst="rect">
            <a:avLst/>
          </a:prstGeom>
          <a:noFill/>
        </p:spPr>
      </p:pic>
      <p:pic>
        <p:nvPicPr>
          <p:cNvPr id="3075" name="Picture 3" descr="C:\Users\john\Desktop\b동사진\temp_1505876463758.-310656367.mp4_00000458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3933056"/>
            <a:ext cx="2733593" cy="1872208"/>
          </a:xfrm>
          <a:prstGeom prst="rect">
            <a:avLst/>
          </a:prstGeom>
          <a:noFill/>
        </p:spPr>
      </p:pic>
      <p:pic>
        <p:nvPicPr>
          <p:cNvPr id="3076" name="Picture 4" descr="C:\Users\john\Desktop\b동사진\temp_1505876425353.-1974322299.mp4_0000127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933056"/>
            <a:ext cx="2551331" cy="1853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>
                <a:latin typeface="+mj-ea"/>
              </a:rPr>
              <a:t>생산 및 설비 현황</a:t>
            </a:r>
            <a:endParaRPr lang="en-US" altLang="ko-KR" sz="3000" dirty="0">
              <a:latin typeface="+mj-ea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14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2493" y="908720"/>
            <a:ext cx="3672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보유 설비 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품질 분야</a:t>
            </a:r>
          </a:p>
        </p:txBody>
      </p:sp>
      <p:graphicFrame>
        <p:nvGraphicFramePr>
          <p:cNvPr id="15" name="Group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118210"/>
              </p:ext>
            </p:extLst>
          </p:nvPr>
        </p:nvGraphicFramePr>
        <p:xfrm>
          <a:off x="572220" y="1561360"/>
          <a:ext cx="8320260" cy="2227680"/>
        </p:xfrm>
        <a:graphic>
          <a:graphicData uri="http://schemas.openxmlformats.org/drawingml/2006/table">
            <a:tbl>
              <a:tblPr/>
              <a:tblGrid>
                <a:gridCol w="1623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설비명</a:t>
                      </a:r>
                      <a:endParaRPr kumimoji="1" lang="ko-KR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규격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용량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보유수</a:t>
                      </a:r>
                      <a:endParaRPr kumimoji="1" lang="ko-KR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제조사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성분분석기</a:t>
                      </a:r>
                    </a:p>
                  </a:txBody>
                  <a:tcPr marL="90000" marR="90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분광분석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~1ppm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Analytical Instruments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독일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성분분석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금속현미경</a:t>
                      </a:r>
                    </a:p>
                  </a:txBody>
                  <a:tcPr marL="90000" marR="90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광학용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500</a:t>
                      </a: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Leica 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독일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미세조직관찰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Brightmeter</a:t>
                      </a:r>
                      <a:endParaRPr kumimoji="1" lang="ko-KR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Konica Minolta 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일본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소재품질 평가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다채널온도측정기</a:t>
                      </a:r>
                    </a:p>
                  </a:txBody>
                  <a:tcPr marL="90000" marR="90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채널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1,000</a:t>
                      </a: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℃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YOKOGAWA 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일본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실시간 온도 변화 측정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온도측정기</a:t>
                      </a:r>
                    </a:p>
                  </a:txBody>
                  <a:tcPr marL="90000" marR="90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K-type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~800℃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Delta ohm</a:t>
                      </a: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온도 측정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6" name="Picture 44" descr="성분분석기"/>
          <p:cNvPicPr>
            <a:picLocks noChangeAspect="1" noChangeArrowheads="1"/>
          </p:cNvPicPr>
          <p:nvPr/>
        </p:nvPicPr>
        <p:blipFill>
          <a:blip r:embed="rId2" cstate="print"/>
          <a:srcRect l="12218" t="4082" r="16022" b="16556"/>
          <a:stretch>
            <a:fillRect/>
          </a:stretch>
        </p:blipFill>
        <p:spPr bwMode="auto">
          <a:xfrm>
            <a:off x="395536" y="4149081"/>
            <a:ext cx="1909843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6"/>
          <p:cNvSpPr txBox="1">
            <a:spLocks noChangeArrowheads="1"/>
          </p:cNvSpPr>
          <p:nvPr/>
        </p:nvSpPr>
        <p:spPr bwMode="auto">
          <a:xfrm>
            <a:off x="755898" y="5806431"/>
            <a:ext cx="1439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성분분석기</a:t>
            </a:r>
          </a:p>
        </p:txBody>
      </p:sp>
      <p:sp>
        <p:nvSpPr>
          <p:cNvPr id="18" name="Text Box 47"/>
          <p:cNvSpPr txBox="1">
            <a:spLocks noChangeArrowheads="1"/>
          </p:cNvSpPr>
          <p:nvPr/>
        </p:nvSpPr>
        <p:spPr bwMode="auto">
          <a:xfrm>
            <a:off x="2699099" y="5806431"/>
            <a:ext cx="1439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금속현미경</a:t>
            </a:r>
          </a:p>
        </p:txBody>
      </p:sp>
      <p:pic>
        <p:nvPicPr>
          <p:cNvPr id="21" name="Picture 103" descr="금속현미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149080"/>
            <a:ext cx="2112536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4" descr="다채널온도측정기"/>
          <p:cNvPicPr>
            <a:picLocks noChangeAspect="1" noChangeArrowheads="1"/>
          </p:cNvPicPr>
          <p:nvPr/>
        </p:nvPicPr>
        <p:blipFill>
          <a:blip r:embed="rId4" cstate="print"/>
          <a:srcRect l="3047" t="7474" r="4825" b="11015"/>
          <a:stretch>
            <a:fillRect/>
          </a:stretch>
        </p:blipFill>
        <p:spPr bwMode="auto">
          <a:xfrm>
            <a:off x="6876256" y="4149081"/>
            <a:ext cx="2015711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 Box 47"/>
          <p:cNvSpPr txBox="1">
            <a:spLocks noChangeArrowheads="1"/>
          </p:cNvSpPr>
          <p:nvPr/>
        </p:nvSpPr>
        <p:spPr bwMode="auto">
          <a:xfrm>
            <a:off x="7092156" y="5804843"/>
            <a:ext cx="1655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>
                <a:latin typeface="HY울릉도M" pitchFamily="18" charset="-127"/>
                <a:ea typeface="HY울릉도M" pitchFamily="18" charset="-127"/>
              </a:rPr>
              <a:t>다채널온도측정기</a:t>
            </a:r>
          </a:p>
        </p:txBody>
      </p:sp>
      <p:pic>
        <p:nvPicPr>
          <p:cNvPr id="1026" name="Picture 2" descr="E:\시험결과\[000]_설비관련\Bightmeter(KMTRA)\축소\DSCN27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163531"/>
            <a:ext cx="2112000" cy="15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47"/>
          <p:cNvSpPr txBox="1">
            <a:spLocks noChangeArrowheads="1"/>
          </p:cNvSpPr>
          <p:nvPr/>
        </p:nvSpPr>
        <p:spPr bwMode="auto">
          <a:xfrm>
            <a:off x="4980077" y="5806431"/>
            <a:ext cx="1439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400" b="1" dirty="0" err="1">
                <a:latin typeface="HY울릉도M" pitchFamily="18" charset="-127"/>
                <a:ea typeface="HY울릉도M" pitchFamily="18" charset="-127"/>
              </a:rPr>
              <a:t>Brightmeter</a:t>
            </a:r>
            <a:endParaRPr lang="ko-KR" altLang="en-US" sz="1400" b="1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Picture 7" descr="신화심볼확정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6861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>
                <a:latin typeface="+mj-ea"/>
              </a:rPr>
              <a:t>생산제품 현황</a:t>
            </a:r>
            <a:endParaRPr lang="en-US" altLang="ko-KR" sz="3000" dirty="0">
              <a:latin typeface="+mj-ea"/>
            </a:endParaRPr>
          </a:p>
        </p:txBody>
      </p:sp>
      <p:grpSp>
        <p:nvGrpSpPr>
          <p:cNvPr id="2" name="Group 81"/>
          <p:cNvGrpSpPr>
            <a:grpSpLocks/>
          </p:cNvGrpSpPr>
          <p:nvPr/>
        </p:nvGrpSpPr>
        <p:grpSpPr bwMode="auto">
          <a:xfrm>
            <a:off x="395536" y="1628528"/>
            <a:ext cx="1955800" cy="2664568"/>
            <a:chOff x="793" y="1292"/>
            <a:chExt cx="1723" cy="2254"/>
          </a:xfrm>
        </p:grpSpPr>
        <p:sp>
          <p:nvSpPr>
            <p:cNvPr id="15448" name="Rectangle 82"/>
            <p:cNvSpPr>
              <a:spLocks noChangeArrowheads="1"/>
            </p:cNvSpPr>
            <p:nvPr/>
          </p:nvSpPr>
          <p:spPr bwMode="auto">
            <a:xfrm>
              <a:off x="927" y="1618"/>
              <a:ext cx="411" cy="132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49" name="Line 83"/>
            <p:cNvSpPr>
              <a:spLocks noChangeShapeType="1"/>
            </p:cNvSpPr>
            <p:nvPr/>
          </p:nvSpPr>
          <p:spPr bwMode="auto">
            <a:xfrm>
              <a:off x="927" y="1618"/>
              <a:ext cx="127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50" name="Line 84"/>
            <p:cNvSpPr>
              <a:spLocks noChangeShapeType="1"/>
            </p:cNvSpPr>
            <p:nvPr/>
          </p:nvSpPr>
          <p:spPr bwMode="auto">
            <a:xfrm>
              <a:off x="927" y="2934"/>
              <a:ext cx="15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51" name="Line 85"/>
            <p:cNvSpPr>
              <a:spLocks noChangeShapeType="1"/>
            </p:cNvSpPr>
            <p:nvPr/>
          </p:nvSpPr>
          <p:spPr bwMode="auto">
            <a:xfrm>
              <a:off x="927" y="1298"/>
              <a:ext cx="0" cy="32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52" name="Line 86"/>
            <p:cNvSpPr>
              <a:spLocks noChangeShapeType="1"/>
            </p:cNvSpPr>
            <p:nvPr/>
          </p:nvSpPr>
          <p:spPr bwMode="auto">
            <a:xfrm>
              <a:off x="1338" y="1298"/>
              <a:ext cx="0" cy="32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53" name="Line 87"/>
            <p:cNvSpPr>
              <a:spLocks noChangeShapeType="1"/>
            </p:cNvSpPr>
            <p:nvPr/>
          </p:nvSpPr>
          <p:spPr bwMode="auto">
            <a:xfrm>
              <a:off x="2109" y="1298"/>
              <a:ext cx="0" cy="36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54" name="Line 88"/>
            <p:cNvSpPr>
              <a:spLocks noChangeShapeType="1"/>
            </p:cNvSpPr>
            <p:nvPr/>
          </p:nvSpPr>
          <p:spPr bwMode="auto">
            <a:xfrm>
              <a:off x="1896" y="1298"/>
              <a:ext cx="0" cy="32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55" name="Line 89"/>
            <p:cNvSpPr>
              <a:spLocks noChangeShapeType="1"/>
            </p:cNvSpPr>
            <p:nvPr/>
          </p:nvSpPr>
          <p:spPr bwMode="auto">
            <a:xfrm>
              <a:off x="927" y="2940"/>
              <a:ext cx="0" cy="28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56" name="Line 90"/>
            <p:cNvSpPr>
              <a:spLocks noChangeShapeType="1"/>
            </p:cNvSpPr>
            <p:nvPr/>
          </p:nvSpPr>
          <p:spPr bwMode="auto">
            <a:xfrm>
              <a:off x="1338" y="2931"/>
              <a:ext cx="0" cy="28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3" name="Group 91"/>
            <p:cNvGrpSpPr>
              <a:grpSpLocks/>
            </p:cNvGrpSpPr>
            <p:nvPr/>
          </p:nvGrpSpPr>
          <p:grpSpPr bwMode="auto">
            <a:xfrm>
              <a:off x="927" y="3180"/>
              <a:ext cx="411" cy="200"/>
              <a:chOff x="1882" y="2750"/>
              <a:chExt cx="680" cy="363"/>
            </a:xfrm>
          </p:grpSpPr>
          <p:sp>
            <p:nvSpPr>
              <p:cNvPr id="15479" name="Line 92"/>
              <p:cNvSpPr>
                <a:spLocks noChangeShapeType="1"/>
              </p:cNvSpPr>
              <p:nvPr/>
            </p:nvSpPr>
            <p:spPr bwMode="auto">
              <a:xfrm>
                <a:off x="1882" y="2750"/>
                <a:ext cx="6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15480" name="Line 93"/>
              <p:cNvSpPr>
                <a:spLocks noChangeShapeType="1"/>
              </p:cNvSpPr>
              <p:nvPr/>
            </p:nvSpPr>
            <p:spPr bwMode="auto">
              <a:xfrm>
                <a:off x="1927" y="3113"/>
                <a:ext cx="59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15481" name="Line 94"/>
              <p:cNvSpPr>
                <a:spLocks noChangeShapeType="1"/>
              </p:cNvSpPr>
              <p:nvPr/>
            </p:nvSpPr>
            <p:spPr bwMode="auto">
              <a:xfrm flipH="1" flipV="1">
                <a:off x="1882" y="2750"/>
                <a:ext cx="45" cy="3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15482" name="Line 95"/>
              <p:cNvSpPr>
                <a:spLocks noChangeShapeType="1"/>
              </p:cNvSpPr>
              <p:nvPr/>
            </p:nvSpPr>
            <p:spPr bwMode="auto">
              <a:xfrm flipV="1">
                <a:off x="2517" y="2750"/>
                <a:ext cx="45" cy="3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sp>
          <p:nvSpPr>
            <p:cNvPr id="15458" name="Line 96"/>
            <p:cNvSpPr>
              <a:spLocks noChangeShapeType="1"/>
            </p:cNvSpPr>
            <p:nvPr/>
          </p:nvSpPr>
          <p:spPr bwMode="auto">
            <a:xfrm>
              <a:off x="948" y="3380"/>
              <a:ext cx="0" cy="16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59" name="Line 97"/>
            <p:cNvSpPr>
              <a:spLocks noChangeShapeType="1"/>
            </p:cNvSpPr>
            <p:nvPr/>
          </p:nvSpPr>
          <p:spPr bwMode="auto">
            <a:xfrm>
              <a:off x="1313" y="3385"/>
              <a:ext cx="0" cy="16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60" name="Line 98"/>
            <p:cNvSpPr>
              <a:spLocks noChangeShapeType="1"/>
            </p:cNvSpPr>
            <p:nvPr/>
          </p:nvSpPr>
          <p:spPr bwMode="auto">
            <a:xfrm flipV="1">
              <a:off x="930" y="1464"/>
              <a:ext cx="40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61" name="Line 99"/>
            <p:cNvSpPr>
              <a:spLocks noChangeShapeType="1"/>
            </p:cNvSpPr>
            <p:nvPr/>
          </p:nvSpPr>
          <p:spPr bwMode="auto">
            <a:xfrm>
              <a:off x="1741" y="1459"/>
              <a:ext cx="15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62" name="Line 100"/>
            <p:cNvSpPr>
              <a:spLocks noChangeShapeType="1"/>
            </p:cNvSpPr>
            <p:nvPr/>
          </p:nvSpPr>
          <p:spPr bwMode="auto">
            <a:xfrm flipH="1">
              <a:off x="2109" y="1460"/>
              <a:ext cx="3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63" name="Text Box 101"/>
            <p:cNvSpPr txBox="1">
              <a:spLocks noChangeArrowheads="1"/>
            </p:cNvSpPr>
            <p:nvPr/>
          </p:nvSpPr>
          <p:spPr bwMode="auto">
            <a:xfrm>
              <a:off x="856" y="1292"/>
              <a:ext cx="484" cy="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 dirty="0"/>
                <a:t>160</a:t>
              </a:r>
            </a:p>
          </p:txBody>
        </p:sp>
        <p:sp>
          <p:nvSpPr>
            <p:cNvPr id="15464" name="Text Box 102"/>
            <p:cNvSpPr txBox="1">
              <a:spLocks noChangeArrowheads="1"/>
            </p:cNvSpPr>
            <p:nvPr/>
          </p:nvSpPr>
          <p:spPr bwMode="auto">
            <a:xfrm>
              <a:off x="2109" y="1298"/>
              <a:ext cx="387" cy="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/>
                <a:t>80</a:t>
              </a:r>
            </a:p>
          </p:txBody>
        </p:sp>
        <p:sp>
          <p:nvSpPr>
            <p:cNvPr id="15465" name="Line 103"/>
            <p:cNvSpPr>
              <a:spLocks noChangeShapeType="1"/>
            </p:cNvSpPr>
            <p:nvPr/>
          </p:nvSpPr>
          <p:spPr bwMode="auto">
            <a:xfrm>
              <a:off x="811" y="3460"/>
              <a:ext cx="6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66" name="Line 104"/>
            <p:cNvSpPr>
              <a:spLocks noChangeShapeType="1"/>
            </p:cNvSpPr>
            <p:nvPr/>
          </p:nvSpPr>
          <p:spPr bwMode="auto">
            <a:xfrm>
              <a:off x="793" y="3460"/>
              <a:ext cx="15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67" name="Line 105"/>
            <p:cNvSpPr>
              <a:spLocks noChangeShapeType="1"/>
            </p:cNvSpPr>
            <p:nvPr/>
          </p:nvSpPr>
          <p:spPr bwMode="auto">
            <a:xfrm flipH="1">
              <a:off x="1314" y="3460"/>
              <a:ext cx="5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68" name="Text Box 106"/>
            <p:cNvSpPr txBox="1">
              <a:spLocks noChangeArrowheads="1"/>
            </p:cNvSpPr>
            <p:nvPr/>
          </p:nvSpPr>
          <p:spPr bwMode="auto">
            <a:xfrm>
              <a:off x="1383" y="3294"/>
              <a:ext cx="486" cy="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/>
                <a:t>130</a:t>
              </a:r>
            </a:p>
          </p:txBody>
        </p:sp>
        <p:sp>
          <p:nvSpPr>
            <p:cNvPr id="15469" name="Line 107"/>
            <p:cNvSpPr>
              <a:spLocks noChangeShapeType="1"/>
            </p:cNvSpPr>
            <p:nvPr/>
          </p:nvSpPr>
          <p:spPr bwMode="auto">
            <a:xfrm>
              <a:off x="1780" y="1618"/>
              <a:ext cx="0" cy="13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70" name="Text Box 108"/>
            <p:cNvSpPr txBox="1">
              <a:spLocks noChangeArrowheads="1"/>
            </p:cNvSpPr>
            <p:nvPr/>
          </p:nvSpPr>
          <p:spPr bwMode="auto">
            <a:xfrm>
              <a:off x="1393" y="2219"/>
              <a:ext cx="464" cy="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 dirty="0"/>
                <a:t>625</a:t>
              </a:r>
            </a:p>
          </p:txBody>
        </p:sp>
        <p:sp>
          <p:nvSpPr>
            <p:cNvPr id="15471" name="Line 109"/>
            <p:cNvSpPr>
              <a:spLocks noChangeShapeType="1"/>
            </p:cNvSpPr>
            <p:nvPr/>
          </p:nvSpPr>
          <p:spPr bwMode="auto">
            <a:xfrm>
              <a:off x="1896" y="1618"/>
              <a:ext cx="194" cy="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72" name="Line 110"/>
            <p:cNvSpPr>
              <a:spLocks noChangeShapeType="1"/>
            </p:cNvSpPr>
            <p:nvPr/>
          </p:nvSpPr>
          <p:spPr bwMode="auto">
            <a:xfrm flipV="1">
              <a:off x="1896" y="2899"/>
              <a:ext cx="194" cy="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73" name="Line 111"/>
            <p:cNvSpPr>
              <a:spLocks noChangeShapeType="1"/>
            </p:cNvSpPr>
            <p:nvPr/>
          </p:nvSpPr>
          <p:spPr bwMode="auto">
            <a:xfrm>
              <a:off x="1896" y="1618"/>
              <a:ext cx="0" cy="13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74" name="Line 112"/>
            <p:cNvSpPr>
              <a:spLocks noChangeShapeType="1"/>
            </p:cNvSpPr>
            <p:nvPr/>
          </p:nvSpPr>
          <p:spPr bwMode="auto">
            <a:xfrm>
              <a:off x="2109" y="1661"/>
              <a:ext cx="0" cy="12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75" name="Line 113"/>
            <p:cNvSpPr>
              <a:spLocks noChangeShapeType="1"/>
            </p:cNvSpPr>
            <p:nvPr/>
          </p:nvSpPr>
          <p:spPr bwMode="auto">
            <a:xfrm>
              <a:off x="2090" y="1658"/>
              <a:ext cx="31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76" name="Line 114"/>
            <p:cNvSpPr>
              <a:spLocks noChangeShapeType="1"/>
            </p:cNvSpPr>
            <p:nvPr/>
          </p:nvSpPr>
          <p:spPr bwMode="auto">
            <a:xfrm>
              <a:off x="2090" y="2899"/>
              <a:ext cx="31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77" name="Line 115"/>
            <p:cNvSpPr>
              <a:spLocks noChangeShapeType="1"/>
            </p:cNvSpPr>
            <p:nvPr/>
          </p:nvSpPr>
          <p:spPr bwMode="auto">
            <a:xfrm>
              <a:off x="2400" y="1658"/>
              <a:ext cx="0" cy="12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78" name="Text Box 116"/>
            <p:cNvSpPr txBox="1">
              <a:spLocks noChangeArrowheads="1"/>
            </p:cNvSpPr>
            <p:nvPr/>
          </p:nvSpPr>
          <p:spPr bwMode="auto">
            <a:xfrm>
              <a:off x="2028" y="2225"/>
              <a:ext cx="465" cy="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/>
                <a:t>570</a:t>
              </a:r>
            </a:p>
          </p:txBody>
        </p:sp>
      </p:grpSp>
      <p:sp>
        <p:nvSpPr>
          <p:cNvPr id="15366" name="Text Box 153"/>
          <p:cNvSpPr txBox="1">
            <a:spLocks noChangeArrowheads="1"/>
          </p:cNvSpPr>
          <p:nvPr/>
        </p:nvSpPr>
        <p:spPr bwMode="auto">
          <a:xfrm>
            <a:off x="1394520" y="4365104"/>
            <a:ext cx="1301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12Kg Ingot</a:t>
            </a:r>
          </a:p>
        </p:txBody>
      </p:sp>
      <p:sp>
        <p:nvSpPr>
          <p:cNvPr id="15368" name="Text Box 155"/>
          <p:cNvSpPr txBox="1">
            <a:spLocks noChangeArrowheads="1"/>
          </p:cNvSpPr>
          <p:nvPr/>
        </p:nvSpPr>
        <p:spPr bwMode="auto">
          <a:xfrm>
            <a:off x="1403350" y="5539135"/>
            <a:ext cx="612140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◇ </a:t>
            </a: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수주처의 요구사항에 따라 다양한 형태의 </a:t>
            </a:r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Ingot </a:t>
            </a: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제조가능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   ⇒ </a:t>
            </a:r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Ingot Mold </a:t>
            </a: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제작비와 약 </a:t>
            </a:r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일정도의 제작기간이 필요함</a:t>
            </a:r>
          </a:p>
        </p:txBody>
      </p:sp>
      <p:pic>
        <p:nvPicPr>
          <p:cNvPr id="15371" name="Picture 158" descr="12kg 잉곳"/>
          <p:cNvPicPr>
            <a:picLocks noChangeAspect="1" noChangeArrowheads="1"/>
          </p:cNvPicPr>
          <p:nvPr/>
        </p:nvPicPr>
        <p:blipFill>
          <a:blip r:embed="rId2" cstate="print"/>
          <a:srcRect t="25929" r="2733" b="35214"/>
          <a:stretch>
            <a:fillRect/>
          </a:stretch>
        </p:blipFill>
        <p:spPr bwMode="auto">
          <a:xfrm>
            <a:off x="611560" y="4725144"/>
            <a:ext cx="2520280" cy="61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160" descr="C:\Documents and Settings\Owner\My Documents\홈페이지자료\AZ91D제품소개\크기변환_SAM_0372.JPG"/>
          <p:cNvPicPr>
            <a:picLocks noChangeAspect="1" noChangeArrowheads="1"/>
          </p:cNvPicPr>
          <p:nvPr/>
        </p:nvPicPr>
        <p:blipFill>
          <a:blip r:embed="rId3" cstate="print"/>
          <a:srcRect l="9302" t="35834" r="6976" b="35249"/>
          <a:stretch>
            <a:fillRect/>
          </a:stretch>
        </p:blipFill>
        <p:spPr bwMode="auto">
          <a:xfrm>
            <a:off x="3347864" y="4725144"/>
            <a:ext cx="264318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그룹 168"/>
          <p:cNvGrpSpPr>
            <a:grpSpLocks/>
          </p:cNvGrpSpPr>
          <p:nvPr/>
        </p:nvGrpSpPr>
        <p:grpSpPr bwMode="auto">
          <a:xfrm>
            <a:off x="3563888" y="1700808"/>
            <a:ext cx="2000250" cy="2619375"/>
            <a:chOff x="3214678" y="1785926"/>
            <a:chExt cx="2000264" cy="2618618"/>
          </a:xfrm>
        </p:grpSpPr>
        <p:sp>
          <p:nvSpPr>
            <p:cNvPr id="15376" name="Rectangle 118"/>
            <p:cNvSpPr>
              <a:spLocks noChangeArrowheads="1"/>
            </p:cNvSpPr>
            <p:nvPr/>
          </p:nvSpPr>
          <p:spPr bwMode="auto">
            <a:xfrm>
              <a:off x="3370242" y="2163022"/>
              <a:ext cx="405161" cy="155669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77" name="Line 119"/>
            <p:cNvSpPr>
              <a:spLocks noChangeShapeType="1"/>
            </p:cNvSpPr>
            <p:nvPr/>
          </p:nvSpPr>
          <p:spPr bwMode="auto">
            <a:xfrm>
              <a:off x="3370242" y="2163022"/>
              <a:ext cx="148481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78" name="Line 120"/>
            <p:cNvSpPr>
              <a:spLocks noChangeShapeType="1"/>
            </p:cNvSpPr>
            <p:nvPr/>
          </p:nvSpPr>
          <p:spPr bwMode="auto">
            <a:xfrm>
              <a:off x="3370242" y="3713828"/>
              <a:ext cx="184470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79" name="Line 121"/>
            <p:cNvSpPr>
              <a:spLocks noChangeShapeType="1"/>
            </p:cNvSpPr>
            <p:nvPr/>
          </p:nvSpPr>
          <p:spPr bwMode="auto">
            <a:xfrm>
              <a:off x="3370242" y="1785926"/>
              <a:ext cx="0" cy="377096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80" name="Line 122"/>
            <p:cNvSpPr>
              <a:spLocks noChangeShapeType="1"/>
            </p:cNvSpPr>
            <p:nvPr/>
          </p:nvSpPr>
          <p:spPr bwMode="auto">
            <a:xfrm>
              <a:off x="3775402" y="1785926"/>
              <a:ext cx="0" cy="377096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81" name="Line 123"/>
            <p:cNvSpPr>
              <a:spLocks noChangeShapeType="1"/>
            </p:cNvSpPr>
            <p:nvPr/>
          </p:nvSpPr>
          <p:spPr bwMode="auto">
            <a:xfrm>
              <a:off x="4719019" y="1785926"/>
              <a:ext cx="0" cy="42423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82" name="Line 124"/>
            <p:cNvSpPr>
              <a:spLocks noChangeShapeType="1"/>
            </p:cNvSpPr>
            <p:nvPr/>
          </p:nvSpPr>
          <p:spPr bwMode="auto">
            <a:xfrm>
              <a:off x="4495172" y="1785926"/>
              <a:ext cx="0" cy="377096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83" name="Line 125"/>
            <p:cNvSpPr>
              <a:spLocks noChangeShapeType="1"/>
            </p:cNvSpPr>
            <p:nvPr/>
          </p:nvSpPr>
          <p:spPr bwMode="auto">
            <a:xfrm>
              <a:off x="3370242" y="3720899"/>
              <a:ext cx="0" cy="329959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84" name="Line 126"/>
            <p:cNvSpPr>
              <a:spLocks noChangeShapeType="1"/>
            </p:cNvSpPr>
            <p:nvPr/>
          </p:nvSpPr>
          <p:spPr bwMode="auto">
            <a:xfrm>
              <a:off x="3775402" y="3720899"/>
              <a:ext cx="0" cy="329959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7" name="Group 127"/>
            <p:cNvGrpSpPr>
              <a:grpSpLocks/>
            </p:cNvGrpSpPr>
            <p:nvPr/>
          </p:nvGrpSpPr>
          <p:grpSpPr bwMode="auto">
            <a:xfrm>
              <a:off x="3374699" y="4000504"/>
              <a:ext cx="405161" cy="213454"/>
              <a:chOff x="1882" y="2750"/>
              <a:chExt cx="680" cy="363"/>
            </a:xfrm>
          </p:grpSpPr>
          <p:sp>
            <p:nvSpPr>
              <p:cNvPr id="15409" name="Line 128"/>
              <p:cNvSpPr>
                <a:spLocks noChangeShapeType="1"/>
              </p:cNvSpPr>
              <p:nvPr/>
            </p:nvSpPr>
            <p:spPr bwMode="auto">
              <a:xfrm>
                <a:off x="1882" y="2750"/>
                <a:ext cx="6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15410" name="Line 129"/>
              <p:cNvSpPr>
                <a:spLocks noChangeShapeType="1"/>
              </p:cNvSpPr>
              <p:nvPr/>
            </p:nvSpPr>
            <p:spPr bwMode="auto">
              <a:xfrm>
                <a:off x="1927" y="3113"/>
                <a:ext cx="59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15411" name="Line 130"/>
              <p:cNvSpPr>
                <a:spLocks noChangeShapeType="1"/>
              </p:cNvSpPr>
              <p:nvPr/>
            </p:nvSpPr>
            <p:spPr bwMode="auto">
              <a:xfrm flipH="1" flipV="1">
                <a:off x="1882" y="2750"/>
                <a:ext cx="45" cy="3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15412" name="Line 131"/>
              <p:cNvSpPr>
                <a:spLocks noChangeShapeType="1"/>
              </p:cNvSpPr>
              <p:nvPr/>
            </p:nvSpPr>
            <p:spPr bwMode="auto">
              <a:xfrm flipV="1">
                <a:off x="2517" y="2750"/>
                <a:ext cx="45" cy="3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sp>
          <p:nvSpPr>
            <p:cNvPr id="15386" name="Line 132"/>
            <p:cNvSpPr>
              <a:spLocks noChangeShapeType="1"/>
            </p:cNvSpPr>
            <p:nvPr/>
          </p:nvSpPr>
          <p:spPr bwMode="auto">
            <a:xfrm>
              <a:off x="3396054" y="4195755"/>
              <a:ext cx="0" cy="189726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87" name="Line 133"/>
            <p:cNvSpPr>
              <a:spLocks noChangeShapeType="1"/>
            </p:cNvSpPr>
            <p:nvPr/>
          </p:nvSpPr>
          <p:spPr bwMode="auto">
            <a:xfrm>
              <a:off x="3753416" y="4214818"/>
              <a:ext cx="0" cy="189726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88" name="Line 134"/>
            <p:cNvSpPr>
              <a:spLocks noChangeShapeType="1"/>
            </p:cNvSpPr>
            <p:nvPr/>
          </p:nvSpPr>
          <p:spPr bwMode="auto">
            <a:xfrm>
              <a:off x="3370242" y="1975652"/>
              <a:ext cx="4051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89" name="Line 135"/>
            <p:cNvSpPr>
              <a:spLocks noChangeShapeType="1"/>
            </p:cNvSpPr>
            <p:nvPr/>
          </p:nvSpPr>
          <p:spPr bwMode="auto">
            <a:xfrm>
              <a:off x="4315229" y="1975652"/>
              <a:ext cx="1799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90" name="Line 136"/>
            <p:cNvSpPr>
              <a:spLocks noChangeShapeType="1"/>
            </p:cNvSpPr>
            <p:nvPr/>
          </p:nvSpPr>
          <p:spPr bwMode="auto">
            <a:xfrm flipH="1">
              <a:off x="4709494" y="1982723"/>
              <a:ext cx="449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91" name="Text Box 137"/>
            <p:cNvSpPr txBox="1">
              <a:spLocks noChangeArrowheads="1"/>
            </p:cNvSpPr>
            <p:nvPr/>
          </p:nvSpPr>
          <p:spPr bwMode="auto">
            <a:xfrm>
              <a:off x="3312195" y="1785926"/>
              <a:ext cx="561885" cy="199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/>
                <a:t>130</a:t>
              </a:r>
            </a:p>
          </p:txBody>
        </p:sp>
        <p:sp>
          <p:nvSpPr>
            <p:cNvPr id="15392" name="Text Box 138"/>
            <p:cNvSpPr txBox="1">
              <a:spLocks noChangeArrowheads="1"/>
            </p:cNvSpPr>
            <p:nvPr/>
          </p:nvSpPr>
          <p:spPr bwMode="auto">
            <a:xfrm>
              <a:off x="4680919" y="1785926"/>
              <a:ext cx="449276" cy="199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/>
                <a:t>65</a:t>
              </a:r>
            </a:p>
          </p:txBody>
        </p:sp>
        <p:sp>
          <p:nvSpPr>
            <p:cNvPr id="15393" name="Line 139"/>
            <p:cNvSpPr>
              <a:spLocks noChangeShapeType="1"/>
            </p:cNvSpPr>
            <p:nvPr/>
          </p:nvSpPr>
          <p:spPr bwMode="auto">
            <a:xfrm>
              <a:off x="3214678" y="4286256"/>
              <a:ext cx="7197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94" name="Line 140"/>
            <p:cNvSpPr>
              <a:spLocks noChangeShapeType="1"/>
            </p:cNvSpPr>
            <p:nvPr/>
          </p:nvSpPr>
          <p:spPr bwMode="auto">
            <a:xfrm>
              <a:off x="3230681" y="4286256"/>
              <a:ext cx="1799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95" name="Line 141"/>
            <p:cNvSpPr>
              <a:spLocks noChangeShapeType="1"/>
            </p:cNvSpPr>
            <p:nvPr/>
          </p:nvSpPr>
          <p:spPr bwMode="auto">
            <a:xfrm flipH="1">
              <a:off x="3742748" y="4286256"/>
              <a:ext cx="6303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96" name="Text Box 142"/>
            <p:cNvSpPr txBox="1">
              <a:spLocks noChangeArrowheads="1"/>
            </p:cNvSpPr>
            <p:nvPr/>
          </p:nvSpPr>
          <p:spPr bwMode="auto">
            <a:xfrm>
              <a:off x="3854762" y="4071942"/>
              <a:ext cx="564207" cy="199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/>
                <a:t>120</a:t>
              </a:r>
            </a:p>
          </p:txBody>
        </p:sp>
        <p:sp>
          <p:nvSpPr>
            <p:cNvPr id="15397" name="Line 143"/>
            <p:cNvSpPr>
              <a:spLocks noChangeShapeType="1"/>
            </p:cNvSpPr>
            <p:nvPr/>
          </p:nvSpPr>
          <p:spPr bwMode="auto">
            <a:xfrm>
              <a:off x="4360505" y="2163022"/>
              <a:ext cx="0" cy="15578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398" name="Text Box 144"/>
            <p:cNvSpPr txBox="1">
              <a:spLocks noChangeArrowheads="1"/>
            </p:cNvSpPr>
            <p:nvPr/>
          </p:nvSpPr>
          <p:spPr bwMode="auto">
            <a:xfrm>
              <a:off x="3911230" y="2871255"/>
              <a:ext cx="538666" cy="199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/>
                <a:t>630</a:t>
              </a:r>
            </a:p>
          </p:txBody>
        </p:sp>
        <p:sp>
          <p:nvSpPr>
            <p:cNvPr id="15399" name="Line 149"/>
            <p:cNvSpPr>
              <a:spLocks noChangeShapeType="1"/>
            </p:cNvSpPr>
            <p:nvPr/>
          </p:nvSpPr>
          <p:spPr bwMode="auto">
            <a:xfrm flipV="1">
              <a:off x="4680919" y="2210159"/>
              <a:ext cx="399356" cy="353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00" name="Line 150"/>
            <p:cNvSpPr>
              <a:spLocks noChangeShapeType="1"/>
            </p:cNvSpPr>
            <p:nvPr/>
          </p:nvSpPr>
          <p:spPr bwMode="auto">
            <a:xfrm>
              <a:off x="4719019" y="3657264"/>
              <a:ext cx="42141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01" name="Line 151"/>
            <p:cNvSpPr>
              <a:spLocks noChangeShapeType="1"/>
            </p:cNvSpPr>
            <p:nvPr/>
          </p:nvSpPr>
          <p:spPr bwMode="auto">
            <a:xfrm flipH="1">
              <a:off x="5072066" y="2214554"/>
              <a:ext cx="0" cy="14435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5402" name="Text Box 152"/>
            <p:cNvSpPr txBox="1">
              <a:spLocks noChangeArrowheads="1"/>
            </p:cNvSpPr>
            <p:nvPr/>
          </p:nvSpPr>
          <p:spPr bwMode="auto">
            <a:xfrm>
              <a:off x="4648414" y="2878325"/>
              <a:ext cx="539828" cy="199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/>
                <a:t>615</a:t>
              </a:r>
            </a:p>
          </p:txBody>
        </p:sp>
        <p:sp>
          <p:nvSpPr>
            <p:cNvPr id="159" name="사다리꼴 158"/>
            <p:cNvSpPr/>
            <p:nvPr/>
          </p:nvSpPr>
          <p:spPr bwMode="auto">
            <a:xfrm rot="5400000">
              <a:off x="3831655" y="2830961"/>
              <a:ext cx="1552126" cy="214313"/>
            </a:xfrm>
            <a:prstGeom prst="trapezoid">
              <a:avLst>
                <a:gd name="adj" fmla="val 2277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5404" name="순서도: 지연 159"/>
            <p:cNvSpPr>
              <a:spLocks noChangeArrowheads="1"/>
            </p:cNvSpPr>
            <p:nvPr/>
          </p:nvSpPr>
          <p:spPr bwMode="auto">
            <a:xfrm rot="10800000">
              <a:off x="4572000" y="2643182"/>
              <a:ext cx="142876" cy="71438"/>
            </a:xfrm>
            <a:prstGeom prst="flowChartDelay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405" name="순서도: 지연 160"/>
            <p:cNvSpPr>
              <a:spLocks noChangeArrowheads="1"/>
            </p:cNvSpPr>
            <p:nvPr/>
          </p:nvSpPr>
          <p:spPr bwMode="auto">
            <a:xfrm rot="10800000">
              <a:off x="4572000" y="3143248"/>
              <a:ext cx="142876" cy="71438"/>
            </a:xfrm>
            <a:prstGeom prst="flowChartDelay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15406" name="직선 연결선 162"/>
            <p:cNvCxnSpPr>
              <a:cxnSpLocks noChangeShapeType="1"/>
              <a:stCxn id="15404" idx="2"/>
            </p:cNvCxnSpPr>
            <p:nvPr/>
          </p:nvCxnSpPr>
          <p:spPr bwMode="auto">
            <a:xfrm rot="16200000" flipH="1">
              <a:off x="4822032" y="2464587"/>
              <a:ext cx="1" cy="35719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</p:spPr>
        </p:cxnSp>
        <p:cxnSp>
          <p:nvCxnSpPr>
            <p:cNvPr id="15407" name="직선 연결선 165"/>
            <p:cNvCxnSpPr>
              <a:cxnSpLocks noChangeShapeType="1"/>
            </p:cNvCxnSpPr>
            <p:nvPr/>
          </p:nvCxnSpPr>
          <p:spPr bwMode="auto">
            <a:xfrm rot="16200000" flipH="1">
              <a:off x="4786315" y="2428867"/>
              <a:ext cx="428628" cy="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15408" name="Text Box 152"/>
            <p:cNvSpPr txBox="1">
              <a:spLocks noChangeArrowheads="1"/>
            </p:cNvSpPr>
            <p:nvPr/>
          </p:nvSpPr>
          <p:spPr bwMode="auto">
            <a:xfrm>
              <a:off x="4643438" y="2285992"/>
              <a:ext cx="468390" cy="2143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 dirty="0"/>
                <a:t>75</a:t>
              </a:r>
            </a:p>
          </p:txBody>
        </p:sp>
      </p:grpSp>
      <p:sp>
        <p:nvSpPr>
          <p:cNvPr id="15374" name="Text Box 153"/>
          <p:cNvSpPr txBox="1">
            <a:spLocks noChangeArrowheads="1"/>
          </p:cNvSpPr>
          <p:nvPr/>
        </p:nvSpPr>
        <p:spPr bwMode="auto">
          <a:xfrm>
            <a:off x="3985667" y="4403204"/>
            <a:ext cx="1301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8Kg Ingot</a:t>
            </a:r>
          </a:p>
        </p:txBody>
      </p:sp>
      <p:sp>
        <p:nvSpPr>
          <p:cNvPr id="85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15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12493" y="908720"/>
            <a:ext cx="3629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마그네슘 </a:t>
            </a:r>
            <a:r>
              <a:rPr lang="ko-KR" altLang="en-US" sz="2400" dirty="0" err="1">
                <a:latin typeface="HY울릉도M" pitchFamily="18" charset="-127"/>
                <a:ea typeface="HY울릉도M" pitchFamily="18" charset="-127"/>
              </a:rPr>
              <a:t>잉곳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(Ingot)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60" name="Group 117"/>
          <p:cNvGrpSpPr>
            <a:grpSpLocks/>
          </p:cNvGrpSpPr>
          <p:nvPr/>
        </p:nvGrpSpPr>
        <p:grpSpPr bwMode="auto">
          <a:xfrm>
            <a:off x="6444208" y="1628800"/>
            <a:ext cx="1785938" cy="2643187"/>
            <a:chOff x="3114" y="1298"/>
            <a:chExt cx="1723" cy="2243"/>
          </a:xfrm>
        </p:grpSpPr>
        <p:sp>
          <p:nvSpPr>
            <p:cNvPr id="161" name="Rectangle 118"/>
            <p:cNvSpPr>
              <a:spLocks noChangeArrowheads="1"/>
            </p:cNvSpPr>
            <p:nvPr/>
          </p:nvSpPr>
          <p:spPr bwMode="auto">
            <a:xfrm>
              <a:off x="3248" y="1618"/>
              <a:ext cx="349" cy="132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62" name="Line 119"/>
            <p:cNvSpPr>
              <a:spLocks noChangeShapeType="1"/>
            </p:cNvSpPr>
            <p:nvPr/>
          </p:nvSpPr>
          <p:spPr bwMode="auto">
            <a:xfrm>
              <a:off x="3248" y="1618"/>
              <a:ext cx="127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63" name="Line 120"/>
            <p:cNvSpPr>
              <a:spLocks noChangeShapeType="1"/>
            </p:cNvSpPr>
            <p:nvPr/>
          </p:nvSpPr>
          <p:spPr bwMode="auto">
            <a:xfrm>
              <a:off x="3248" y="2934"/>
              <a:ext cx="15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64" name="Line 121"/>
            <p:cNvSpPr>
              <a:spLocks noChangeShapeType="1"/>
            </p:cNvSpPr>
            <p:nvPr/>
          </p:nvSpPr>
          <p:spPr bwMode="auto">
            <a:xfrm>
              <a:off x="3248" y="1298"/>
              <a:ext cx="0" cy="32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65" name="Line 122"/>
            <p:cNvSpPr>
              <a:spLocks noChangeShapeType="1"/>
            </p:cNvSpPr>
            <p:nvPr/>
          </p:nvSpPr>
          <p:spPr bwMode="auto">
            <a:xfrm>
              <a:off x="3597" y="1298"/>
              <a:ext cx="0" cy="32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66" name="Line 123"/>
            <p:cNvSpPr>
              <a:spLocks noChangeShapeType="1"/>
            </p:cNvSpPr>
            <p:nvPr/>
          </p:nvSpPr>
          <p:spPr bwMode="auto">
            <a:xfrm>
              <a:off x="4377" y="1298"/>
              <a:ext cx="0" cy="36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67" name="Line 124"/>
            <p:cNvSpPr>
              <a:spLocks noChangeShapeType="1"/>
            </p:cNvSpPr>
            <p:nvPr/>
          </p:nvSpPr>
          <p:spPr bwMode="auto">
            <a:xfrm>
              <a:off x="4217" y="1298"/>
              <a:ext cx="0" cy="32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68" name="Line 125"/>
            <p:cNvSpPr>
              <a:spLocks noChangeShapeType="1"/>
            </p:cNvSpPr>
            <p:nvPr/>
          </p:nvSpPr>
          <p:spPr bwMode="auto">
            <a:xfrm>
              <a:off x="3248" y="2940"/>
              <a:ext cx="0" cy="28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69" name="Line 126"/>
            <p:cNvSpPr>
              <a:spLocks noChangeShapeType="1"/>
            </p:cNvSpPr>
            <p:nvPr/>
          </p:nvSpPr>
          <p:spPr bwMode="auto">
            <a:xfrm>
              <a:off x="3597" y="2940"/>
              <a:ext cx="0" cy="28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grpSp>
          <p:nvGrpSpPr>
            <p:cNvPr id="170" name="Group 127"/>
            <p:cNvGrpSpPr>
              <a:grpSpLocks/>
            </p:cNvGrpSpPr>
            <p:nvPr/>
          </p:nvGrpSpPr>
          <p:grpSpPr bwMode="auto">
            <a:xfrm>
              <a:off x="3248" y="3180"/>
              <a:ext cx="349" cy="200"/>
              <a:chOff x="1882" y="2750"/>
              <a:chExt cx="680" cy="363"/>
            </a:xfrm>
          </p:grpSpPr>
          <p:sp>
            <p:nvSpPr>
              <p:cNvPr id="192" name="Line 128"/>
              <p:cNvSpPr>
                <a:spLocks noChangeShapeType="1"/>
              </p:cNvSpPr>
              <p:nvPr/>
            </p:nvSpPr>
            <p:spPr bwMode="auto">
              <a:xfrm>
                <a:off x="1882" y="2750"/>
                <a:ext cx="6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193" name="Line 129"/>
              <p:cNvSpPr>
                <a:spLocks noChangeShapeType="1"/>
              </p:cNvSpPr>
              <p:nvPr/>
            </p:nvSpPr>
            <p:spPr bwMode="auto">
              <a:xfrm>
                <a:off x="1927" y="3113"/>
                <a:ext cx="59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194" name="Line 130"/>
              <p:cNvSpPr>
                <a:spLocks noChangeShapeType="1"/>
              </p:cNvSpPr>
              <p:nvPr/>
            </p:nvSpPr>
            <p:spPr bwMode="auto">
              <a:xfrm flipH="1" flipV="1">
                <a:off x="1882" y="2750"/>
                <a:ext cx="45" cy="3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195" name="Line 131"/>
              <p:cNvSpPr>
                <a:spLocks noChangeShapeType="1"/>
              </p:cNvSpPr>
              <p:nvPr/>
            </p:nvSpPr>
            <p:spPr bwMode="auto">
              <a:xfrm flipV="1">
                <a:off x="2517" y="2750"/>
                <a:ext cx="45" cy="3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ko-KR" altLang="en-US"/>
              </a:p>
            </p:txBody>
          </p:sp>
        </p:grpSp>
        <p:sp>
          <p:nvSpPr>
            <p:cNvPr id="171" name="Line 132"/>
            <p:cNvSpPr>
              <a:spLocks noChangeShapeType="1"/>
            </p:cNvSpPr>
            <p:nvPr/>
          </p:nvSpPr>
          <p:spPr bwMode="auto">
            <a:xfrm>
              <a:off x="3269" y="3380"/>
              <a:ext cx="0" cy="16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72" name="Line 133"/>
            <p:cNvSpPr>
              <a:spLocks noChangeShapeType="1"/>
            </p:cNvSpPr>
            <p:nvPr/>
          </p:nvSpPr>
          <p:spPr bwMode="auto">
            <a:xfrm>
              <a:off x="3574" y="3380"/>
              <a:ext cx="0" cy="16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73" name="Line 134"/>
            <p:cNvSpPr>
              <a:spLocks noChangeShapeType="1"/>
            </p:cNvSpPr>
            <p:nvPr/>
          </p:nvSpPr>
          <p:spPr bwMode="auto">
            <a:xfrm>
              <a:off x="3248" y="1459"/>
              <a:ext cx="3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74" name="Line 135"/>
            <p:cNvSpPr>
              <a:spLocks noChangeShapeType="1"/>
            </p:cNvSpPr>
            <p:nvPr/>
          </p:nvSpPr>
          <p:spPr bwMode="auto">
            <a:xfrm>
              <a:off x="4062" y="1459"/>
              <a:ext cx="15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75" name="Line 136"/>
            <p:cNvSpPr>
              <a:spLocks noChangeShapeType="1"/>
            </p:cNvSpPr>
            <p:nvPr/>
          </p:nvSpPr>
          <p:spPr bwMode="auto">
            <a:xfrm flipH="1">
              <a:off x="4377" y="1465"/>
              <a:ext cx="3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76" name="Text Box 137"/>
            <p:cNvSpPr txBox="1">
              <a:spLocks noChangeArrowheads="1"/>
            </p:cNvSpPr>
            <p:nvPr/>
          </p:nvSpPr>
          <p:spPr bwMode="auto">
            <a:xfrm>
              <a:off x="3198" y="1298"/>
              <a:ext cx="484" cy="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 dirty="0"/>
                <a:t>125</a:t>
              </a:r>
            </a:p>
          </p:txBody>
        </p:sp>
        <p:sp>
          <p:nvSpPr>
            <p:cNvPr id="177" name="Text Box 138"/>
            <p:cNvSpPr txBox="1">
              <a:spLocks noChangeArrowheads="1"/>
            </p:cNvSpPr>
            <p:nvPr/>
          </p:nvSpPr>
          <p:spPr bwMode="auto">
            <a:xfrm>
              <a:off x="4377" y="1298"/>
              <a:ext cx="387" cy="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 dirty="0"/>
                <a:t>60</a:t>
              </a:r>
            </a:p>
          </p:txBody>
        </p:sp>
        <p:sp>
          <p:nvSpPr>
            <p:cNvPr id="178" name="Line 139"/>
            <p:cNvSpPr>
              <a:spLocks noChangeShapeType="1"/>
            </p:cNvSpPr>
            <p:nvPr/>
          </p:nvSpPr>
          <p:spPr bwMode="auto">
            <a:xfrm>
              <a:off x="3132" y="3460"/>
              <a:ext cx="6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79" name="Line 140"/>
            <p:cNvSpPr>
              <a:spLocks noChangeShapeType="1"/>
            </p:cNvSpPr>
            <p:nvPr/>
          </p:nvSpPr>
          <p:spPr bwMode="auto">
            <a:xfrm>
              <a:off x="3114" y="3460"/>
              <a:ext cx="15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80" name="Line 141"/>
            <p:cNvSpPr>
              <a:spLocks noChangeShapeType="1"/>
            </p:cNvSpPr>
            <p:nvPr/>
          </p:nvSpPr>
          <p:spPr bwMode="auto">
            <a:xfrm flipH="1">
              <a:off x="3558" y="3460"/>
              <a:ext cx="5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81" name="Text Box 142"/>
            <p:cNvSpPr txBox="1">
              <a:spLocks noChangeArrowheads="1"/>
            </p:cNvSpPr>
            <p:nvPr/>
          </p:nvSpPr>
          <p:spPr bwMode="auto">
            <a:xfrm>
              <a:off x="3615" y="3300"/>
              <a:ext cx="486" cy="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 dirty="0"/>
                <a:t>110</a:t>
              </a:r>
            </a:p>
          </p:txBody>
        </p:sp>
        <p:sp>
          <p:nvSpPr>
            <p:cNvPr id="182" name="Line 143"/>
            <p:cNvSpPr>
              <a:spLocks noChangeShapeType="1"/>
            </p:cNvSpPr>
            <p:nvPr/>
          </p:nvSpPr>
          <p:spPr bwMode="auto">
            <a:xfrm>
              <a:off x="4101" y="1618"/>
              <a:ext cx="0" cy="13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83" name="Text Box 144"/>
            <p:cNvSpPr txBox="1">
              <a:spLocks noChangeArrowheads="1"/>
            </p:cNvSpPr>
            <p:nvPr/>
          </p:nvSpPr>
          <p:spPr bwMode="auto">
            <a:xfrm>
              <a:off x="3714" y="2219"/>
              <a:ext cx="464" cy="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 dirty="0"/>
                <a:t>640</a:t>
              </a:r>
            </a:p>
          </p:txBody>
        </p:sp>
        <p:sp>
          <p:nvSpPr>
            <p:cNvPr id="184" name="Line 145"/>
            <p:cNvSpPr>
              <a:spLocks noChangeShapeType="1"/>
            </p:cNvSpPr>
            <p:nvPr/>
          </p:nvSpPr>
          <p:spPr bwMode="auto">
            <a:xfrm>
              <a:off x="4217" y="1618"/>
              <a:ext cx="160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85" name="Line 146"/>
            <p:cNvSpPr>
              <a:spLocks noChangeShapeType="1"/>
            </p:cNvSpPr>
            <p:nvPr/>
          </p:nvSpPr>
          <p:spPr bwMode="auto">
            <a:xfrm flipV="1">
              <a:off x="4217" y="2886"/>
              <a:ext cx="160" cy="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86" name="Line 147"/>
            <p:cNvSpPr>
              <a:spLocks noChangeShapeType="1"/>
            </p:cNvSpPr>
            <p:nvPr/>
          </p:nvSpPr>
          <p:spPr bwMode="auto">
            <a:xfrm>
              <a:off x="4217" y="1618"/>
              <a:ext cx="0" cy="13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87" name="Line 148"/>
            <p:cNvSpPr>
              <a:spLocks noChangeShapeType="1"/>
            </p:cNvSpPr>
            <p:nvPr/>
          </p:nvSpPr>
          <p:spPr bwMode="auto">
            <a:xfrm>
              <a:off x="4377" y="1661"/>
              <a:ext cx="0" cy="12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88" name="Line 149"/>
            <p:cNvSpPr>
              <a:spLocks noChangeShapeType="1"/>
            </p:cNvSpPr>
            <p:nvPr/>
          </p:nvSpPr>
          <p:spPr bwMode="auto">
            <a:xfrm flipV="1">
              <a:off x="4377" y="1658"/>
              <a:ext cx="344" cy="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89" name="Line 150"/>
            <p:cNvSpPr>
              <a:spLocks noChangeShapeType="1"/>
            </p:cNvSpPr>
            <p:nvPr/>
          </p:nvSpPr>
          <p:spPr bwMode="auto">
            <a:xfrm>
              <a:off x="4377" y="2886"/>
              <a:ext cx="36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90" name="Line 151"/>
            <p:cNvSpPr>
              <a:spLocks noChangeShapeType="1"/>
            </p:cNvSpPr>
            <p:nvPr/>
          </p:nvSpPr>
          <p:spPr bwMode="auto">
            <a:xfrm flipH="1">
              <a:off x="4694" y="1661"/>
              <a:ext cx="0" cy="12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anchor="ctr"/>
            <a:lstStyle/>
            <a:p>
              <a:endParaRPr lang="ko-KR" altLang="en-US"/>
            </a:p>
          </p:txBody>
        </p:sp>
        <p:sp>
          <p:nvSpPr>
            <p:cNvPr id="191" name="Text Box 152"/>
            <p:cNvSpPr txBox="1">
              <a:spLocks noChangeArrowheads="1"/>
            </p:cNvSpPr>
            <p:nvPr/>
          </p:nvSpPr>
          <p:spPr bwMode="auto">
            <a:xfrm>
              <a:off x="4349" y="2225"/>
              <a:ext cx="465" cy="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200" dirty="0"/>
                <a:t>610</a:t>
              </a:r>
            </a:p>
          </p:txBody>
        </p:sp>
      </p:grpSp>
      <p:sp>
        <p:nvSpPr>
          <p:cNvPr id="232" name="Text Box 154"/>
          <p:cNvSpPr txBox="1">
            <a:spLocks noChangeArrowheads="1"/>
          </p:cNvSpPr>
          <p:nvPr/>
        </p:nvSpPr>
        <p:spPr bwMode="auto">
          <a:xfrm>
            <a:off x="7235006" y="4351982"/>
            <a:ext cx="1441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6Kg Ingot</a:t>
            </a:r>
          </a:p>
        </p:txBody>
      </p:sp>
      <p:pic>
        <p:nvPicPr>
          <p:cNvPr id="233" name="Picture 157" descr="6kg 잉곳"/>
          <p:cNvPicPr>
            <a:picLocks noChangeAspect="1" noChangeArrowheads="1"/>
          </p:cNvPicPr>
          <p:nvPr/>
        </p:nvPicPr>
        <p:blipFill>
          <a:blip r:embed="rId4" cstate="print"/>
          <a:srcRect l="6818" t="33333" r="4510" b="39412"/>
          <a:stretch>
            <a:fillRect/>
          </a:stretch>
        </p:blipFill>
        <p:spPr bwMode="auto">
          <a:xfrm>
            <a:off x="6306318" y="4709170"/>
            <a:ext cx="2357438" cy="59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" name="Picture 7" descr="신화심볼확정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>
                <a:latin typeface="+mj-ea"/>
              </a:rPr>
              <a:t>생산제품 현황 </a:t>
            </a:r>
            <a:endParaRPr lang="en-US" altLang="ko-KR" sz="3000" dirty="0">
              <a:latin typeface="+mj-ea"/>
            </a:endParaRPr>
          </a:p>
        </p:txBody>
      </p:sp>
      <p:sp>
        <p:nvSpPr>
          <p:cNvPr id="16389" name="Text Box 81"/>
          <p:cNvSpPr txBox="1">
            <a:spLocks noChangeArrowheads="1"/>
          </p:cNvSpPr>
          <p:nvPr/>
        </p:nvSpPr>
        <p:spPr bwMode="auto">
          <a:xfrm>
            <a:off x="755650" y="5661025"/>
            <a:ext cx="77755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◇ </a:t>
            </a:r>
            <a:r>
              <a:rPr lang="ko-KR" altLang="en-US" sz="160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상기된 재료외에 수주처의 요구에 따라 다양한 합금 및 모합금의 제조가 가능함</a:t>
            </a:r>
            <a:r>
              <a:rPr lang="en-US" altLang="ko-KR" sz="160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graphicFrame>
        <p:nvGraphicFramePr>
          <p:cNvPr id="130280" name="Group 2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681191"/>
              </p:ext>
            </p:extLst>
          </p:nvPr>
        </p:nvGraphicFramePr>
        <p:xfrm>
          <a:off x="539552" y="1484784"/>
          <a:ext cx="8352928" cy="4104456"/>
        </p:xfrm>
        <a:graphic>
          <a:graphicData uri="http://schemas.openxmlformats.org/drawingml/2006/table">
            <a:tbl>
              <a:tblPr/>
              <a:tblGrid>
                <a:gridCol w="850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7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56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56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56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7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56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56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1457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28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성분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합금명</a:t>
                      </a: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Mg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Si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Cu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Ni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Other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(total)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AZ91D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Bal.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8.3~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9.7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0.15~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0.5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0.35~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1.0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전자제품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케이스 등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AZ80A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Bal.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7.8~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9.2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0.12~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0.5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0.8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고강도 압출</a:t>
                      </a: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압연용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AZ63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Bal.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5.3~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6.7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0.15~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0.35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2.5~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3.5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희생양극 등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AZ61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Bal.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5.8~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7.2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0.15~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0.5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0.4~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1.5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압출</a:t>
                      </a: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압연용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AM60B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Bal.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5.5~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6.5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0.25~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0.6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자동차부품 등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1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AM50A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Bal.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4.4~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5.4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0.26~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0.6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0.01</a:t>
                      </a:r>
                      <a:endParaRPr kumimoji="1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자동차부품 등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8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AZ31B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Bal.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2.5~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3.5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1.0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0.4~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1.4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압출</a:t>
                      </a:r>
                      <a:r>
                        <a:rPr kumimoji="1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압연용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16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493" y="908720"/>
            <a:ext cx="5365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생산중인 마그네슘 합금 </a:t>
            </a:r>
            <a:r>
              <a:rPr lang="ko-KR" altLang="en-US" sz="2400" dirty="0" err="1">
                <a:latin typeface="HY울릉도M" pitchFamily="18" charset="-127"/>
                <a:ea typeface="HY울릉도M" pitchFamily="18" charset="-127"/>
              </a:rPr>
              <a:t>잉곳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 종류</a:t>
            </a:r>
          </a:p>
        </p:txBody>
      </p:sp>
      <p:pic>
        <p:nvPicPr>
          <p:cNvPr id="9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/>
              <a:t>생산제품 현황</a:t>
            </a:r>
            <a:endParaRPr lang="en-US" altLang="ko-KR" sz="3000" dirty="0"/>
          </a:p>
        </p:txBody>
      </p:sp>
      <p:pic>
        <p:nvPicPr>
          <p:cNvPr id="17413" name="Picture 122" descr="DSC037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3839" y="1475117"/>
            <a:ext cx="2447925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23" descr="축소_DSC0016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00" y="1484784"/>
            <a:ext cx="2438400" cy="182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24" descr="CIMG28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6096" y="1475259"/>
            <a:ext cx="2447925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9" name="Picture 249" descr="빌레트 주조"/>
          <p:cNvPicPr>
            <a:picLocks noChangeAspect="1" noChangeArrowheads="1"/>
          </p:cNvPicPr>
          <p:nvPr/>
        </p:nvPicPr>
        <p:blipFill>
          <a:blip r:embed="rId5" cstate="print"/>
          <a:srcRect l="5898" t="15643" r="5898"/>
          <a:stretch>
            <a:fillRect/>
          </a:stretch>
        </p:blipFill>
        <p:spPr bwMode="auto">
          <a:xfrm>
            <a:off x="471878" y="3866720"/>
            <a:ext cx="2559117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0" name="Picture 250" descr="빌레트전경"/>
          <p:cNvPicPr>
            <a:picLocks noChangeAspect="1" noChangeArrowheads="1"/>
          </p:cNvPicPr>
          <p:nvPr/>
        </p:nvPicPr>
        <p:blipFill>
          <a:blip r:embed="rId6" cstate="print"/>
          <a:srcRect l="8025" r="27954"/>
          <a:stretch>
            <a:fillRect/>
          </a:stretch>
        </p:blipFill>
        <p:spPr bwMode="auto">
          <a:xfrm>
            <a:off x="3150873" y="3866720"/>
            <a:ext cx="1566247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17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2493" y="908720"/>
            <a:ext cx="3621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HY울릉도M" pitchFamily="18" charset="-127"/>
              <a:buChar char="■"/>
            </a:pP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사형주조부품 및 기타</a:t>
            </a:r>
          </a:p>
        </p:txBody>
      </p:sp>
      <p:pic>
        <p:nvPicPr>
          <p:cNvPr id="19" name="Picture 12" descr="Mg-Zr 모합금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33839" y="3712832"/>
            <a:ext cx="2448001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46"/>
          <p:cNvSpPr txBox="1">
            <a:spLocks noChangeArrowheads="1"/>
          </p:cNvSpPr>
          <p:nvPr/>
        </p:nvSpPr>
        <p:spPr bwMode="auto">
          <a:xfrm>
            <a:off x="6282365" y="3311854"/>
            <a:ext cx="224292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내열 마그네슘 </a:t>
            </a:r>
            <a:r>
              <a:rPr lang="ko-KR" altLang="en-US" sz="1400" b="1" dirty="0" err="1">
                <a:latin typeface="HY울릉도M" pitchFamily="18" charset="-127"/>
                <a:ea typeface="HY울릉도M" pitchFamily="18" charset="-127"/>
              </a:rPr>
              <a:t>리사이클링</a:t>
            </a:r>
            <a:endParaRPr lang="ko-KR" altLang="en-US" sz="14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46"/>
          <p:cNvSpPr txBox="1">
            <a:spLocks noChangeArrowheads="1"/>
          </p:cNvSpPr>
          <p:nvPr/>
        </p:nvSpPr>
        <p:spPr bwMode="auto">
          <a:xfrm>
            <a:off x="6895026" y="5548832"/>
            <a:ext cx="112562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 err="1">
                <a:latin typeface="HY울릉도M" pitchFamily="18" charset="-127"/>
                <a:ea typeface="HY울릉도M" pitchFamily="18" charset="-127"/>
              </a:rPr>
              <a:t>모합금</a:t>
            </a: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 주조</a:t>
            </a:r>
          </a:p>
        </p:txBody>
      </p:sp>
      <p:sp>
        <p:nvSpPr>
          <p:cNvPr id="22" name="Text Box 46"/>
          <p:cNvSpPr txBox="1">
            <a:spLocks noChangeArrowheads="1"/>
          </p:cNvSpPr>
          <p:nvPr/>
        </p:nvSpPr>
        <p:spPr bwMode="auto">
          <a:xfrm>
            <a:off x="2364688" y="3311854"/>
            <a:ext cx="11849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사형 </a:t>
            </a:r>
            <a:r>
              <a:rPr lang="ko-KR" altLang="en-US" sz="1400" b="1" dirty="0" err="1">
                <a:latin typeface="HY울릉도M" pitchFamily="18" charset="-127"/>
                <a:ea typeface="HY울릉도M" pitchFamily="18" charset="-127"/>
              </a:rPr>
              <a:t>주조품</a:t>
            </a: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3" name="Text Box 46"/>
          <p:cNvSpPr txBox="1">
            <a:spLocks noChangeArrowheads="1"/>
          </p:cNvSpPr>
          <p:nvPr/>
        </p:nvSpPr>
        <p:spPr bwMode="auto">
          <a:xfrm>
            <a:off x="2571879" y="5693326"/>
            <a:ext cx="5966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69875" indent="-269875" algn="ct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b="1" dirty="0" err="1">
                <a:latin typeface="HY울릉도M" pitchFamily="18" charset="-127"/>
                <a:ea typeface="HY울릉도M" pitchFamily="18" charset="-127"/>
              </a:rPr>
              <a:t>빌렛</a:t>
            </a:r>
            <a:r>
              <a:rPr lang="ko-KR" altLang="en-US" sz="1400" b="1" dirty="0"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pic>
        <p:nvPicPr>
          <p:cNvPr id="16" name="Picture 7" descr="신화심볼확정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/>
              <a:t>비 </a:t>
            </a:r>
            <a:r>
              <a:rPr lang="ko-KR" altLang="en-US" sz="3000" dirty="0" err="1"/>
              <a:t>젼</a:t>
            </a:r>
            <a:endParaRPr lang="ko-KR" altLang="en-US" sz="3000" dirty="0"/>
          </a:p>
        </p:txBody>
      </p:sp>
      <p:sp>
        <p:nvSpPr>
          <p:cNvPr id="18436" name="AutoShape 9"/>
          <p:cNvSpPr>
            <a:spLocks noChangeArrowheads="1"/>
          </p:cNvSpPr>
          <p:nvPr/>
        </p:nvSpPr>
        <p:spPr bwMode="auto">
          <a:xfrm>
            <a:off x="5292080" y="980727"/>
            <a:ext cx="3491880" cy="1368153"/>
          </a:xfrm>
          <a:prstGeom prst="star24">
            <a:avLst>
              <a:gd name="adj" fmla="val 44259"/>
            </a:avLst>
          </a:prstGeom>
          <a:solidFill>
            <a:srgbClr val="F8F4AE"/>
          </a:solidFill>
          <a:ln w="28575" algn="ctr">
            <a:solidFill>
              <a:srgbClr val="C4C4E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20000"/>
              </a:lnSpc>
              <a:buFont typeface="Wingdings" pitchFamily="2" charset="2"/>
              <a:buNone/>
            </a:pPr>
            <a:r>
              <a:rPr lang="ko-KR" altLang="en-US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미래지향적인 선도융합기술 </a:t>
            </a:r>
          </a:p>
          <a:p>
            <a:pPr algn="ctr">
              <a:lnSpc>
                <a:spcPct val="120000"/>
              </a:lnSpc>
              <a:buFont typeface="Wingdings" pitchFamily="2" charset="2"/>
              <a:buNone/>
            </a:pPr>
            <a:r>
              <a:rPr lang="ko-KR" altLang="en-US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개발업체로 도약 </a:t>
            </a:r>
          </a:p>
        </p:txBody>
      </p:sp>
      <p:grpSp>
        <p:nvGrpSpPr>
          <p:cNvPr id="18438" name="Group 11"/>
          <p:cNvGrpSpPr>
            <a:grpSpLocks/>
          </p:cNvGrpSpPr>
          <p:nvPr/>
        </p:nvGrpSpPr>
        <p:grpSpPr bwMode="auto">
          <a:xfrm>
            <a:off x="251520" y="3212976"/>
            <a:ext cx="1136650" cy="407987"/>
            <a:chOff x="1020" y="2115"/>
            <a:chExt cx="920" cy="330"/>
          </a:xfrm>
        </p:grpSpPr>
        <p:sp>
          <p:nvSpPr>
            <p:cNvPr id="18457" name="AutoShape 12"/>
            <p:cNvSpPr>
              <a:spLocks noChangeArrowheads="1"/>
            </p:cNvSpPr>
            <p:nvPr/>
          </p:nvSpPr>
          <p:spPr bwMode="auto">
            <a:xfrm>
              <a:off x="1020" y="2160"/>
              <a:ext cx="691" cy="23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 algn="ctr">
              <a:solidFill>
                <a:srgbClr val="FFB87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400" b="1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b="1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단계</a:t>
              </a:r>
            </a:p>
          </p:txBody>
        </p:sp>
        <p:sp>
          <p:nvSpPr>
            <p:cNvPr id="18458" name="Oval 13"/>
            <p:cNvSpPr>
              <a:spLocks noChangeArrowheads="1"/>
            </p:cNvSpPr>
            <p:nvPr/>
          </p:nvSpPr>
          <p:spPr bwMode="auto">
            <a:xfrm>
              <a:off x="1610" y="2115"/>
              <a:ext cx="330" cy="330"/>
            </a:xfrm>
            <a:prstGeom prst="ellipse">
              <a:avLst/>
            </a:prstGeom>
            <a:solidFill>
              <a:schemeClr val="bg1"/>
            </a:solidFill>
            <a:ln w="28575" algn="ctr">
              <a:solidFill>
                <a:srgbClr val="FFB87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400" b="1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Ⅰ</a:t>
              </a:r>
            </a:p>
          </p:txBody>
        </p:sp>
      </p:grpSp>
      <p:sp>
        <p:nvSpPr>
          <p:cNvPr id="18439" name="AutoShape 14"/>
          <p:cNvSpPr>
            <a:spLocks noChangeArrowheads="1"/>
          </p:cNvSpPr>
          <p:nvPr/>
        </p:nvSpPr>
        <p:spPr bwMode="auto">
          <a:xfrm>
            <a:off x="1403648" y="2348880"/>
            <a:ext cx="854075" cy="2841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 algn="ctr">
            <a:solidFill>
              <a:srgbClr val="72D07D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</a:p>
        </p:txBody>
      </p:sp>
      <p:sp>
        <p:nvSpPr>
          <p:cNvPr id="18440" name="Oval 15"/>
          <p:cNvSpPr>
            <a:spLocks noChangeArrowheads="1"/>
          </p:cNvSpPr>
          <p:nvPr/>
        </p:nvSpPr>
        <p:spPr bwMode="auto">
          <a:xfrm>
            <a:off x="2123728" y="2276872"/>
            <a:ext cx="407988" cy="407988"/>
          </a:xfrm>
          <a:prstGeom prst="ellipse">
            <a:avLst/>
          </a:prstGeom>
          <a:solidFill>
            <a:schemeClr val="bg1"/>
          </a:solidFill>
          <a:ln w="28575" algn="ctr">
            <a:solidFill>
              <a:srgbClr val="72D07D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Ⅱ</a:t>
            </a:r>
          </a:p>
        </p:txBody>
      </p:sp>
      <p:sp>
        <p:nvSpPr>
          <p:cNvPr id="18441" name="AutoShape 16"/>
          <p:cNvSpPr>
            <a:spLocks noChangeArrowheads="1"/>
          </p:cNvSpPr>
          <p:nvPr/>
        </p:nvSpPr>
        <p:spPr bwMode="auto">
          <a:xfrm>
            <a:off x="2771800" y="1484784"/>
            <a:ext cx="854075" cy="2841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 algn="ctr">
            <a:solidFill>
              <a:srgbClr val="91AFC8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</a:p>
        </p:txBody>
      </p:sp>
      <p:sp>
        <p:nvSpPr>
          <p:cNvPr id="18442" name="Oval 17"/>
          <p:cNvSpPr>
            <a:spLocks noChangeArrowheads="1"/>
          </p:cNvSpPr>
          <p:nvPr/>
        </p:nvSpPr>
        <p:spPr bwMode="auto">
          <a:xfrm>
            <a:off x="3491880" y="1412776"/>
            <a:ext cx="407987" cy="407987"/>
          </a:xfrm>
          <a:prstGeom prst="ellipse">
            <a:avLst/>
          </a:prstGeom>
          <a:solidFill>
            <a:schemeClr val="bg1"/>
          </a:solidFill>
          <a:ln w="28575" algn="ctr">
            <a:solidFill>
              <a:srgbClr val="91AFC8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Ⅲ</a:t>
            </a:r>
          </a:p>
        </p:txBody>
      </p:sp>
      <p:sp>
        <p:nvSpPr>
          <p:cNvPr id="18443" name="Freeform 21"/>
          <p:cNvSpPr>
            <a:spLocks/>
          </p:cNvSpPr>
          <p:nvPr/>
        </p:nvSpPr>
        <p:spPr bwMode="auto">
          <a:xfrm>
            <a:off x="3779912" y="3284984"/>
            <a:ext cx="4038526" cy="791716"/>
          </a:xfrm>
          <a:custGeom>
            <a:avLst/>
            <a:gdLst>
              <a:gd name="T0" fmla="*/ 0 w 1954"/>
              <a:gd name="T1" fmla="*/ 0 h 183"/>
              <a:gd name="T2" fmla="*/ 2147483647 w 1954"/>
              <a:gd name="T3" fmla="*/ 2147483647 h 183"/>
              <a:gd name="T4" fmla="*/ 2147483647 w 1954"/>
              <a:gd name="T5" fmla="*/ 2147483647 h 183"/>
              <a:gd name="T6" fmla="*/ 0 60000 65536"/>
              <a:gd name="T7" fmla="*/ 0 60000 65536"/>
              <a:gd name="T8" fmla="*/ 0 60000 65536"/>
              <a:gd name="T9" fmla="*/ 0 w 1954"/>
              <a:gd name="T10" fmla="*/ 0 h 183"/>
              <a:gd name="T11" fmla="*/ 1954 w 1954"/>
              <a:gd name="T12" fmla="*/ 183 h 1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54" h="183">
                <a:moveTo>
                  <a:pt x="0" y="0"/>
                </a:moveTo>
                <a:lnTo>
                  <a:pt x="220" y="183"/>
                </a:lnTo>
                <a:lnTo>
                  <a:pt x="1954" y="183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444" name="Freeform 22"/>
          <p:cNvSpPr>
            <a:spLocks/>
          </p:cNvSpPr>
          <p:nvPr/>
        </p:nvSpPr>
        <p:spPr bwMode="auto">
          <a:xfrm>
            <a:off x="2627784" y="4221088"/>
            <a:ext cx="4695354" cy="1080120"/>
          </a:xfrm>
          <a:custGeom>
            <a:avLst/>
            <a:gdLst>
              <a:gd name="T0" fmla="*/ 0 w 1954"/>
              <a:gd name="T1" fmla="*/ 0 h 183"/>
              <a:gd name="T2" fmla="*/ 2147483647 w 1954"/>
              <a:gd name="T3" fmla="*/ 2147483647 h 183"/>
              <a:gd name="T4" fmla="*/ 2147483647 w 1954"/>
              <a:gd name="T5" fmla="*/ 2147483647 h 183"/>
              <a:gd name="T6" fmla="*/ 0 60000 65536"/>
              <a:gd name="T7" fmla="*/ 0 60000 65536"/>
              <a:gd name="T8" fmla="*/ 0 60000 65536"/>
              <a:gd name="T9" fmla="*/ 0 w 1954"/>
              <a:gd name="T10" fmla="*/ 0 h 183"/>
              <a:gd name="T11" fmla="*/ 1954 w 1954"/>
              <a:gd name="T12" fmla="*/ 183 h 1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54" h="183">
                <a:moveTo>
                  <a:pt x="0" y="0"/>
                </a:moveTo>
                <a:lnTo>
                  <a:pt x="220" y="183"/>
                </a:lnTo>
                <a:lnTo>
                  <a:pt x="1954" y="183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445" name="Freeform 23"/>
          <p:cNvSpPr>
            <a:spLocks/>
          </p:cNvSpPr>
          <p:nvPr/>
        </p:nvSpPr>
        <p:spPr bwMode="auto">
          <a:xfrm>
            <a:off x="1403648" y="5157192"/>
            <a:ext cx="5255915" cy="1151533"/>
          </a:xfrm>
          <a:custGeom>
            <a:avLst/>
            <a:gdLst>
              <a:gd name="T0" fmla="*/ 0 w 1954"/>
              <a:gd name="T1" fmla="*/ 0 h 183"/>
              <a:gd name="T2" fmla="*/ 2147483647 w 1954"/>
              <a:gd name="T3" fmla="*/ 2147483647 h 183"/>
              <a:gd name="T4" fmla="*/ 2147483647 w 1954"/>
              <a:gd name="T5" fmla="*/ 2147483647 h 183"/>
              <a:gd name="T6" fmla="*/ 0 60000 65536"/>
              <a:gd name="T7" fmla="*/ 0 60000 65536"/>
              <a:gd name="T8" fmla="*/ 0 60000 65536"/>
              <a:gd name="T9" fmla="*/ 0 w 1954"/>
              <a:gd name="T10" fmla="*/ 0 h 183"/>
              <a:gd name="T11" fmla="*/ 1954 w 1954"/>
              <a:gd name="T12" fmla="*/ 183 h 1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54" h="183">
                <a:moveTo>
                  <a:pt x="0" y="0"/>
                </a:moveTo>
                <a:lnTo>
                  <a:pt x="220" y="183"/>
                </a:lnTo>
                <a:lnTo>
                  <a:pt x="1954" y="183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449" name="Text Box 27"/>
          <p:cNvSpPr txBox="1">
            <a:spLocks noChangeArrowheads="1"/>
          </p:cNvSpPr>
          <p:nvPr/>
        </p:nvSpPr>
        <p:spPr bwMode="auto">
          <a:xfrm>
            <a:off x="323528" y="3573016"/>
            <a:ext cx="824265" cy="307777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~ 2022</a:t>
            </a:r>
          </a:p>
        </p:txBody>
      </p:sp>
      <p:sp>
        <p:nvSpPr>
          <p:cNvPr id="18450" name="Text Box 28"/>
          <p:cNvSpPr txBox="1">
            <a:spLocks noChangeArrowheads="1"/>
          </p:cNvSpPr>
          <p:nvPr/>
        </p:nvSpPr>
        <p:spPr bwMode="auto">
          <a:xfrm>
            <a:off x="1475656" y="2708920"/>
            <a:ext cx="824265" cy="307777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~ 2023</a:t>
            </a:r>
          </a:p>
        </p:txBody>
      </p:sp>
      <p:sp>
        <p:nvSpPr>
          <p:cNvPr id="18451" name="Text Box 29"/>
          <p:cNvSpPr txBox="1">
            <a:spLocks noChangeArrowheads="1"/>
          </p:cNvSpPr>
          <p:nvPr/>
        </p:nvSpPr>
        <p:spPr bwMode="auto">
          <a:xfrm>
            <a:off x="2699792" y="1772816"/>
            <a:ext cx="824265" cy="307777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~ 2025</a:t>
            </a:r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3059832" y="4293096"/>
            <a:ext cx="4681538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buFont typeface="Wingdings" pitchFamily="2" charset="2"/>
              <a:buChar char="v"/>
              <a:defRPr/>
            </a:pPr>
            <a:r>
              <a:rPr kumimoji="0" lang="en-US" altLang="ko-KR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사형</a:t>
            </a:r>
            <a:r>
              <a:rPr kumimoji="0" lang="en-US" altLang="ko-KR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중력주조 등의 다양한 제품 제조기술 확보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v"/>
              <a:defRPr/>
            </a:pP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3D</a:t>
            </a:r>
            <a:r>
              <a:rPr kumimoji="0" lang="ko-KR" altLang="en-US" sz="1300" dirty="0" err="1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프린팅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300" dirty="0" err="1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적층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공정제어능력 확보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v"/>
              <a:defRPr/>
            </a:pP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고비강도 고인성 알루미늄소재 성형기술개발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v"/>
              <a:defRPr/>
            </a:pP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300" dirty="0" err="1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초내열마그네슘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등 고품위 제품 제조기술 개발</a:t>
            </a:r>
          </a:p>
        </p:txBody>
      </p:sp>
      <p:sp>
        <p:nvSpPr>
          <p:cNvPr id="3" name="Rectangle 22"/>
          <p:cNvSpPr>
            <a:spLocks noChangeArrowheads="1"/>
          </p:cNvSpPr>
          <p:nvPr/>
        </p:nvSpPr>
        <p:spPr bwMode="auto">
          <a:xfrm>
            <a:off x="2123728" y="5517232"/>
            <a:ext cx="5904656" cy="54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buFont typeface="Wingdings" pitchFamily="2" charset="2"/>
              <a:buChar char="v"/>
              <a:defRPr/>
            </a:pPr>
            <a:r>
              <a:rPr kumimoji="0" lang="en-US" altLang="ko-KR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합금제조 전산시스템</a:t>
            </a:r>
            <a:r>
              <a:rPr kumimoji="0" lang="en-US" altLang="ko-KR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(ERP)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 라인 구축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v"/>
              <a:defRPr/>
            </a:pP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3D</a:t>
            </a:r>
            <a:r>
              <a:rPr kumimoji="0" lang="ko-KR" altLang="en-US" sz="1300" dirty="0" err="1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프린팅적용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제품 </a:t>
            </a:r>
            <a:r>
              <a:rPr kumimoji="0" lang="ko-KR" altLang="en-US" sz="1300" dirty="0" err="1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구조해석및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300" dirty="0" err="1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설계안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마련</a:t>
            </a: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18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pic>
        <p:nvPicPr>
          <p:cNvPr id="29" name="Picture 7" descr="신화심볼확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2"/>
          <p:cNvSpPr>
            <a:spLocks noChangeArrowheads="1"/>
          </p:cNvSpPr>
          <p:nvPr/>
        </p:nvSpPr>
        <p:spPr bwMode="auto">
          <a:xfrm>
            <a:off x="4211960" y="2780928"/>
            <a:ext cx="4681538" cy="153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defRPr/>
            </a:pPr>
            <a:endParaRPr kumimoji="0" lang="ko-KR" altLang="en-US" sz="1300" dirty="0">
              <a:solidFill>
                <a:srgbClr val="000099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20000"/>
              </a:lnSpc>
              <a:buFont typeface="Wingdings" pitchFamily="2" charset="2"/>
              <a:buChar char="v"/>
              <a:defRPr/>
            </a:pPr>
            <a:r>
              <a:rPr kumimoji="0" lang="en-US" altLang="ko-KR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3D</a:t>
            </a:r>
            <a:r>
              <a:rPr kumimoji="0" lang="ko-KR" altLang="en-US" sz="1300" dirty="0" err="1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프린팅적용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실형상 시편 제작 및 표면처리기술확보</a:t>
            </a:r>
            <a:endParaRPr kumimoji="0" lang="en-US" altLang="ko-KR" sz="1300" dirty="0">
              <a:solidFill>
                <a:srgbClr val="000099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20000"/>
              </a:lnSpc>
              <a:buFont typeface="Wingdings" pitchFamily="2" charset="2"/>
              <a:buChar char="v"/>
              <a:defRPr/>
            </a:pP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차세대 </a:t>
            </a:r>
            <a:r>
              <a:rPr kumimoji="0" lang="ko-KR" altLang="en-US" sz="1300" dirty="0" err="1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초내열합금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고온부품 기술 개발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v"/>
              <a:defRPr/>
            </a:pP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300" dirty="0" err="1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첨가원소에따른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석출메커니즘을 구축하고 구조의 안전성 </a:t>
            </a:r>
            <a:endParaRPr kumimoji="0" lang="en-US" altLang="ko-KR" sz="1300" dirty="0">
              <a:solidFill>
                <a:srgbClr val="000099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20000"/>
              </a:lnSpc>
              <a:defRPr/>
            </a:pPr>
            <a:r>
              <a:rPr kumimoji="0" lang="en-US" altLang="ko-KR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ko-KR" altLang="en-US" sz="1300" dirty="0">
                <a:solidFill>
                  <a:srgbClr val="000099"/>
                </a:solidFill>
                <a:latin typeface="HY울릉도M" pitchFamily="18" charset="-127"/>
                <a:ea typeface="HY울릉도M" pitchFamily="18" charset="-127"/>
              </a:rPr>
              <a:t>실증을 통한 신뢰성 확보</a:t>
            </a:r>
            <a:endParaRPr kumimoji="0" lang="en-US" altLang="ko-KR" sz="1300" dirty="0">
              <a:solidFill>
                <a:srgbClr val="000099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20000"/>
              </a:lnSpc>
              <a:defRPr/>
            </a:pPr>
            <a:endParaRPr kumimoji="0" lang="en-US" altLang="ko-KR" sz="1300" dirty="0">
              <a:solidFill>
                <a:srgbClr val="000099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Freeform 8"/>
          <p:cNvSpPr>
            <a:spLocks/>
          </p:cNvSpPr>
          <p:nvPr/>
        </p:nvSpPr>
        <p:spPr bwMode="auto">
          <a:xfrm>
            <a:off x="899592" y="1772817"/>
            <a:ext cx="4320480" cy="3672408"/>
          </a:xfrm>
          <a:custGeom>
            <a:avLst/>
            <a:gdLst>
              <a:gd name="T0" fmla="*/ 0 w 3144"/>
              <a:gd name="T1" fmla="*/ 1734 h 1842"/>
              <a:gd name="T2" fmla="*/ 2568 w 3144"/>
              <a:gd name="T3" fmla="*/ 168 h 1842"/>
              <a:gd name="T4" fmla="*/ 2502 w 3144"/>
              <a:gd name="T5" fmla="*/ 66 h 1842"/>
              <a:gd name="T6" fmla="*/ 3144 w 3144"/>
              <a:gd name="T7" fmla="*/ 0 h 1842"/>
              <a:gd name="T8" fmla="*/ 2784 w 3144"/>
              <a:gd name="T9" fmla="*/ 534 h 1842"/>
              <a:gd name="T10" fmla="*/ 2730 w 3144"/>
              <a:gd name="T11" fmla="*/ 438 h 1842"/>
              <a:gd name="T12" fmla="*/ 60 w 3144"/>
              <a:gd name="T13" fmla="*/ 1842 h 1842"/>
              <a:gd name="T14" fmla="*/ 0 w 3144"/>
              <a:gd name="T15" fmla="*/ 1734 h 184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144"/>
              <a:gd name="T25" fmla="*/ 0 h 1842"/>
              <a:gd name="T26" fmla="*/ 3144 w 3144"/>
              <a:gd name="T27" fmla="*/ 1842 h 184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144" h="1842">
                <a:moveTo>
                  <a:pt x="0" y="1734"/>
                </a:moveTo>
                <a:lnTo>
                  <a:pt x="2568" y="168"/>
                </a:lnTo>
                <a:lnTo>
                  <a:pt x="2502" y="66"/>
                </a:lnTo>
                <a:lnTo>
                  <a:pt x="3144" y="0"/>
                </a:lnTo>
                <a:lnTo>
                  <a:pt x="2784" y="534"/>
                </a:lnTo>
                <a:lnTo>
                  <a:pt x="2730" y="438"/>
                </a:lnTo>
                <a:lnTo>
                  <a:pt x="60" y="1842"/>
                </a:lnTo>
                <a:lnTo>
                  <a:pt x="0" y="1734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CC99"/>
              </a:gs>
            </a:gsLst>
            <a:lin ang="0" scaled="1"/>
          </a:gradFill>
          <a:ln w="317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ko-KR" altLang="en-US" b="1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448" name="Oval 26" descr="흰색 대리석"/>
          <p:cNvSpPr>
            <a:spLocks noChangeArrowheads="1"/>
          </p:cNvSpPr>
          <p:nvPr/>
        </p:nvSpPr>
        <p:spPr bwMode="auto">
          <a:xfrm>
            <a:off x="2771800" y="2060848"/>
            <a:ext cx="1368152" cy="1334641"/>
          </a:xfrm>
          <a:prstGeom prst="ellipse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38100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기술집약형</a:t>
            </a:r>
            <a:endParaRPr lang="en-US" altLang="ko-KR" sz="1400" b="1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기업으로</a:t>
            </a:r>
            <a:endParaRPr lang="en-US" altLang="ko-KR" sz="1400" b="1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지역경제활성화</a:t>
            </a:r>
            <a:endParaRPr lang="en-US" altLang="ko-KR" sz="1400" b="1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인재양성</a:t>
            </a:r>
            <a:endParaRPr lang="en-US" altLang="ko-KR" sz="1400" b="1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6" name="Oval 24" descr="신문 용지"/>
          <p:cNvSpPr>
            <a:spLocks noChangeArrowheads="1"/>
          </p:cNvSpPr>
          <p:nvPr/>
        </p:nvSpPr>
        <p:spPr bwMode="auto">
          <a:xfrm>
            <a:off x="1475656" y="2996952"/>
            <a:ext cx="1440160" cy="1368152"/>
          </a:xfrm>
          <a:prstGeom prst="ellipse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38100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제품의</a:t>
            </a:r>
            <a:r>
              <a:rPr lang="en-US" altLang="ko-KR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다각화</a:t>
            </a:r>
            <a:endParaRPr lang="en-US" altLang="ko-KR" sz="1400" b="1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유관기업간 유대</a:t>
            </a:r>
            <a:endParaRPr lang="en-US" altLang="ko-KR" sz="1400" b="1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강화</a:t>
            </a:r>
          </a:p>
        </p:txBody>
      </p:sp>
      <p:sp>
        <p:nvSpPr>
          <p:cNvPr id="18447" name="Oval 25" descr="분홍 박엽지"/>
          <p:cNvSpPr>
            <a:spLocks noChangeArrowheads="1"/>
          </p:cNvSpPr>
          <p:nvPr/>
        </p:nvSpPr>
        <p:spPr bwMode="auto">
          <a:xfrm>
            <a:off x="179512" y="3933056"/>
            <a:ext cx="1440160" cy="1368152"/>
          </a:xfrm>
          <a:prstGeom prst="ellipse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38100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Supply </a:t>
            </a:r>
          </a:p>
          <a:p>
            <a:pPr algn="ctr"/>
            <a:r>
              <a:rPr lang="en-US" altLang="ko-KR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Chain/ERP</a:t>
            </a:r>
          </a:p>
          <a:p>
            <a:pPr algn="ctr"/>
            <a:r>
              <a:rPr lang="ko-KR" altLang="en-US" sz="14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구축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0845"/>
            <a:ext cx="7272337" cy="777875"/>
          </a:xfrm>
        </p:spPr>
        <p:txBody>
          <a:bodyPr/>
          <a:lstStyle/>
          <a:p>
            <a:pPr eaLnBrk="1" hangingPunct="1"/>
            <a:r>
              <a:rPr lang="ko-KR" altLang="en-US" sz="3000" dirty="0" err="1"/>
              <a:t>주거래처</a:t>
            </a:r>
            <a:endParaRPr lang="ko-KR" altLang="en-US" sz="3000" dirty="0"/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8167687" y="6313798"/>
            <a:ext cx="101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b="1" dirty="0">
                <a:latin typeface="Times New Roman" pitchFamily="18" charset="0"/>
              </a:rPr>
              <a:t>- </a:t>
            </a:r>
            <a:fld id="{47534111-7BD9-44C2-BEFE-EDD0DB7B3A81}" type="slidenum">
              <a:rPr lang="en-US" altLang="ko-KR" b="1">
                <a:latin typeface="Times New Roman" pitchFamily="18" charset="0"/>
              </a:rPr>
              <a:pPr algn="ctr">
                <a:spcBef>
                  <a:spcPct val="50000"/>
                </a:spcBef>
              </a:pPr>
              <a:t>19</a:t>
            </a:fld>
            <a:r>
              <a:rPr lang="en-US" altLang="ko-KR" b="1" dirty="0">
                <a:latin typeface="Times New Roman" pitchFamily="18" charset="0"/>
              </a:rPr>
              <a:t> -</a:t>
            </a:r>
          </a:p>
        </p:txBody>
      </p:sp>
      <p:pic>
        <p:nvPicPr>
          <p:cNvPr id="29" name="Picture 7" descr="신화심볼확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6345368"/>
            <a:ext cx="139094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AutoShape 18"/>
          <p:cNvSpPr>
            <a:spLocks noChangeArrowheads="1"/>
          </p:cNvSpPr>
          <p:nvPr/>
        </p:nvSpPr>
        <p:spPr bwMode="auto">
          <a:xfrm>
            <a:off x="971550" y="1214422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모베이스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전자</a:t>
            </a:r>
          </a:p>
        </p:txBody>
      </p:sp>
      <p:sp>
        <p:nvSpPr>
          <p:cNvPr id="28" name="AutoShape 19"/>
          <p:cNvSpPr>
            <a:spLocks noChangeArrowheads="1"/>
          </p:cNvSpPr>
          <p:nvPr/>
        </p:nvSpPr>
        <p:spPr bwMode="auto">
          <a:xfrm>
            <a:off x="971550" y="1935147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동남정밀㈜</a:t>
            </a:r>
          </a:p>
        </p:txBody>
      </p:sp>
      <p:sp>
        <p:nvSpPr>
          <p:cNvPr id="31" name="AutoShape 20"/>
          <p:cNvSpPr>
            <a:spLocks noChangeArrowheads="1"/>
          </p:cNvSpPr>
          <p:nvPr/>
        </p:nvSpPr>
        <p:spPr bwMode="auto">
          <a:xfrm>
            <a:off x="971550" y="2654285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B  N  M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AutoShape 21"/>
          <p:cNvSpPr>
            <a:spLocks noChangeArrowheads="1"/>
          </p:cNvSpPr>
          <p:nvPr/>
        </p:nvSpPr>
        <p:spPr bwMode="auto">
          <a:xfrm>
            <a:off x="971550" y="3375010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대유에이피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AutoShape 18"/>
          <p:cNvSpPr>
            <a:spLocks noChangeArrowheads="1"/>
          </p:cNvSpPr>
          <p:nvPr/>
        </p:nvSpPr>
        <p:spPr bwMode="auto">
          <a:xfrm>
            <a:off x="971550" y="4071942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금오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ADS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</a:t>
            </a:r>
          </a:p>
        </p:txBody>
      </p:sp>
      <p:sp>
        <p:nvSpPr>
          <p:cNvPr id="10" name="AutoShape 19"/>
          <p:cNvSpPr>
            <a:spLocks noChangeArrowheads="1"/>
          </p:cNvSpPr>
          <p:nvPr/>
        </p:nvSpPr>
        <p:spPr bwMode="auto">
          <a:xfrm>
            <a:off x="971550" y="4792667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금오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EMS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</a:t>
            </a:r>
          </a:p>
        </p:txBody>
      </p:sp>
      <p:sp>
        <p:nvSpPr>
          <p:cNvPr id="11" name="AutoShape 20"/>
          <p:cNvSpPr>
            <a:spLocks noChangeArrowheads="1"/>
          </p:cNvSpPr>
          <p:nvPr/>
        </p:nvSpPr>
        <p:spPr bwMode="auto">
          <a:xfrm>
            <a:off x="971550" y="5511805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㈜상  문</a:t>
            </a: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4829202" y="1214422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S  A  L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AutoShape 19"/>
          <p:cNvSpPr>
            <a:spLocks noChangeArrowheads="1"/>
          </p:cNvSpPr>
          <p:nvPr/>
        </p:nvSpPr>
        <p:spPr bwMode="auto">
          <a:xfrm>
            <a:off x="4786314" y="5500702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비에이치케이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  </a:t>
            </a:r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>
            <a:off x="4829202" y="2654285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송마디엠씨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</a:t>
            </a:r>
          </a:p>
        </p:txBody>
      </p:sp>
      <p:sp>
        <p:nvSpPr>
          <p:cNvPr id="16" name="AutoShape 21"/>
          <p:cNvSpPr>
            <a:spLocks noChangeArrowheads="1"/>
          </p:cNvSpPr>
          <p:nvPr/>
        </p:nvSpPr>
        <p:spPr bwMode="auto">
          <a:xfrm>
            <a:off x="4829202" y="3375010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PPM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</a:t>
            </a:r>
          </a:p>
        </p:txBody>
      </p:sp>
      <p:sp>
        <p:nvSpPr>
          <p:cNvPr id="17" name="AutoShape 18"/>
          <p:cNvSpPr>
            <a:spLocks noChangeArrowheads="1"/>
          </p:cNvSpPr>
          <p:nvPr/>
        </p:nvSpPr>
        <p:spPr bwMode="auto">
          <a:xfrm>
            <a:off x="4786314" y="4786322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스타리온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일우</a:t>
            </a:r>
          </a:p>
        </p:txBody>
      </p:sp>
      <p:sp>
        <p:nvSpPr>
          <p:cNvPr id="18" name="AutoShape 19"/>
          <p:cNvSpPr>
            <a:spLocks noChangeArrowheads="1"/>
          </p:cNvSpPr>
          <p:nvPr/>
        </p:nvSpPr>
        <p:spPr bwMode="auto">
          <a:xfrm>
            <a:off x="4786314" y="1928802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장원테크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  </a:t>
            </a:r>
          </a:p>
        </p:txBody>
      </p:sp>
      <p:sp>
        <p:nvSpPr>
          <p:cNvPr id="19" name="AutoShape 20"/>
          <p:cNvSpPr>
            <a:spLocks noChangeArrowheads="1"/>
          </p:cNvSpPr>
          <p:nvPr/>
        </p:nvSpPr>
        <p:spPr bwMode="auto">
          <a:xfrm>
            <a:off x="4786314" y="4071942"/>
            <a:ext cx="2886070" cy="504825"/>
          </a:xfrm>
          <a:prstGeom prst="roundRect">
            <a:avLst>
              <a:gd name="adj" fmla="val 10713"/>
            </a:avLst>
          </a:prstGeom>
          <a:gradFill rotWithShape="1">
            <a:gsLst>
              <a:gs pos="0">
                <a:srgbClr val="800000">
                  <a:alpha val="60001"/>
                </a:srgbClr>
              </a:gs>
              <a:gs pos="50000">
                <a:srgbClr val="800000">
                  <a:gamma/>
                  <a:tint val="0"/>
                  <a:invGamma/>
                  <a:alpha val="39999"/>
                </a:srgbClr>
              </a:gs>
              <a:gs pos="100000">
                <a:srgbClr val="800000">
                  <a:alpha val="60001"/>
                </a:srgbClr>
              </a:gs>
            </a:gsLst>
            <a:lin ang="18900000" scaled="1"/>
          </a:gradFill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KH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바텍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신화심볼확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10867" y="5475982"/>
            <a:ext cx="2847017" cy="81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모서리가 둥근 직사각형 4"/>
          <p:cNvSpPr/>
          <p:nvPr/>
        </p:nvSpPr>
        <p:spPr bwMode="auto">
          <a:xfrm>
            <a:off x="1785918" y="2000240"/>
            <a:ext cx="6072230" cy="1571636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7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굴림" pitchFamily="50" charset="-127"/>
                <a:ea typeface="굴림" pitchFamily="50" charset="-127"/>
              </a:rPr>
              <a:t>감사 합니다</a:t>
            </a:r>
            <a:r>
              <a:rPr kumimoji="1" lang="en-US" altLang="ko-KR" sz="7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굴림" pitchFamily="50" charset="-127"/>
                <a:ea typeface="굴림" pitchFamily="50" charset="-127"/>
              </a:rPr>
              <a:t>.</a:t>
            </a:r>
            <a:endParaRPr kumimoji="1" lang="ko-KR" altLang="en-US" sz="72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견고딕"/>
        <a:ea typeface="HY견고딕"/>
        <a:cs typeface=""/>
      </a:majorFont>
      <a:minorFont>
        <a:latin typeface="HY견고딕"/>
        <a:ea typeface="HY견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마그네슘_발표자료_190116</Template>
  <TotalTime>7338</TotalTime>
  <Words>1285</Words>
  <Application>Microsoft Office PowerPoint</Application>
  <PresentationFormat>화면 슬라이드 쇼(4:3)</PresentationFormat>
  <Paragraphs>483</Paragraphs>
  <Slides>20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2" baseType="lpstr">
      <vt:lpstr>HY견고딕</vt:lpstr>
      <vt:lpstr>HY동녘B</vt:lpstr>
      <vt:lpstr>HY울릉도M</vt:lpstr>
      <vt:lpstr>HY헤드라인M</vt:lpstr>
      <vt:lpstr>KoPub돋움체 Bold</vt:lpstr>
      <vt:lpstr>굴림</vt:lpstr>
      <vt:lpstr>굴림체</vt:lpstr>
      <vt:lpstr>맑은 고딕</vt:lpstr>
      <vt:lpstr>Arial</vt:lpstr>
      <vt:lpstr>Times New Roman</vt:lpstr>
      <vt:lpstr>Wingdings</vt:lpstr>
      <vt:lpstr>기본 디자인</vt:lpstr>
      <vt:lpstr>회  사  현  황</vt:lpstr>
      <vt:lpstr>목차</vt:lpstr>
      <vt:lpstr>회사소개</vt:lpstr>
      <vt:lpstr>회사소개</vt:lpstr>
      <vt:lpstr>회사소개</vt:lpstr>
      <vt:lpstr>회사소개</vt:lpstr>
      <vt:lpstr>회사소개</vt:lpstr>
      <vt:lpstr>생산 및 설비 현황</vt:lpstr>
      <vt:lpstr>생산 및 설비 현황</vt:lpstr>
      <vt:lpstr>생산 및 설비 현황</vt:lpstr>
      <vt:lpstr>생산 및 설비 현황</vt:lpstr>
      <vt:lpstr>생산 및 설비 현황</vt:lpstr>
      <vt:lpstr>생산 및 설비 현황</vt:lpstr>
      <vt:lpstr>생산 및 설비 현황</vt:lpstr>
      <vt:lpstr>생산제품 현황</vt:lpstr>
      <vt:lpstr>생산제품 현황 </vt:lpstr>
      <vt:lpstr>생산제품 현황</vt:lpstr>
      <vt:lpstr>비 젼</vt:lpstr>
      <vt:lpstr>주거래처</vt:lpstr>
      <vt:lpstr>PowerPoint 프레젠테이션</vt:lpstr>
    </vt:vector>
  </TitlesOfParts>
  <Company>(주)예스폼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과학 파워포인트 템플릿</dc:title>
  <dc:creator>문서서식 예스폼(www.yesform.com) 김다혜</dc:creator>
  <cp:keywords>www.yesform.com</cp:keywords>
  <dc:description>본 문서의 저작권은 예스폼(yesform)에 있으며_x000d_
무단 복제 배포시 법적인 제재를 받을 수 있습니다.</dc:description>
  <cp:lastModifiedBy>강태석</cp:lastModifiedBy>
  <cp:revision>376</cp:revision>
  <cp:lastPrinted>2022-01-17T04:21:52Z</cp:lastPrinted>
  <dcterms:created xsi:type="dcterms:W3CDTF">2006-01-13T09:37:44Z</dcterms:created>
  <dcterms:modified xsi:type="dcterms:W3CDTF">2022-01-17T04:21:58Z</dcterms:modified>
</cp:coreProperties>
</file>