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4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5.xml" ContentType="application/vnd.openxmlformats-officedocument.theme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theme/theme6.xml" ContentType="application/vnd.openxmlformats-officedocument.theme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7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8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801" r:id="rId1"/>
    <p:sldMasterId id="2147483847" r:id="rId2"/>
    <p:sldMasterId id="2147484579" r:id="rId3"/>
    <p:sldMasterId id="2147484758" r:id="rId4"/>
    <p:sldMasterId id="2147485447" r:id="rId5"/>
    <p:sldMasterId id="2147486846" r:id="rId6"/>
    <p:sldMasterId id="2147488560" r:id="rId7"/>
    <p:sldMasterId id="2147488567" r:id="rId8"/>
    <p:sldMasterId id="2147488595" r:id="rId9"/>
  </p:sldMasterIdLst>
  <p:notesMasterIdLst>
    <p:notesMasterId r:id="rId130"/>
  </p:notesMasterIdLst>
  <p:handoutMasterIdLst>
    <p:handoutMasterId r:id="rId131"/>
  </p:handoutMasterIdLst>
  <p:sldIdLst>
    <p:sldId id="2915" r:id="rId10"/>
    <p:sldId id="2916" r:id="rId11"/>
    <p:sldId id="2400" r:id="rId12"/>
    <p:sldId id="2660" r:id="rId13"/>
    <p:sldId id="3137" r:id="rId14"/>
    <p:sldId id="2710" r:id="rId15"/>
    <p:sldId id="2938" r:id="rId16"/>
    <p:sldId id="2939" r:id="rId17"/>
    <p:sldId id="3132" r:id="rId18"/>
    <p:sldId id="3134" r:id="rId19"/>
    <p:sldId id="2785" r:id="rId20"/>
    <p:sldId id="2786" r:id="rId21"/>
    <p:sldId id="3146" r:id="rId22"/>
    <p:sldId id="3159" r:id="rId23"/>
    <p:sldId id="2842" r:id="rId24"/>
    <p:sldId id="3153" r:id="rId25"/>
    <p:sldId id="3154" r:id="rId26"/>
    <p:sldId id="3155" r:id="rId27"/>
    <p:sldId id="3157" r:id="rId28"/>
    <p:sldId id="3243" r:id="rId29"/>
    <p:sldId id="3158" r:id="rId30"/>
    <p:sldId id="2840" r:id="rId31"/>
    <p:sldId id="3163" r:id="rId32"/>
    <p:sldId id="2806" r:id="rId33"/>
    <p:sldId id="3342" r:id="rId34"/>
    <p:sldId id="3343" r:id="rId35"/>
    <p:sldId id="3344" r:id="rId36"/>
    <p:sldId id="3345" r:id="rId37"/>
    <p:sldId id="3346" r:id="rId38"/>
    <p:sldId id="3347" r:id="rId39"/>
    <p:sldId id="3348" r:id="rId40"/>
    <p:sldId id="3349" r:id="rId41"/>
    <p:sldId id="3358" r:id="rId42"/>
    <p:sldId id="3350" r:id="rId43"/>
    <p:sldId id="3351" r:id="rId44"/>
    <p:sldId id="3352" r:id="rId45"/>
    <p:sldId id="3353" r:id="rId46"/>
    <p:sldId id="3354" r:id="rId47"/>
    <p:sldId id="3355" r:id="rId48"/>
    <p:sldId id="3356" r:id="rId49"/>
    <p:sldId id="3161" r:id="rId50"/>
    <p:sldId id="2847" r:id="rId51"/>
    <p:sldId id="3038" r:id="rId52"/>
    <p:sldId id="3136" r:id="rId53"/>
    <p:sldId id="3238" r:id="rId54"/>
    <p:sldId id="2988" r:id="rId55"/>
    <p:sldId id="3252" r:id="rId56"/>
    <p:sldId id="3253" r:id="rId57"/>
    <p:sldId id="3254" r:id="rId58"/>
    <p:sldId id="3255" r:id="rId59"/>
    <p:sldId id="3256" r:id="rId60"/>
    <p:sldId id="3364" r:id="rId61"/>
    <p:sldId id="3257" r:id="rId62"/>
    <p:sldId id="3258" r:id="rId63"/>
    <p:sldId id="3259" r:id="rId64"/>
    <p:sldId id="3363" r:id="rId65"/>
    <p:sldId id="3260" r:id="rId66"/>
    <p:sldId id="3261" r:id="rId67"/>
    <p:sldId id="3262" r:id="rId68"/>
    <p:sldId id="3263" r:id="rId69"/>
    <p:sldId id="3264" r:id="rId70"/>
    <p:sldId id="3362" r:id="rId71"/>
    <p:sldId id="3265" r:id="rId72"/>
    <p:sldId id="3266" r:id="rId73"/>
    <p:sldId id="3267" r:id="rId74"/>
    <p:sldId id="3268" r:id="rId75"/>
    <p:sldId id="3269" r:id="rId76"/>
    <p:sldId id="3270" r:id="rId77"/>
    <p:sldId id="3271" r:id="rId78"/>
    <p:sldId id="3272" r:id="rId79"/>
    <p:sldId id="3273" r:id="rId80"/>
    <p:sldId id="3274" r:id="rId81"/>
    <p:sldId id="3275" r:id="rId82"/>
    <p:sldId id="3276" r:id="rId83"/>
    <p:sldId id="3277" r:id="rId84"/>
    <p:sldId id="3278" r:id="rId85"/>
    <p:sldId id="3279" r:id="rId86"/>
    <p:sldId id="3280" r:id="rId87"/>
    <p:sldId id="3281" r:id="rId88"/>
    <p:sldId id="3282" r:id="rId89"/>
    <p:sldId id="3283" r:id="rId90"/>
    <p:sldId id="3284" r:id="rId91"/>
    <p:sldId id="3285" r:id="rId92"/>
    <p:sldId id="3286" r:id="rId93"/>
    <p:sldId id="3361" r:id="rId94"/>
    <p:sldId id="3287" r:id="rId95"/>
    <p:sldId id="3288" r:id="rId96"/>
    <p:sldId id="3289" r:id="rId97"/>
    <p:sldId id="3290" r:id="rId98"/>
    <p:sldId id="3291" r:id="rId99"/>
    <p:sldId id="3292" r:id="rId100"/>
    <p:sldId id="3293" r:id="rId101"/>
    <p:sldId id="3294" r:id="rId102"/>
    <p:sldId id="3295" r:id="rId103"/>
    <p:sldId id="3296" r:id="rId104"/>
    <p:sldId id="3297" r:id="rId105"/>
    <p:sldId id="3298" r:id="rId106"/>
    <p:sldId id="3299" r:id="rId107"/>
    <p:sldId id="3300" r:id="rId108"/>
    <p:sldId id="3301" r:id="rId109"/>
    <p:sldId id="3302" r:id="rId110"/>
    <p:sldId id="3303" r:id="rId111"/>
    <p:sldId id="3360" r:id="rId112"/>
    <p:sldId id="3304" r:id="rId113"/>
    <p:sldId id="3305" r:id="rId114"/>
    <p:sldId id="3306" r:id="rId115"/>
    <p:sldId id="3307" r:id="rId116"/>
    <p:sldId id="3308" r:id="rId117"/>
    <p:sldId id="3359" r:id="rId118"/>
    <p:sldId id="3309" r:id="rId119"/>
    <p:sldId id="3310" r:id="rId120"/>
    <p:sldId id="3311" r:id="rId121"/>
    <p:sldId id="3240" r:id="rId122"/>
    <p:sldId id="3241" r:id="rId123"/>
    <p:sldId id="3337" r:id="rId124"/>
    <p:sldId id="3339" r:id="rId125"/>
    <p:sldId id="3340" r:id="rId126"/>
    <p:sldId id="3341" r:id="rId127"/>
    <p:sldId id="3365" r:id="rId128"/>
    <p:sldId id="2575" r:id="rId129"/>
  </p:sldIdLst>
  <p:sldSz cx="9906000" cy="6858000" type="A4"/>
  <p:notesSz cx="6807200" cy="9939338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5pPr>
    <a:lvl6pPr marL="2286000" algn="l" defTabSz="914400" rtl="0" eaLnBrk="1" latinLnBrk="1" hangingPunct="1"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6pPr>
    <a:lvl7pPr marL="2743200" algn="l" defTabSz="914400" rtl="0" eaLnBrk="1" latinLnBrk="1" hangingPunct="1"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7pPr>
    <a:lvl8pPr marL="3200400" algn="l" defTabSz="914400" rtl="0" eaLnBrk="1" latinLnBrk="1" hangingPunct="1"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8pPr>
    <a:lvl9pPr marL="3657600" algn="l" defTabSz="914400" rtl="0" eaLnBrk="1" latinLnBrk="1" hangingPunct="1">
      <a:defRPr sz="1600" b="1" kern="1200">
        <a:solidFill>
          <a:schemeClr val="bg1"/>
        </a:solidFill>
        <a:latin typeface="Arial" panose="020B0604020202020204" pitchFamily="34" charset="0"/>
        <a:ea typeface="휴먼모음T" panose="02030504000101010101" pitchFamily="18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527">
          <p15:clr>
            <a:srgbClr val="A4A3A4"/>
          </p15:clr>
        </p15:guide>
        <p15:guide id="2" orient="horz" pos="3974">
          <p15:clr>
            <a:srgbClr val="A4A3A4"/>
          </p15:clr>
        </p15:guide>
        <p15:guide id="3" orient="horz" pos="300">
          <p15:clr>
            <a:srgbClr val="A4A3A4"/>
          </p15:clr>
        </p15:guide>
        <p15:guide id="4" pos="262">
          <p15:clr>
            <a:srgbClr val="A4A3A4"/>
          </p15:clr>
        </p15:guide>
        <p15:guide id="5" pos="6023">
          <p15:clr>
            <a:srgbClr val="A4A3A4"/>
          </p15:clr>
        </p15:guide>
        <p15:guide id="6" pos="5932">
          <p15:clr>
            <a:srgbClr val="A4A3A4"/>
          </p15:clr>
        </p15:guide>
        <p15:guide id="7" pos="5660">
          <p15:clr>
            <a:srgbClr val="A4A3A4"/>
          </p15:clr>
        </p15:guide>
        <p15:guide id="8" pos="444">
          <p15:clr>
            <a:srgbClr val="A4A3A4"/>
          </p15:clr>
        </p15:guide>
        <p15:guide id="9" pos="1307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31">
          <p15:clr>
            <a:srgbClr val="A4A3A4"/>
          </p15:clr>
        </p15:guide>
        <p15:guide id="2" pos="2146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FF33"/>
    <a:srgbClr val="CCCCCC"/>
    <a:srgbClr val="CC9900"/>
    <a:srgbClr val="800000"/>
    <a:srgbClr val="5F5F5F"/>
    <a:srgbClr val="8FE4FF"/>
    <a:srgbClr val="00ACE2"/>
    <a:srgbClr val="FEBACD"/>
    <a:srgbClr val="FFCC99"/>
    <a:srgbClr val="78AD2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0E3FDE45-AF77-4B5C-9715-49D594BDF05E}" styleName="밝은 스타일 1 - 강조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22838BEF-8BB2-4498-84A7-C5851F593DF1}" styleName="보통 스타일 4 - 강조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125E5076-3810-47DD-B79F-674D7AD40C01}" styleName="어두운 스타일 1 - 강조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wholeTbl>
    <a:band1H>
      <a:tcStyle>
        <a:tcBdr/>
        <a:fill>
          <a:solidFill>
            <a:schemeClr val="accent1">
              <a:shade val="60000"/>
            </a:schemeClr>
          </a:solidFill>
        </a:fill>
      </a:tcStyle>
    </a:band1H>
    <a:band1V>
      <a:tcStyle>
        <a:tcBdr/>
        <a:fill>
          <a:solidFill>
            <a:schemeClr val="accent1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1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1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1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8034E78-7F5D-4C2E-B375-FC64B27BC917}" styleName="어두운 스타일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37CE84F3-28C3-443E-9E96-99CF82512B78}" styleName="어두운 스타일 1 - 강조 2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wholeTbl>
    <a:band1H>
      <a:tcStyle>
        <a:tcBdr/>
        <a:fill>
          <a:solidFill>
            <a:schemeClr val="accent2">
              <a:shade val="60000"/>
            </a:schemeClr>
          </a:solidFill>
        </a:fill>
      </a:tcStyle>
    </a:band1H>
    <a:band1V>
      <a:tcStyle>
        <a:tcBdr/>
        <a:fill>
          <a:solidFill>
            <a:schemeClr val="accent2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2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2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2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C4B1156A-380E-4F78-BDF5-A606A8083BF9}" styleName="보통 스타일 4 - 강조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E8B1032C-EA38-4F05-BA0D-38AFFFC7BED3}" styleName="밝은 스타일 3 - 강조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68D230F3-CF80-4859-8CE7-A43EE81993B5}" styleName="밝은 스타일 1 - 강조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843" autoAdjust="0"/>
    <p:restoredTop sz="87375" autoAdjust="0"/>
  </p:normalViewPr>
  <p:slideViewPr>
    <p:cSldViewPr>
      <p:cViewPr varScale="1">
        <p:scale>
          <a:sx n="99" d="100"/>
          <a:sy n="99" d="100"/>
        </p:scale>
        <p:origin x="348" y="78"/>
      </p:cViewPr>
      <p:guideLst>
        <p:guide orient="horz" pos="527"/>
        <p:guide orient="horz" pos="3974"/>
        <p:guide orient="horz" pos="300"/>
        <p:guide pos="262"/>
        <p:guide pos="6023"/>
        <p:guide pos="5932"/>
        <p:guide pos="5660"/>
        <p:guide pos="444"/>
        <p:guide pos="1307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>
      <p:cViewPr varScale="1">
        <p:scale>
          <a:sx n="60" d="100"/>
          <a:sy n="60" d="100"/>
        </p:scale>
        <p:origin x="-3322" y="-91"/>
      </p:cViewPr>
      <p:guideLst>
        <p:guide orient="horz" pos="3131"/>
        <p:guide pos="2146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08.xml"/><Relationship Id="rId21" Type="http://schemas.openxmlformats.org/officeDocument/2006/relationships/slide" Target="slides/slide12.xml"/><Relationship Id="rId42" Type="http://schemas.openxmlformats.org/officeDocument/2006/relationships/slide" Target="slides/slide33.xml"/><Relationship Id="rId63" Type="http://schemas.openxmlformats.org/officeDocument/2006/relationships/slide" Target="slides/slide54.xml"/><Relationship Id="rId84" Type="http://schemas.openxmlformats.org/officeDocument/2006/relationships/slide" Target="slides/slide75.xml"/><Relationship Id="rId16" Type="http://schemas.openxmlformats.org/officeDocument/2006/relationships/slide" Target="slides/slide7.xml"/><Relationship Id="rId107" Type="http://schemas.openxmlformats.org/officeDocument/2006/relationships/slide" Target="slides/slide98.xml"/><Relationship Id="rId11" Type="http://schemas.openxmlformats.org/officeDocument/2006/relationships/slide" Target="slides/slide2.xml"/><Relationship Id="rId32" Type="http://schemas.openxmlformats.org/officeDocument/2006/relationships/slide" Target="slides/slide23.xml"/><Relationship Id="rId37" Type="http://schemas.openxmlformats.org/officeDocument/2006/relationships/slide" Target="slides/slide28.xml"/><Relationship Id="rId53" Type="http://schemas.openxmlformats.org/officeDocument/2006/relationships/slide" Target="slides/slide44.xml"/><Relationship Id="rId58" Type="http://schemas.openxmlformats.org/officeDocument/2006/relationships/slide" Target="slides/slide49.xml"/><Relationship Id="rId74" Type="http://schemas.openxmlformats.org/officeDocument/2006/relationships/slide" Target="slides/slide65.xml"/><Relationship Id="rId79" Type="http://schemas.openxmlformats.org/officeDocument/2006/relationships/slide" Target="slides/slide70.xml"/><Relationship Id="rId102" Type="http://schemas.openxmlformats.org/officeDocument/2006/relationships/slide" Target="slides/slide93.xml"/><Relationship Id="rId123" Type="http://schemas.openxmlformats.org/officeDocument/2006/relationships/slide" Target="slides/slide114.xml"/><Relationship Id="rId128" Type="http://schemas.openxmlformats.org/officeDocument/2006/relationships/slide" Target="slides/slide119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81.xml"/><Relationship Id="rId95" Type="http://schemas.openxmlformats.org/officeDocument/2006/relationships/slide" Target="slides/slide86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43" Type="http://schemas.openxmlformats.org/officeDocument/2006/relationships/slide" Target="slides/slide34.xml"/><Relationship Id="rId48" Type="http://schemas.openxmlformats.org/officeDocument/2006/relationships/slide" Target="slides/slide39.xml"/><Relationship Id="rId64" Type="http://schemas.openxmlformats.org/officeDocument/2006/relationships/slide" Target="slides/slide55.xml"/><Relationship Id="rId69" Type="http://schemas.openxmlformats.org/officeDocument/2006/relationships/slide" Target="slides/slide60.xml"/><Relationship Id="rId113" Type="http://schemas.openxmlformats.org/officeDocument/2006/relationships/slide" Target="slides/slide104.xml"/><Relationship Id="rId118" Type="http://schemas.openxmlformats.org/officeDocument/2006/relationships/slide" Target="slides/slide109.xml"/><Relationship Id="rId134" Type="http://schemas.openxmlformats.org/officeDocument/2006/relationships/theme" Target="theme/theme1.xml"/><Relationship Id="rId80" Type="http://schemas.openxmlformats.org/officeDocument/2006/relationships/slide" Target="slides/slide71.xml"/><Relationship Id="rId85" Type="http://schemas.openxmlformats.org/officeDocument/2006/relationships/slide" Target="slides/slide76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33" Type="http://schemas.openxmlformats.org/officeDocument/2006/relationships/slide" Target="slides/slide24.xml"/><Relationship Id="rId38" Type="http://schemas.openxmlformats.org/officeDocument/2006/relationships/slide" Target="slides/slide29.xml"/><Relationship Id="rId59" Type="http://schemas.openxmlformats.org/officeDocument/2006/relationships/slide" Target="slides/slide50.xml"/><Relationship Id="rId103" Type="http://schemas.openxmlformats.org/officeDocument/2006/relationships/slide" Target="slides/slide94.xml"/><Relationship Id="rId108" Type="http://schemas.openxmlformats.org/officeDocument/2006/relationships/slide" Target="slides/slide99.xml"/><Relationship Id="rId124" Type="http://schemas.openxmlformats.org/officeDocument/2006/relationships/slide" Target="slides/slide115.xml"/><Relationship Id="rId129" Type="http://schemas.openxmlformats.org/officeDocument/2006/relationships/slide" Target="slides/slide120.xml"/><Relationship Id="rId54" Type="http://schemas.openxmlformats.org/officeDocument/2006/relationships/slide" Target="slides/slide45.xml"/><Relationship Id="rId70" Type="http://schemas.openxmlformats.org/officeDocument/2006/relationships/slide" Target="slides/slide61.xml"/><Relationship Id="rId75" Type="http://schemas.openxmlformats.org/officeDocument/2006/relationships/slide" Target="slides/slide66.xml"/><Relationship Id="rId91" Type="http://schemas.openxmlformats.org/officeDocument/2006/relationships/slide" Target="slides/slide82.xml"/><Relationship Id="rId96" Type="http://schemas.openxmlformats.org/officeDocument/2006/relationships/slide" Target="slides/slide87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49" Type="http://schemas.openxmlformats.org/officeDocument/2006/relationships/slide" Target="slides/slide40.xml"/><Relationship Id="rId114" Type="http://schemas.openxmlformats.org/officeDocument/2006/relationships/slide" Target="slides/slide105.xml"/><Relationship Id="rId119" Type="http://schemas.openxmlformats.org/officeDocument/2006/relationships/slide" Target="slides/slide110.xml"/><Relationship Id="rId44" Type="http://schemas.openxmlformats.org/officeDocument/2006/relationships/slide" Target="slides/slide35.xml"/><Relationship Id="rId60" Type="http://schemas.openxmlformats.org/officeDocument/2006/relationships/slide" Target="slides/slide51.xml"/><Relationship Id="rId65" Type="http://schemas.openxmlformats.org/officeDocument/2006/relationships/slide" Target="slides/slide56.xml"/><Relationship Id="rId81" Type="http://schemas.openxmlformats.org/officeDocument/2006/relationships/slide" Target="slides/slide72.xml"/><Relationship Id="rId86" Type="http://schemas.openxmlformats.org/officeDocument/2006/relationships/slide" Target="slides/slide77.xml"/><Relationship Id="rId130" Type="http://schemas.openxmlformats.org/officeDocument/2006/relationships/notesMaster" Target="notesMasters/notesMaster1.xml"/><Relationship Id="rId135" Type="http://schemas.openxmlformats.org/officeDocument/2006/relationships/tableStyles" Target="tableStyles.xml"/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39" Type="http://schemas.openxmlformats.org/officeDocument/2006/relationships/slide" Target="slides/slide30.xml"/><Relationship Id="rId109" Type="http://schemas.openxmlformats.org/officeDocument/2006/relationships/slide" Target="slides/slide100.xml"/><Relationship Id="rId34" Type="http://schemas.openxmlformats.org/officeDocument/2006/relationships/slide" Target="slides/slide25.xml"/><Relationship Id="rId50" Type="http://schemas.openxmlformats.org/officeDocument/2006/relationships/slide" Target="slides/slide41.xml"/><Relationship Id="rId55" Type="http://schemas.openxmlformats.org/officeDocument/2006/relationships/slide" Target="slides/slide46.xml"/><Relationship Id="rId76" Type="http://schemas.openxmlformats.org/officeDocument/2006/relationships/slide" Target="slides/slide67.xml"/><Relationship Id="rId97" Type="http://schemas.openxmlformats.org/officeDocument/2006/relationships/slide" Target="slides/slide88.xml"/><Relationship Id="rId104" Type="http://schemas.openxmlformats.org/officeDocument/2006/relationships/slide" Target="slides/slide95.xml"/><Relationship Id="rId120" Type="http://schemas.openxmlformats.org/officeDocument/2006/relationships/slide" Target="slides/slide111.xml"/><Relationship Id="rId125" Type="http://schemas.openxmlformats.org/officeDocument/2006/relationships/slide" Target="slides/slide116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62.xml"/><Relationship Id="rId92" Type="http://schemas.openxmlformats.org/officeDocument/2006/relationships/slide" Target="slides/slide83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0.xml"/><Relationship Id="rId24" Type="http://schemas.openxmlformats.org/officeDocument/2006/relationships/slide" Target="slides/slide15.xml"/><Relationship Id="rId40" Type="http://schemas.openxmlformats.org/officeDocument/2006/relationships/slide" Target="slides/slide31.xml"/><Relationship Id="rId45" Type="http://schemas.openxmlformats.org/officeDocument/2006/relationships/slide" Target="slides/slide36.xml"/><Relationship Id="rId66" Type="http://schemas.openxmlformats.org/officeDocument/2006/relationships/slide" Target="slides/slide57.xml"/><Relationship Id="rId87" Type="http://schemas.openxmlformats.org/officeDocument/2006/relationships/slide" Target="slides/slide78.xml"/><Relationship Id="rId110" Type="http://schemas.openxmlformats.org/officeDocument/2006/relationships/slide" Target="slides/slide101.xml"/><Relationship Id="rId115" Type="http://schemas.openxmlformats.org/officeDocument/2006/relationships/slide" Target="slides/slide106.xml"/><Relationship Id="rId131" Type="http://schemas.openxmlformats.org/officeDocument/2006/relationships/handoutMaster" Target="handoutMasters/handoutMaster1.xml"/><Relationship Id="rId61" Type="http://schemas.openxmlformats.org/officeDocument/2006/relationships/slide" Target="slides/slide52.xml"/><Relationship Id="rId82" Type="http://schemas.openxmlformats.org/officeDocument/2006/relationships/slide" Target="slides/slide73.xml"/><Relationship Id="rId19" Type="http://schemas.openxmlformats.org/officeDocument/2006/relationships/slide" Target="slides/slide10.xml"/><Relationship Id="rId14" Type="http://schemas.openxmlformats.org/officeDocument/2006/relationships/slide" Target="slides/slide5.xml"/><Relationship Id="rId30" Type="http://schemas.openxmlformats.org/officeDocument/2006/relationships/slide" Target="slides/slide21.xml"/><Relationship Id="rId35" Type="http://schemas.openxmlformats.org/officeDocument/2006/relationships/slide" Target="slides/slide26.xml"/><Relationship Id="rId56" Type="http://schemas.openxmlformats.org/officeDocument/2006/relationships/slide" Target="slides/slide47.xml"/><Relationship Id="rId77" Type="http://schemas.openxmlformats.org/officeDocument/2006/relationships/slide" Target="slides/slide68.xml"/><Relationship Id="rId100" Type="http://schemas.openxmlformats.org/officeDocument/2006/relationships/slide" Target="slides/slide91.xml"/><Relationship Id="rId105" Type="http://schemas.openxmlformats.org/officeDocument/2006/relationships/slide" Target="slides/slide96.xml"/><Relationship Id="rId126" Type="http://schemas.openxmlformats.org/officeDocument/2006/relationships/slide" Target="slides/slide117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2.xml"/><Relationship Id="rId72" Type="http://schemas.openxmlformats.org/officeDocument/2006/relationships/slide" Target="slides/slide63.xml"/><Relationship Id="rId93" Type="http://schemas.openxmlformats.org/officeDocument/2006/relationships/slide" Target="slides/slide84.xml"/><Relationship Id="rId98" Type="http://schemas.openxmlformats.org/officeDocument/2006/relationships/slide" Target="slides/slide89.xml"/><Relationship Id="rId121" Type="http://schemas.openxmlformats.org/officeDocument/2006/relationships/slide" Target="slides/slide112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16.xml"/><Relationship Id="rId46" Type="http://schemas.openxmlformats.org/officeDocument/2006/relationships/slide" Target="slides/slide37.xml"/><Relationship Id="rId67" Type="http://schemas.openxmlformats.org/officeDocument/2006/relationships/slide" Target="slides/slide58.xml"/><Relationship Id="rId116" Type="http://schemas.openxmlformats.org/officeDocument/2006/relationships/slide" Target="slides/slide107.xml"/><Relationship Id="rId20" Type="http://schemas.openxmlformats.org/officeDocument/2006/relationships/slide" Target="slides/slide11.xml"/><Relationship Id="rId41" Type="http://schemas.openxmlformats.org/officeDocument/2006/relationships/slide" Target="slides/slide32.xml"/><Relationship Id="rId62" Type="http://schemas.openxmlformats.org/officeDocument/2006/relationships/slide" Target="slides/slide53.xml"/><Relationship Id="rId83" Type="http://schemas.openxmlformats.org/officeDocument/2006/relationships/slide" Target="slides/slide74.xml"/><Relationship Id="rId88" Type="http://schemas.openxmlformats.org/officeDocument/2006/relationships/slide" Target="slides/slide79.xml"/><Relationship Id="rId111" Type="http://schemas.openxmlformats.org/officeDocument/2006/relationships/slide" Target="slides/slide102.xml"/><Relationship Id="rId132" Type="http://schemas.openxmlformats.org/officeDocument/2006/relationships/presProps" Target="presProps.xml"/><Relationship Id="rId15" Type="http://schemas.openxmlformats.org/officeDocument/2006/relationships/slide" Target="slides/slide6.xml"/><Relationship Id="rId36" Type="http://schemas.openxmlformats.org/officeDocument/2006/relationships/slide" Target="slides/slide27.xml"/><Relationship Id="rId57" Type="http://schemas.openxmlformats.org/officeDocument/2006/relationships/slide" Target="slides/slide48.xml"/><Relationship Id="rId106" Type="http://schemas.openxmlformats.org/officeDocument/2006/relationships/slide" Target="slides/slide97.xml"/><Relationship Id="rId127" Type="http://schemas.openxmlformats.org/officeDocument/2006/relationships/slide" Target="slides/slide118.xml"/><Relationship Id="rId10" Type="http://schemas.openxmlformats.org/officeDocument/2006/relationships/slide" Target="slides/slide1.xml"/><Relationship Id="rId31" Type="http://schemas.openxmlformats.org/officeDocument/2006/relationships/slide" Target="slides/slide22.xml"/><Relationship Id="rId52" Type="http://schemas.openxmlformats.org/officeDocument/2006/relationships/slide" Target="slides/slide43.xml"/><Relationship Id="rId73" Type="http://schemas.openxmlformats.org/officeDocument/2006/relationships/slide" Target="slides/slide64.xml"/><Relationship Id="rId78" Type="http://schemas.openxmlformats.org/officeDocument/2006/relationships/slide" Target="slides/slide69.xml"/><Relationship Id="rId94" Type="http://schemas.openxmlformats.org/officeDocument/2006/relationships/slide" Target="slides/slide85.xml"/><Relationship Id="rId99" Type="http://schemas.openxmlformats.org/officeDocument/2006/relationships/slide" Target="slides/slide90.xml"/><Relationship Id="rId101" Type="http://schemas.openxmlformats.org/officeDocument/2006/relationships/slide" Target="slides/slide92.xml"/><Relationship Id="rId122" Type="http://schemas.openxmlformats.org/officeDocument/2006/relationships/slide" Target="slides/slide113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26" Type="http://schemas.openxmlformats.org/officeDocument/2006/relationships/slide" Target="slides/slide17.xml"/><Relationship Id="rId47" Type="http://schemas.openxmlformats.org/officeDocument/2006/relationships/slide" Target="slides/slide38.xml"/><Relationship Id="rId68" Type="http://schemas.openxmlformats.org/officeDocument/2006/relationships/slide" Target="slides/slide59.xml"/><Relationship Id="rId89" Type="http://schemas.openxmlformats.org/officeDocument/2006/relationships/slide" Target="slides/slide80.xml"/><Relationship Id="rId112" Type="http://schemas.openxmlformats.org/officeDocument/2006/relationships/slide" Target="slides/slide103.xml"/><Relationship Id="rId133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86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51163" cy="500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43" tIns="45870" rIns="91743" bIns="45870" numCol="1" anchor="t" anchorCtr="0" compatLnSpc="1">
            <a:prstTxWarp prst="textNoShape">
              <a:avLst/>
            </a:prstTxWarp>
          </a:bodyPr>
          <a:lstStyle>
            <a:lvl1pPr algn="l" defTabSz="917116" eaLnBrk="1" latinLnBrk="1" hangingPunct="1">
              <a:spcBef>
                <a:spcPct val="0"/>
              </a:spcBef>
              <a:spcAft>
                <a:spcPct val="0"/>
              </a:spcAft>
              <a:defRPr kumimoji="1" sz="1200" b="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3286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54450" y="0"/>
            <a:ext cx="2951163" cy="500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43" tIns="45870" rIns="91743" bIns="45870" numCol="1" anchor="t" anchorCtr="0" compatLnSpc="1">
            <a:prstTxWarp prst="textNoShape">
              <a:avLst/>
            </a:prstTxWarp>
          </a:bodyPr>
          <a:lstStyle>
            <a:lvl1pPr algn="r" defTabSz="917116" eaLnBrk="1" latinLnBrk="1" hangingPunct="1">
              <a:spcBef>
                <a:spcPct val="0"/>
              </a:spcBef>
              <a:spcAft>
                <a:spcPct val="0"/>
              </a:spcAft>
              <a:defRPr kumimoji="1" sz="1200" b="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3286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437688"/>
            <a:ext cx="2951163" cy="500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43" tIns="45870" rIns="91743" bIns="45870" numCol="1" anchor="b" anchorCtr="0" compatLnSpc="1">
            <a:prstTxWarp prst="textNoShape">
              <a:avLst/>
            </a:prstTxWarp>
          </a:bodyPr>
          <a:lstStyle>
            <a:lvl1pPr algn="l" defTabSz="917116" eaLnBrk="1" latinLnBrk="1" hangingPunct="1">
              <a:spcBef>
                <a:spcPct val="0"/>
              </a:spcBef>
              <a:spcAft>
                <a:spcPct val="0"/>
              </a:spcAft>
              <a:defRPr kumimoji="1" sz="1200" b="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3286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54450" y="9437688"/>
            <a:ext cx="2951163" cy="500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43" tIns="45870" rIns="91743" bIns="45870" numCol="1" anchor="b" anchorCtr="0" compatLnSpc="1">
            <a:prstTxWarp prst="textNoShape">
              <a:avLst/>
            </a:prstTxWarp>
          </a:bodyPr>
          <a:lstStyle>
            <a:lvl1pPr algn="r" defTabSz="915988" eaLnBrk="1" latinLnBrk="1" hangingPunct="1">
              <a:defRPr kumimoji="1" sz="1200" b="0" smtClean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</a:lstStyle>
          <a:p>
            <a:pPr>
              <a:defRPr/>
            </a:pPr>
            <a:fld id="{93A273D9-C471-4617-969E-6E4599B0FB28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94471275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9575" cy="500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26" tIns="45863" rIns="91726" bIns="45863" numCol="1" anchor="t" anchorCtr="0" compatLnSpc="1">
            <a:prstTxWarp prst="textNoShape">
              <a:avLst/>
            </a:prstTxWarp>
          </a:bodyPr>
          <a:lstStyle>
            <a:lvl1pPr algn="l" defTabSz="917116" eaLnBrk="1" latinLnBrk="1" hangingPunct="1">
              <a:spcBef>
                <a:spcPct val="0"/>
              </a:spcBef>
              <a:spcAft>
                <a:spcPct val="0"/>
              </a:spcAft>
              <a:defRPr kumimoji="1" sz="1200" b="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56038" y="0"/>
            <a:ext cx="2949575" cy="500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26" tIns="45863" rIns="91726" bIns="45863" numCol="1" anchor="t" anchorCtr="0" compatLnSpc="1">
            <a:prstTxWarp prst="textNoShape">
              <a:avLst/>
            </a:prstTxWarp>
          </a:bodyPr>
          <a:lstStyle>
            <a:lvl1pPr algn="r" defTabSz="917116" eaLnBrk="1" latinLnBrk="1" hangingPunct="1">
              <a:spcBef>
                <a:spcPct val="0"/>
              </a:spcBef>
              <a:spcAft>
                <a:spcPct val="0"/>
              </a:spcAft>
              <a:defRPr kumimoji="1" sz="1200" b="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789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720725" y="747713"/>
            <a:ext cx="5380038" cy="37258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12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4213" y="4722813"/>
            <a:ext cx="5438775" cy="4468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26" tIns="45863" rIns="91726" bIns="4586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/>
              <a:t>마스터 텍스트 스타일을 편집합니다</a:t>
            </a:r>
          </a:p>
          <a:p>
            <a:pPr lvl="1"/>
            <a:r>
              <a:rPr lang="ko-KR" altLang="en-US" noProof="0"/>
              <a:t>둘째 수준</a:t>
            </a:r>
          </a:p>
          <a:p>
            <a:pPr lvl="2"/>
            <a:r>
              <a:rPr lang="ko-KR" altLang="en-US" noProof="0"/>
              <a:t>셋째 수준</a:t>
            </a:r>
          </a:p>
          <a:p>
            <a:pPr lvl="3"/>
            <a:r>
              <a:rPr lang="ko-KR" altLang="en-US" noProof="0"/>
              <a:t>넷째 수준</a:t>
            </a:r>
          </a:p>
          <a:p>
            <a:pPr lvl="4"/>
            <a:r>
              <a:rPr lang="ko-KR" altLang="en-US" noProof="0"/>
              <a:t>다섯째 수준</a:t>
            </a:r>
          </a:p>
        </p:txBody>
      </p:sp>
      <p:sp>
        <p:nvSpPr>
          <p:cNvPr id="512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37688"/>
            <a:ext cx="2949575" cy="500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26" tIns="45863" rIns="91726" bIns="45863" numCol="1" anchor="b" anchorCtr="0" compatLnSpc="1">
            <a:prstTxWarp prst="textNoShape">
              <a:avLst/>
            </a:prstTxWarp>
          </a:bodyPr>
          <a:lstStyle>
            <a:lvl1pPr algn="l" defTabSz="917116" eaLnBrk="1" latinLnBrk="1" hangingPunct="1">
              <a:spcBef>
                <a:spcPct val="0"/>
              </a:spcBef>
              <a:spcAft>
                <a:spcPct val="0"/>
              </a:spcAft>
              <a:defRPr kumimoji="1" sz="1200" b="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12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56038" y="9437688"/>
            <a:ext cx="2949575" cy="500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726" tIns="45863" rIns="91726" bIns="45863" numCol="1" anchor="b" anchorCtr="0" compatLnSpc="1">
            <a:prstTxWarp prst="textNoShape">
              <a:avLst/>
            </a:prstTxWarp>
          </a:bodyPr>
          <a:lstStyle>
            <a:lvl1pPr algn="r" defTabSz="915988" eaLnBrk="1" latinLnBrk="1" hangingPunct="1">
              <a:defRPr kumimoji="1" sz="1200" b="0" smtClean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</a:lstStyle>
          <a:p>
            <a:pPr>
              <a:defRPr/>
            </a:pPr>
            <a:fld id="{D987D9AB-6AD7-4749-944B-24A26CE11BFF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7250074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0250" y="750888"/>
            <a:ext cx="5372100" cy="3721100"/>
          </a:xfrm>
          <a:ln/>
        </p:spPr>
      </p:sp>
      <p:sp>
        <p:nvSpPr>
          <p:cNvPr id="460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2813"/>
            <a:ext cx="4994275" cy="44656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280" tIns="46641" rIns="93280" bIns="46641"/>
          <a:lstStyle/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ko-KR" altLang="en-US" b="0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0250" y="750888"/>
            <a:ext cx="5372100" cy="3721100"/>
          </a:xfrm>
          <a:ln/>
        </p:spPr>
      </p:sp>
      <p:sp>
        <p:nvSpPr>
          <p:cNvPr id="481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2813"/>
            <a:ext cx="4994275" cy="44656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280" tIns="46641" rIns="93280" bIns="46641"/>
          <a:lstStyle/>
          <a:p>
            <a:pPr eaLnBrk="1" hangingPunct="1"/>
            <a:endParaRPr lang="ko-KR" alt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0250" y="750888"/>
            <a:ext cx="5372100" cy="3721100"/>
          </a:xfrm>
          <a:ln/>
        </p:spPr>
      </p:sp>
      <p:sp>
        <p:nvSpPr>
          <p:cNvPr id="501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2813"/>
            <a:ext cx="4994275" cy="44656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280" tIns="46641" rIns="93280" bIns="46641"/>
          <a:lstStyle/>
          <a:p>
            <a:pPr eaLnBrk="1" hangingPunct="1"/>
            <a:endParaRPr lang="ko-KR" altLang="en-US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0250" y="750888"/>
            <a:ext cx="5372100" cy="3721100"/>
          </a:xfrm>
          <a:ln/>
        </p:spPr>
      </p:sp>
      <p:sp>
        <p:nvSpPr>
          <p:cNvPr id="522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2813"/>
            <a:ext cx="4994275" cy="44656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280" tIns="46641" rIns="93280" bIns="46641"/>
          <a:lstStyle/>
          <a:p>
            <a:pPr eaLnBrk="1" hangingPunct="1"/>
            <a:endParaRPr lang="en-US" altLang="ko-KR" dirty="0" smtClean="0">
              <a:sym typeface="Wingdings" panose="05000000000000000000" pitchFamily="2" charset="2"/>
            </a:endParaRPr>
          </a:p>
          <a:p>
            <a:pPr eaLnBrk="1" hangingPunct="1"/>
            <a:endParaRPr lang="ko-KR" alt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30250" y="750888"/>
            <a:ext cx="5372100" cy="3721100"/>
          </a:xfrm>
          <a:ln/>
        </p:spPr>
      </p:sp>
      <p:sp>
        <p:nvSpPr>
          <p:cNvPr id="542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2813"/>
            <a:ext cx="4994275" cy="44656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280" tIns="46641" rIns="93280" bIns="46641"/>
          <a:lstStyle/>
          <a:p>
            <a:pPr eaLnBrk="1" hangingPunct="1"/>
            <a:endParaRPr lang="ko-KR" alt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743183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6560704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040213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917516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2229283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 dirty="0" smtClean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991186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 dirty="0" smtClean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8296957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b="1" dirty="0"/>
          </a:p>
        </p:txBody>
      </p:sp>
    </p:spTree>
    <p:extLst>
      <p:ext uri="{BB962C8B-B14F-4D97-AF65-F5344CB8AC3E}">
        <p14:creationId xmlns:p14="http://schemas.microsoft.com/office/powerpoint/2010/main" val="281582147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0464011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198100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5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7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7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Master" Target="../slideMasters/slideMaster7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5.jpe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6.png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41"/>
            <a:ext cx="8420100" cy="1470025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2318111-82EB-42DC-92D9-4944D8A806E8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9323445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031082D-999E-4AB3-9C08-E6EC3FC8F37F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933453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82638" y="4406916"/>
            <a:ext cx="84201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08677DE-53A2-4C66-93DE-95B7DF106A58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566637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029199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542D05-601F-4C9D-93B3-CB628EED20C3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758368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032384" y="1535113"/>
            <a:ext cx="437832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032384" y="2174875"/>
            <a:ext cx="437832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DC12A9B-C84D-4E23-8193-55E71BC87E48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0326612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CDAE306-C1C5-49C3-8B36-D56A3E7EB147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47670087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118E7D-AE44-413E-95EB-5E938FC1B9E4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741733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1" y="273050"/>
            <a:ext cx="3259138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873499" y="273054"/>
            <a:ext cx="553720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95301" y="1435103"/>
            <a:ext cx="3259138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A4E847E-C484-430C-BCFD-34A2D56E96A5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33124679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ko-KR" altLang="en-US" noProof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78F7E5A-3FA6-4AAB-A1ED-62C9F7B735DF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51943865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EE224C4-94E7-4B6C-A366-69471A79306F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8908734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181850" y="274641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8" y="274641"/>
            <a:ext cx="65341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DF13152-E569-4DC8-AAD9-2AFAFA02AE10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74710281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제목, 내용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2"/>
          </p:nvPr>
        </p:nvSpPr>
        <p:spPr>
          <a:xfrm>
            <a:off x="5029199" y="1600200"/>
            <a:ext cx="4381501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내용 개체 틀 4"/>
          <p:cNvSpPr>
            <a:spLocks noGrp="1"/>
          </p:cNvSpPr>
          <p:nvPr>
            <p:ph sz="quarter" idx="3"/>
          </p:nvPr>
        </p:nvSpPr>
        <p:spPr>
          <a:xfrm>
            <a:off x="5029199" y="3938591"/>
            <a:ext cx="4381501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32BE692-D0C6-46D3-8180-C2FE7B7C7BA9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72680315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41"/>
            <a:ext cx="8420100" cy="1470025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422548382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391913413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82638" y="4406916"/>
            <a:ext cx="84201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365864107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029199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367041032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032384" y="1535113"/>
            <a:ext cx="437832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032384" y="2174875"/>
            <a:ext cx="437832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402727205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</p:spTree>
    <p:extLst>
      <p:ext uri="{BB962C8B-B14F-4D97-AF65-F5344CB8AC3E}">
        <p14:creationId xmlns:p14="http://schemas.microsoft.com/office/powerpoint/2010/main" val="394914837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111667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1" y="273050"/>
            <a:ext cx="3259138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873499" y="273054"/>
            <a:ext cx="553720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95301" y="1435103"/>
            <a:ext cx="3259138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367035317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ko-KR" altLang="en-US" noProof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274298905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149627663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181850" y="274641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8" y="274641"/>
            <a:ext cx="65341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426091415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2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194471" y="2492896"/>
            <a:ext cx="8420100" cy="720080"/>
          </a:xfrm>
          <a:prstGeom prst="rect">
            <a:avLst/>
          </a:prstGeom>
        </p:spPr>
        <p:txBody>
          <a:bodyPr/>
          <a:lstStyle>
            <a:lvl1pPr>
              <a:defRPr sz="2400">
                <a:solidFill>
                  <a:srgbClr val="0A0A0A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94471" y="3212976"/>
            <a:ext cx="6934200" cy="64807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ea"/>
                <a:ea typeface="+mj-ea"/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 dirty="0"/>
              <a:t>마스터 부제목 스타일 편집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91D3B7D2-F96A-470F-A8AD-52145882F60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23463794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499225" y="6381750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6839FB89-91BB-4837-8620-03F550E09CA9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6535980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본문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3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4" descr="원로고"/>
          <p:cNvPicPr>
            <a:picLocks noChangeAspect="1" noChangeArrowheads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4638" y="142875"/>
            <a:ext cx="1871662" cy="41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337" y="44626"/>
            <a:ext cx="7567083" cy="561975"/>
          </a:xfrm>
          <a:prstGeom prst="rect">
            <a:avLst/>
          </a:prstGeom>
        </p:spPr>
        <p:txBody>
          <a:bodyPr/>
          <a:lstStyle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lang="ko-KR" altLang="en-US" sz="2800" dirty="0" smtClean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B5D2358-3F5A-4B08-A370-8A8768E1F9E2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47037353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엔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C:\Documents and Settings\전산학부\바탕 화면\ending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 userDrawn="1"/>
        </p:nvSpPr>
        <p:spPr>
          <a:xfrm>
            <a:off x="1844150" y="2348899"/>
            <a:ext cx="5524268" cy="830997"/>
          </a:xfrm>
          <a:prstGeom prst="rect">
            <a:avLst/>
          </a:prstGeom>
          <a:noFill/>
        </p:spPr>
        <p:txBody>
          <a:bodyPr wrap="none">
            <a:spAutoFit/>
            <a:scene3d>
              <a:camera prst="orthographicFront"/>
              <a:lightRig rig="harsh" dir="t">
                <a:rot lat="0" lon="0" rev="17400000"/>
              </a:lightRig>
            </a:scene3d>
            <a:sp3d contourW="6350" prstMaterial="softEdge">
              <a:contourClr>
                <a:schemeClr val="bg1"/>
              </a:contourClr>
            </a:sp3d>
          </a:bodyPr>
          <a:lstStyle/>
          <a:p>
            <a:pPr algn="ctr">
              <a:spcBef>
                <a:spcPct val="50000"/>
              </a:spcBef>
              <a:spcAft>
                <a:spcPct val="20000"/>
              </a:spcAft>
              <a:defRPr/>
            </a:pPr>
            <a:r>
              <a:rPr lang="en-US" altLang="ko-KR" sz="480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004568"/>
                </a:solidFill>
                <a:latin typeface="+mj-ea"/>
                <a:ea typeface="+mj-ea"/>
              </a:rPr>
              <a:t>Ending message</a:t>
            </a:r>
            <a:endParaRPr lang="ko-KR" altLang="en-US" sz="4800" dirty="0">
              <a:ln>
                <a:solidFill>
                  <a:schemeClr val="bg1">
                    <a:alpha val="0"/>
                  </a:schemeClr>
                </a:solidFill>
              </a:ln>
              <a:solidFill>
                <a:srgbClr val="004568"/>
              </a:soli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52483916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523442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495300" y="274641"/>
            <a:ext cx="89154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292372117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2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194471" y="2492896"/>
            <a:ext cx="8420100" cy="720080"/>
          </a:xfrm>
          <a:prstGeom prst="rect">
            <a:avLst/>
          </a:prstGeom>
        </p:spPr>
        <p:txBody>
          <a:bodyPr/>
          <a:lstStyle>
            <a:lvl1pPr>
              <a:defRPr sz="2400">
                <a:solidFill>
                  <a:srgbClr val="0A0A0A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94471" y="3212976"/>
            <a:ext cx="6934200" cy="64807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ea"/>
                <a:ea typeface="+mj-ea"/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 dirty="0"/>
              <a:t>마스터 부제목 스타일 편집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3DB17A59-560A-49DA-930D-D8771EBB070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79497391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499225" y="6381750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1E9A4260-D8F8-4C77-A4A8-55724A4A624F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1280359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본문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3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4" descr="원로고"/>
          <p:cNvPicPr>
            <a:picLocks noChangeAspect="1" noChangeArrowheads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4638" y="142875"/>
            <a:ext cx="1871662" cy="41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337" y="44626"/>
            <a:ext cx="7567083" cy="561975"/>
          </a:xfrm>
          <a:prstGeom prst="rect">
            <a:avLst/>
          </a:prstGeom>
        </p:spPr>
        <p:txBody>
          <a:bodyPr/>
          <a:lstStyle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lang="ko-KR" altLang="en-US" sz="2800" dirty="0" smtClean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EC521B7A-ACAE-4A5B-A42A-FC1FDC52FC57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4678449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엔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C:\Documents and Settings\전산학부\바탕 화면\ending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 userDrawn="1"/>
        </p:nvSpPr>
        <p:spPr>
          <a:xfrm>
            <a:off x="1893037" y="2348893"/>
            <a:ext cx="5524268" cy="830997"/>
          </a:xfrm>
          <a:prstGeom prst="rect">
            <a:avLst/>
          </a:prstGeom>
          <a:noFill/>
        </p:spPr>
        <p:txBody>
          <a:bodyPr wrap="none">
            <a:spAutoFit/>
            <a:scene3d>
              <a:camera prst="orthographicFront"/>
              <a:lightRig rig="harsh" dir="t">
                <a:rot lat="0" lon="0" rev="17400000"/>
              </a:lightRig>
            </a:scene3d>
            <a:sp3d contourW="6350" prstMaterial="softEdge">
              <a:contourClr>
                <a:schemeClr val="bg1"/>
              </a:contourClr>
            </a:sp3d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480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004568"/>
                </a:solidFill>
                <a:latin typeface="+mj-ea"/>
                <a:ea typeface="+mj-ea"/>
              </a:rPr>
              <a:t>Ending message</a:t>
            </a:r>
            <a:endParaRPr lang="ko-KR" altLang="en-US" sz="4800" dirty="0">
              <a:ln>
                <a:solidFill>
                  <a:schemeClr val="bg1">
                    <a:alpha val="0"/>
                  </a:schemeClr>
                </a:solidFill>
              </a:ln>
              <a:solidFill>
                <a:srgbClr val="004568"/>
              </a:soli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01468833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296148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495300" y="274641"/>
            <a:ext cx="89154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123399819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2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194471" y="2492896"/>
            <a:ext cx="8420100" cy="720080"/>
          </a:xfrm>
          <a:prstGeom prst="rect">
            <a:avLst/>
          </a:prstGeom>
        </p:spPr>
        <p:txBody>
          <a:bodyPr/>
          <a:lstStyle>
            <a:lvl1pPr>
              <a:defRPr sz="2400">
                <a:solidFill>
                  <a:srgbClr val="0A0A0A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94471" y="3212976"/>
            <a:ext cx="6934200" cy="64807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ea"/>
                <a:ea typeface="+mj-ea"/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 dirty="0"/>
              <a:t>마스터 부제목 스타일 편집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A36587D-F3D3-4E4C-B37C-12129CAAFBD7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67547156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809CF9-3F64-4DF3-87EC-192B232234A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32887353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본문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3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4" descr="원로고"/>
          <p:cNvPicPr>
            <a:picLocks noChangeAspect="1" noChangeArrowheads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4638" y="142875"/>
            <a:ext cx="1871662" cy="41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337" y="44626"/>
            <a:ext cx="7567083" cy="561975"/>
          </a:xfrm>
          <a:prstGeom prst="rect">
            <a:avLst/>
          </a:prstGeom>
        </p:spPr>
        <p:txBody>
          <a:bodyPr/>
          <a:lstStyle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lang="ko-KR" altLang="en-US" sz="2800" dirty="0" smtClean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0D8C10DB-51FE-455E-A5FF-5FF62B819A21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8626794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엔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C:\Documents and Settings\전산학부\바탕 화면\ending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 userDrawn="1"/>
        </p:nvSpPr>
        <p:spPr>
          <a:xfrm>
            <a:off x="1844150" y="2348901"/>
            <a:ext cx="5524268" cy="830997"/>
          </a:xfrm>
          <a:prstGeom prst="rect">
            <a:avLst/>
          </a:prstGeom>
          <a:noFill/>
        </p:spPr>
        <p:txBody>
          <a:bodyPr wrap="none">
            <a:spAutoFit/>
            <a:scene3d>
              <a:camera prst="orthographicFront"/>
              <a:lightRig rig="harsh" dir="t">
                <a:rot lat="0" lon="0" rev="17400000"/>
              </a:lightRig>
            </a:scene3d>
            <a:sp3d contourW="6350" prstMaterial="softEdge">
              <a:contourClr>
                <a:schemeClr val="bg1"/>
              </a:contourClr>
            </a:sp3d>
          </a:bodyPr>
          <a:lstStyle/>
          <a:p>
            <a:pPr algn="ctr">
              <a:spcBef>
                <a:spcPct val="50000"/>
              </a:spcBef>
              <a:spcAft>
                <a:spcPct val="20000"/>
              </a:spcAft>
              <a:defRPr/>
            </a:pPr>
            <a:r>
              <a:rPr lang="en-US" altLang="ko-KR" sz="48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004568"/>
                </a:solidFill>
                <a:latin typeface="HY견고딕"/>
                <a:ea typeface="HY견고딕"/>
              </a:rPr>
              <a:t>Ending message</a:t>
            </a:r>
            <a:endParaRPr lang="ko-KR" altLang="en-US" sz="48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004568"/>
              </a:solidFill>
              <a:latin typeface="HY견고딕"/>
              <a:ea typeface="HY견고딕"/>
            </a:endParaRPr>
          </a:p>
        </p:txBody>
      </p:sp>
    </p:spTree>
    <p:extLst>
      <p:ext uri="{BB962C8B-B14F-4D97-AF65-F5344CB8AC3E}">
        <p14:creationId xmlns:p14="http://schemas.microsoft.com/office/powerpoint/2010/main" val="101159551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6125649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495300" y="274641"/>
            <a:ext cx="89154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176105668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41"/>
            <a:ext cx="8420100" cy="1470025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C7DC268-9D65-42D3-A388-C72B5813866F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2239097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CA7A99-6C0C-43B9-BBDA-D9BC9C00C746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000980236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82638" y="4406916"/>
            <a:ext cx="84201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54609DD-95E5-4288-BB58-2CBF450343A1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87010385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029199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92F1DB6-49BE-482A-8F25-93DFF347E47F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1092151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032384" y="1535113"/>
            <a:ext cx="437832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032384" y="2174875"/>
            <a:ext cx="437832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EA1526-8071-44EF-AE8D-EDBB575637B0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4229689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1503826-7DF3-4F96-AAF6-9CC9F1D26D9A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0731601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28927A5-736C-4814-A5D9-19B94D64E230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0799052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1" y="273050"/>
            <a:ext cx="3259138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873499" y="273054"/>
            <a:ext cx="553720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95301" y="1435103"/>
            <a:ext cx="3259138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E903540-B21E-424C-B787-C6DF23453495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7507113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ko-KR" altLang="en-US" noProof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D323D70-0812-41A3-BF15-9DAC32EAAEE3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7873510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B76632-7DB6-4F14-B488-9B7B7FCD4AFB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915935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181850" y="274641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8" y="274641"/>
            <a:ext cx="65341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291286-6B7D-4F17-93E3-EC73A04C86DC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1458900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제목, 내용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2"/>
          </p:nvPr>
        </p:nvSpPr>
        <p:spPr>
          <a:xfrm>
            <a:off x="5029199" y="1600200"/>
            <a:ext cx="4381501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내용 개체 틀 4"/>
          <p:cNvSpPr>
            <a:spLocks noGrp="1"/>
          </p:cNvSpPr>
          <p:nvPr>
            <p:ph sz="quarter" idx="3"/>
          </p:nvPr>
        </p:nvSpPr>
        <p:spPr>
          <a:xfrm>
            <a:off x="5029199" y="3938591"/>
            <a:ext cx="4381501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E175A5-FE4F-476F-B7A2-46A01AD9B347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01475227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2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194471" y="2492896"/>
            <a:ext cx="8420100" cy="720080"/>
          </a:xfrm>
          <a:prstGeom prst="rect">
            <a:avLst/>
          </a:prstGeom>
        </p:spPr>
        <p:txBody>
          <a:bodyPr/>
          <a:lstStyle>
            <a:lvl1pPr>
              <a:defRPr sz="2400">
                <a:solidFill>
                  <a:srgbClr val="0A0A0A"/>
                </a:solidFill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94471" y="3212976"/>
            <a:ext cx="6934200" cy="64807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ea"/>
                <a:ea typeface="+mj-ea"/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 dirty="0"/>
              <a:t>마스터 부제목 스타일 편집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47300B76-C79F-4CCB-838D-CD4483AE92EC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1884701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499225" y="6381750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A6862BE-5192-4EA7-A5FE-03625B4BB497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04274876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본문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9" descr="그림3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5" y="0"/>
            <a:ext cx="98996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4" descr="원로고"/>
          <p:cNvPicPr>
            <a:picLocks noChangeAspect="1" noChangeArrowheads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4638" y="142875"/>
            <a:ext cx="1871662" cy="41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337" y="44626"/>
            <a:ext cx="7567083" cy="561975"/>
          </a:xfrm>
          <a:prstGeom prst="rect">
            <a:avLst/>
          </a:prstGeom>
        </p:spPr>
        <p:txBody>
          <a:bodyPr/>
          <a:lstStyle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lang="ko-KR" altLang="en-US" sz="2800" dirty="0" smtClean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99300" y="6245225"/>
            <a:ext cx="23114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9B8E44DA-8A81-462B-88B9-4BD21E9FDA1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23391779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엔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C:\Documents and Settings\전산학부\바탕 화면\ending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 userDrawn="1"/>
        </p:nvSpPr>
        <p:spPr>
          <a:xfrm>
            <a:off x="1844150" y="2348899"/>
            <a:ext cx="5524268" cy="830997"/>
          </a:xfrm>
          <a:prstGeom prst="rect">
            <a:avLst/>
          </a:prstGeom>
          <a:noFill/>
        </p:spPr>
        <p:txBody>
          <a:bodyPr wrap="none">
            <a:spAutoFit/>
            <a:scene3d>
              <a:camera prst="orthographicFront"/>
              <a:lightRig rig="harsh" dir="t">
                <a:rot lat="0" lon="0" rev="17400000"/>
              </a:lightRig>
            </a:scene3d>
            <a:sp3d contourW="6350" prstMaterial="softEdge">
              <a:contourClr>
                <a:schemeClr val="bg1"/>
              </a:contourClr>
            </a:sp3d>
          </a:bodyPr>
          <a:lstStyle/>
          <a:p>
            <a:pPr algn="ctr">
              <a:spcBef>
                <a:spcPct val="50000"/>
              </a:spcBef>
              <a:spcAft>
                <a:spcPct val="20000"/>
              </a:spcAft>
              <a:defRPr/>
            </a:pPr>
            <a:r>
              <a:rPr lang="en-US" altLang="ko-KR" sz="48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004568"/>
                </a:solidFill>
                <a:latin typeface="HY견고딕"/>
                <a:ea typeface="HY견고딕"/>
              </a:rPr>
              <a:t>Ending message</a:t>
            </a:r>
            <a:endParaRPr lang="ko-KR" altLang="en-US" sz="48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004568"/>
              </a:solidFill>
              <a:latin typeface="HY견고딕"/>
              <a:ea typeface="HY견고딕"/>
            </a:endParaRPr>
          </a:p>
        </p:txBody>
      </p:sp>
    </p:spTree>
    <p:extLst>
      <p:ext uri="{BB962C8B-B14F-4D97-AF65-F5344CB8AC3E}">
        <p14:creationId xmlns:p14="http://schemas.microsoft.com/office/powerpoint/2010/main" val="311996051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495300" y="274641"/>
            <a:ext cx="89154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413115051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41"/>
            <a:ext cx="8420100" cy="1470025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39C745-E160-4D81-A3B7-46E7593F6A72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3895139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B799AF0-38BB-421B-804A-3DD4C8C4E0CE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94261236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82638" y="4406916"/>
            <a:ext cx="84201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455BF19-5C27-42B1-9435-87E3302308B0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9625303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029199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8E81C01-B0CD-43A3-83F2-27357D714F44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9731731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032384" y="1535113"/>
            <a:ext cx="437832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032384" y="2174875"/>
            <a:ext cx="437832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F46FE0-BEB6-4197-A39A-6321D87DA8D0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24838920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8CB2603-AD1E-434D-B8F0-EB5265E61414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24615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D9D676-974D-43F3-AF1E-108EB91D29AC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81531654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1" y="273050"/>
            <a:ext cx="3259138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873499" y="273054"/>
            <a:ext cx="553720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95301" y="1435103"/>
            <a:ext cx="3259138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698DE5E-D3AE-40AB-8C34-91F5A6C473D3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94696621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ko-KR" altLang="en-US" noProof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BFF0A62-6608-4180-B4F0-CC6C10E83C82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51219392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6E80591-9DE2-419D-83A0-2B53F0707F02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07965961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181850" y="274641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8" y="274641"/>
            <a:ext cx="65341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60514B-0744-47BB-B540-3ED883189232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836069898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제목, 내용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2"/>
          </p:nvPr>
        </p:nvSpPr>
        <p:spPr>
          <a:xfrm>
            <a:off x="5029199" y="1600200"/>
            <a:ext cx="4381501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내용 개체 틀 4"/>
          <p:cNvSpPr>
            <a:spLocks noGrp="1"/>
          </p:cNvSpPr>
          <p:nvPr>
            <p:ph sz="quarter" idx="3"/>
          </p:nvPr>
        </p:nvSpPr>
        <p:spPr>
          <a:xfrm>
            <a:off x="5029199" y="3938591"/>
            <a:ext cx="4381501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28F3493-03C6-4389-9047-2CA18CBF6CCD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2843119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4" descr="master-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4665663" y="6596063"/>
            <a:ext cx="541337" cy="261937"/>
          </a:xfrm>
          <a:prstGeom prst="rect">
            <a:avLst/>
          </a:prstGeom>
          <a:noFill/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latinLnBrk="1" hangingPunct="1">
              <a:defRPr/>
            </a:pPr>
            <a:fld id="{0F26E20C-6E6A-4EC4-9B0B-F6301FF84310}" type="slidenum">
              <a:rPr kumimoji="1" lang="ko-KR" altLang="en-US" sz="1100" smtClean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pPr eaLnBrk="1" latinLnBrk="1" hangingPunct="1">
                <a:defRPr/>
              </a:pPr>
              <a:t>‹#›</a:t>
            </a:fld>
            <a:endParaRPr kumimoji="1" lang="en-US" altLang="ko-KR" sz="110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" name="Picture 34" descr="kapi"/>
          <p:cNvPicPr>
            <a:picLocks noChangeAspect="1" noChangeArrowheads="1"/>
          </p:cNvPicPr>
          <p:nvPr userDrawn="1"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583"/>
          <a:stretch>
            <a:fillRect/>
          </a:stretch>
        </p:blipFill>
        <p:spPr bwMode="auto">
          <a:xfrm>
            <a:off x="8435975" y="6357938"/>
            <a:ext cx="13160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2" descr="국문 시그니춰 좌우배열 이미지"/>
          <p:cNvPicPr>
            <a:picLocks noChangeAspect="1" noChangeArrowheads="1"/>
          </p:cNvPicPr>
          <p:nvPr userDrawn="1"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3467"/>
          <a:stretch>
            <a:fillRect/>
          </a:stretch>
        </p:blipFill>
        <p:spPr bwMode="auto">
          <a:xfrm>
            <a:off x="261938" y="6286500"/>
            <a:ext cx="1208087" cy="485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6860901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41"/>
            <a:ext cx="8420100" cy="1470025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4A4866F-CFB4-4B80-B519-74DB67933728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1673024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C98A8A-DCB8-400A-891F-739460154043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4137913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82638" y="4406916"/>
            <a:ext cx="84201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82638" y="2906713"/>
            <a:ext cx="84201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07EE2FF-56A6-4A73-93AA-FAF446582A84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9691337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029199" y="1600206"/>
            <a:ext cx="4381501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91214D-97C2-4C90-96A5-BA0B9761ECD8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78190472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73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73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032384" y="1535113"/>
            <a:ext cx="437832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032384" y="2174875"/>
            <a:ext cx="437832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E7BE431-9B78-498A-A0F3-DE9E3A87BF2C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8773501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2CC8DB-5C28-4895-AD9E-EDA38161E086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46250825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0D5AF5-3B6A-4D8F-A075-E13605E87705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521404714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1" y="273050"/>
            <a:ext cx="3259138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873499" y="273054"/>
            <a:ext cx="5537201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95301" y="1435103"/>
            <a:ext cx="3259138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B90064-1F97-42A9-88DA-815E71CB672E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79983458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941513" y="4800600"/>
            <a:ext cx="59436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941513" y="612775"/>
            <a:ext cx="59436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ko-KR" altLang="en-US" noProof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941513" y="5367338"/>
            <a:ext cx="59436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D7E980A-CEA7-400F-A3CB-907D378C56ED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7232696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0" y="1600206"/>
            <a:ext cx="89154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DA27BD-3E6D-4818-9673-AB4C670389DB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77219914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181850" y="274641"/>
            <a:ext cx="2228850" cy="5851525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95308" y="274641"/>
            <a:ext cx="653415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B56D87E-DAD2-4748-9E8E-48D1C99EF6D1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83346790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제목, 내용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95303" y="1600206"/>
            <a:ext cx="4381501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2"/>
          </p:nvPr>
        </p:nvSpPr>
        <p:spPr>
          <a:xfrm>
            <a:off x="5029199" y="1600200"/>
            <a:ext cx="4381501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내용 개체 틀 4"/>
          <p:cNvSpPr>
            <a:spLocks noGrp="1"/>
          </p:cNvSpPr>
          <p:nvPr>
            <p:ph sz="quarter" idx="3"/>
          </p:nvPr>
        </p:nvSpPr>
        <p:spPr>
          <a:xfrm>
            <a:off x="5029199" y="3938591"/>
            <a:ext cx="4381501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ED40859-BE19-4F69-A05C-0A32035EC59F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61196894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4.xml"/><Relationship Id="rId16" Type="http://schemas.openxmlformats.org/officeDocument/2006/relationships/image" Target="../media/image4.jpeg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5" Type="http://schemas.openxmlformats.org/officeDocument/2006/relationships/image" Target="../media/image3.png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image" Target="../media/image2.pn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eg"/><Relationship Id="rId3" Type="http://schemas.openxmlformats.org/officeDocument/2006/relationships/slideLayout" Target="../slideLayouts/slideLayout26.xml"/><Relationship Id="rId7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image" Target="../media/image4.jpeg"/><Relationship Id="rId5" Type="http://schemas.openxmlformats.org/officeDocument/2006/relationships/slideLayout" Target="../slideLayouts/slideLayout28.xml"/><Relationship Id="rId10" Type="http://schemas.openxmlformats.org/officeDocument/2006/relationships/image" Target="../media/image7.jpeg"/><Relationship Id="rId4" Type="http://schemas.openxmlformats.org/officeDocument/2006/relationships/slideLayout" Target="../slideLayouts/slideLayout27.xml"/><Relationship Id="rId9" Type="http://schemas.openxmlformats.org/officeDocument/2006/relationships/image" Target="../media/image6.jpe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eg"/><Relationship Id="rId3" Type="http://schemas.openxmlformats.org/officeDocument/2006/relationships/slideLayout" Target="../slideLayouts/slideLayout32.xml"/><Relationship Id="rId7" Type="http://schemas.openxmlformats.org/officeDocument/2006/relationships/theme" Target="../theme/theme4.xml"/><Relationship Id="rId2" Type="http://schemas.openxmlformats.org/officeDocument/2006/relationships/slideLayout" Target="../slideLayouts/slideLayout31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image" Target="../media/image4.jpeg"/><Relationship Id="rId5" Type="http://schemas.openxmlformats.org/officeDocument/2006/relationships/slideLayout" Target="../slideLayouts/slideLayout34.xml"/><Relationship Id="rId10" Type="http://schemas.openxmlformats.org/officeDocument/2006/relationships/image" Target="../media/image12.jpeg"/><Relationship Id="rId4" Type="http://schemas.openxmlformats.org/officeDocument/2006/relationships/slideLayout" Target="../slideLayouts/slideLayout33.xml"/><Relationship Id="rId9" Type="http://schemas.openxmlformats.org/officeDocument/2006/relationships/image" Target="../media/image6.jpeg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eg"/><Relationship Id="rId3" Type="http://schemas.openxmlformats.org/officeDocument/2006/relationships/slideLayout" Target="../slideLayouts/slideLayout38.xml"/><Relationship Id="rId7" Type="http://schemas.openxmlformats.org/officeDocument/2006/relationships/theme" Target="../theme/theme5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image" Target="../media/image4.jpeg"/><Relationship Id="rId5" Type="http://schemas.openxmlformats.org/officeDocument/2006/relationships/slideLayout" Target="../slideLayouts/slideLayout40.xml"/><Relationship Id="rId10" Type="http://schemas.openxmlformats.org/officeDocument/2006/relationships/image" Target="../media/image12.jpeg"/><Relationship Id="rId4" Type="http://schemas.openxmlformats.org/officeDocument/2006/relationships/slideLayout" Target="../slideLayouts/slideLayout39.xml"/><Relationship Id="rId9" Type="http://schemas.openxmlformats.org/officeDocument/2006/relationships/image" Target="../media/image6.jpeg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9.xml"/><Relationship Id="rId13" Type="http://schemas.openxmlformats.org/officeDocument/2006/relationships/theme" Target="../theme/theme6.xml"/><Relationship Id="rId3" Type="http://schemas.openxmlformats.org/officeDocument/2006/relationships/slideLayout" Target="../slideLayouts/slideLayout44.xml"/><Relationship Id="rId7" Type="http://schemas.openxmlformats.org/officeDocument/2006/relationships/slideLayout" Target="../slideLayouts/slideLayout48.xml"/><Relationship Id="rId12" Type="http://schemas.openxmlformats.org/officeDocument/2006/relationships/slideLayout" Target="../slideLayouts/slideLayout53.xml"/><Relationship Id="rId2" Type="http://schemas.openxmlformats.org/officeDocument/2006/relationships/slideLayout" Target="../slideLayouts/slideLayout43.xml"/><Relationship Id="rId1" Type="http://schemas.openxmlformats.org/officeDocument/2006/relationships/slideLayout" Target="../slideLayouts/slideLayout42.xml"/><Relationship Id="rId6" Type="http://schemas.openxmlformats.org/officeDocument/2006/relationships/slideLayout" Target="../slideLayouts/slideLayout47.xml"/><Relationship Id="rId11" Type="http://schemas.openxmlformats.org/officeDocument/2006/relationships/slideLayout" Target="../slideLayouts/slideLayout52.xml"/><Relationship Id="rId5" Type="http://schemas.openxmlformats.org/officeDocument/2006/relationships/slideLayout" Target="../slideLayouts/slideLayout46.xml"/><Relationship Id="rId10" Type="http://schemas.openxmlformats.org/officeDocument/2006/relationships/slideLayout" Target="../slideLayouts/slideLayout51.xml"/><Relationship Id="rId4" Type="http://schemas.openxmlformats.org/officeDocument/2006/relationships/slideLayout" Target="../slideLayouts/slideLayout45.xml"/><Relationship Id="rId9" Type="http://schemas.openxmlformats.org/officeDocument/2006/relationships/slideLayout" Target="../slideLayouts/slideLayout50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slideLayout" Target="../slideLayouts/slideLayout56.xml"/><Relationship Id="rId7" Type="http://schemas.openxmlformats.org/officeDocument/2006/relationships/image" Target="../media/image5.jpeg"/><Relationship Id="rId2" Type="http://schemas.openxmlformats.org/officeDocument/2006/relationships/slideLayout" Target="../slideLayouts/slideLayout55.xml"/><Relationship Id="rId1" Type="http://schemas.openxmlformats.org/officeDocument/2006/relationships/slideLayout" Target="../slideLayouts/slideLayout54.xml"/><Relationship Id="rId6" Type="http://schemas.openxmlformats.org/officeDocument/2006/relationships/theme" Target="../theme/theme7.xml"/><Relationship Id="rId5" Type="http://schemas.openxmlformats.org/officeDocument/2006/relationships/slideLayout" Target="../slideLayouts/slideLayout58.xml"/><Relationship Id="rId10" Type="http://schemas.openxmlformats.org/officeDocument/2006/relationships/image" Target="../media/image4.jpeg"/><Relationship Id="rId4" Type="http://schemas.openxmlformats.org/officeDocument/2006/relationships/slideLayout" Target="../slideLayouts/slideLayout57.xml"/><Relationship Id="rId9" Type="http://schemas.openxmlformats.org/officeDocument/2006/relationships/image" Target="../media/image7.jpeg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71.xml"/><Relationship Id="rId3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5.xml"/><Relationship Id="rId12" Type="http://schemas.openxmlformats.org/officeDocument/2006/relationships/slideLayout" Target="../slideLayouts/slideLayout70.xml"/><Relationship Id="rId2" Type="http://schemas.openxmlformats.org/officeDocument/2006/relationships/slideLayout" Target="../slideLayouts/slideLayout60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5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68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Relationship Id="rId14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theme" Target="../theme/theme9.xml"/><Relationship Id="rId3" Type="http://schemas.openxmlformats.org/officeDocument/2006/relationships/slideLayout" Target="../slideLayouts/slideLayout74.xml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2" Type="http://schemas.openxmlformats.org/officeDocument/2006/relationships/slideLayout" Target="../slideLayouts/slideLayout73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5" Type="http://schemas.openxmlformats.org/officeDocument/2006/relationships/slideLayout" Target="../slideLayouts/slideLayout76.xml"/><Relationship Id="rId10" Type="http://schemas.openxmlformats.org/officeDocument/2006/relationships/slideLayout" Target="../slideLayouts/slideLayout81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570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50000"/>
              </a:spcBef>
              <a:spcAft>
                <a:spcPct val="0"/>
              </a:spcAft>
              <a:defRPr sz="1400"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0"/>
              </a:spcAft>
              <a:defRPr sz="1400"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50000"/>
              </a:spcBef>
              <a:defRPr sz="1400" smtClean="0">
                <a:ea typeface="굴림체" panose="020B0609000101010101" pitchFamily="49" charset="-127"/>
              </a:defRPr>
            </a:lvl1pPr>
          </a:lstStyle>
          <a:p>
            <a:pPr>
              <a:defRPr/>
            </a:pPr>
            <a:fld id="{9E912312-4703-4068-A35F-E073F7AFD081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8776" r:id="rId1"/>
    <p:sldLayoutId id="2147488777" r:id="rId2"/>
    <p:sldLayoutId id="2147488778" r:id="rId3"/>
    <p:sldLayoutId id="2147488779" r:id="rId4"/>
    <p:sldLayoutId id="2147488780" r:id="rId5"/>
    <p:sldLayoutId id="2147488781" r:id="rId6"/>
    <p:sldLayoutId id="2147488782" r:id="rId7"/>
    <p:sldLayoutId id="2147488783" r:id="rId8"/>
    <p:sldLayoutId id="2147488784" r:id="rId9"/>
    <p:sldLayoutId id="2147488785" r:id="rId10"/>
    <p:sldLayoutId id="2147488786" r:id="rId11"/>
    <p:sldLayoutId id="2147488787" r:id="rId12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view_biz"/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688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Rectangle 3"/>
          <p:cNvSpPr>
            <a:spLocks noChangeArrowheads="1"/>
          </p:cNvSpPr>
          <p:nvPr userDrawn="1"/>
        </p:nvSpPr>
        <p:spPr bwMode="auto">
          <a:xfrm>
            <a:off x="266700" y="228600"/>
            <a:ext cx="9391650" cy="63690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pic>
        <p:nvPicPr>
          <p:cNvPr id="2052" name="Picture 4" descr="view_biz_21"/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2170113" cy="166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3" name="Picture 34" descr="kapi"/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583"/>
          <a:stretch>
            <a:fillRect/>
          </a:stretch>
        </p:blipFill>
        <p:spPr bwMode="auto">
          <a:xfrm>
            <a:off x="8569325" y="6237288"/>
            <a:ext cx="10636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" y="6092534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8788" r:id="rId1"/>
    <p:sldLayoutId id="2147488789" r:id="rId2"/>
    <p:sldLayoutId id="2147488790" r:id="rId3"/>
    <p:sldLayoutId id="2147488791" r:id="rId4"/>
    <p:sldLayoutId id="2147488792" r:id="rId5"/>
    <p:sldLayoutId id="2147488793" r:id="rId6"/>
    <p:sldLayoutId id="2147488794" r:id="rId7"/>
    <p:sldLayoutId id="2147488795" r:id="rId8"/>
    <p:sldLayoutId id="2147488796" r:id="rId9"/>
    <p:sldLayoutId id="2147488797" r:id="rId10"/>
    <p:sldLayoutId id="2147488798" r:id="rId11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3" descr="그림1.jpg"/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5" name="그림 10" descr="그림1.jpg"/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3813" y="6259513"/>
            <a:ext cx="9906001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z="140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z="140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pic>
        <p:nvPicPr>
          <p:cNvPr id="3078" name="Picture 4" descr="원로고"/>
          <p:cNvPicPr>
            <a:picLocks noChangeAspect="1" noChangeArrowheads="1"/>
          </p:cNvPicPr>
          <p:nvPr userDrawn="1"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7388" y="6446838"/>
            <a:ext cx="1520825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70663" y="6357938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mtClean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46403CCB-9F07-4055-9746-B405DEBD445E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  <p:pic>
        <p:nvPicPr>
          <p:cNvPr id="11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7529" y="0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8872" r:id="rId1"/>
    <p:sldLayoutId id="2147488873" r:id="rId2"/>
    <p:sldLayoutId id="2147488874" r:id="rId3"/>
    <p:sldLayoutId id="2147488875" r:id="rId4"/>
    <p:sldLayoutId id="2147488876" r:id="rId5"/>
    <p:sldLayoutId id="2147488877" r:id="rId6"/>
  </p:sldLayoutIdLst>
  <p:hf hdr="0" ftr="0" dt="0"/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+mj-lt"/>
          <a:ea typeface="+mj-ea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5pPr>
      <a:lvl6pPr marL="4572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6pPr>
      <a:lvl7pPr marL="9144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7pPr>
      <a:lvl8pPr marL="13716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8pPr>
      <a:lvl9pPr marL="18288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3" descr="그림1.jpg"/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9" name="그림 10" descr="그림1.jpg"/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3813" y="6259513"/>
            <a:ext cx="9906001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kumimoji="0" sz="140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kumimoji="0" sz="1400"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pic>
        <p:nvPicPr>
          <p:cNvPr id="4102" name="Picture 4" descr="원로고"/>
          <p:cNvPicPr>
            <a:picLocks noChangeAspect="1" noChangeArrowheads="1"/>
          </p:cNvPicPr>
          <p:nvPr userDrawn="1"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7388" y="6446838"/>
            <a:ext cx="1520825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70663" y="6357938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mtClean="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</a:lstStyle>
          <a:p>
            <a:pPr>
              <a:defRPr/>
            </a:pPr>
            <a:fld id="{5CF0D6C5-1F1D-4555-96BE-309EAA8C592E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  <p:pic>
        <p:nvPicPr>
          <p:cNvPr id="11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7529" y="0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8878" r:id="rId1"/>
    <p:sldLayoutId id="2147488879" r:id="rId2"/>
    <p:sldLayoutId id="2147488880" r:id="rId3"/>
    <p:sldLayoutId id="2147488881" r:id="rId4"/>
    <p:sldLayoutId id="2147488882" r:id="rId5"/>
    <p:sldLayoutId id="2147488883" r:id="rId6"/>
  </p:sldLayoutIdLst>
  <p:hf hdr="0" ftr="0" dt="0"/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+mj-lt"/>
          <a:ea typeface="+mj-ea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5pPr>
      <a:lvl6pPr marL="4572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6pPr>
      <a:lvl7pPr marL="9144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7pPr>
      <a:lvl8pPr marL="13716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8pPr>
      <a:lvl9pPr marL="18288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3" descr="그림1.jpg"/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3" name="그림 10" descr="그림1.jpg"/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3813" y="6259513"/>
            <a:ext cx="9906001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z="1400">
                <a:solidFill>
                  <a:srgbClr val="FFFFFF"/>
                </a:solidFill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z="1400">
                <a:solidFill>
                  <a:srgbClr val="FFFFFF"/>
                </a:solidFill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pic>
        <p:nvPicPr>
          <p:cNvPr id="5126" name="Picture 4" descr="원로고"/>
          <p:cNvPicPr>
            <a:picLocks noChangeAspect="1" noChangeArrowheads="1"/>
          </p:cNvPicPr>
          <p:nvPr userDrawn="1"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7388" y="6446838"/>
            <a:ext cx="1520825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70663" y="6357938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mtClean="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323EE8E4-F485-4E8C-B82B-06FF6B60C9D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  <p:pic>
        <p:nvPicPr>
          <p:cNvPr id="11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7529" y="0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8884" r:id="rId1"/>
    <p:sldLayoutId id="2147488799" r:id="rId2"/>
    <p:sldLayoutId id="2147488885" r:id="rId3"/>
    <p:sldLayoutId id="2147488886" r:id="rId4"/>
    <p:sldLayoutId id="2147488887" r:id="rId5"/>
    <p:sldLayoutId id="2147488888" r:id="rId6"/>
  </p:sldLayoutIdLst>
  <p:hf hdr="0" ftr="0" dt="0"/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+mj-lt"/>
          <a:ea typeface="+mj-ea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5pPr>
      <a:lvl6pPr marL="4572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6pPr>
      <a:lvl7pPr marL="9144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7pPr>
      <a:lvl8pPr marL="13716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8pPr>
      <a:lvl9pPr marL="18288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570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50000"/>
              </a:spcBef>
              <a:spcAft>
                <a:spcPct val="0"/>
              </a:spcAft>
              <a:defRPr sz="1400">
                <a:solidFill>
                  <a:srgbClr val="FFFFFF"/>
                </a:solidFill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0"/>
              </a:spcAft>
              <a:defRPr sz="1400">
                <a:solidFill>
                  <a:srgbClr val="FFFFFF"/>
                </a:solidFill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50000"/>
              </a:spcBef>
              <a:defRPr sz="1400" smtClean="0">
                <a:solidFill>
                  <a:srgbClr val="FFFFFF"/>
                </a:solidFill>
                <a:ea typeface="굴림체" panose="020B0609000101010101" pitchFamily="49" charset="-127"/>
              </a:defRPr>
            </a:lvl1pPr>
          </a:lstStyle>
          <a:p>
            <a:pPr>
              <a:defRPr/>
            </a:pPr>
            <a:fld id="{E97766D8-49DD-4515-8387-412179B5107B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8800" r:id="rId1"/>
    <p:sldLayoutId id="2147488801" r:id="rId2"/>
    <p:sldLayoutId id="2147488802" r:id="rId3"/>
    <p:sldLayoutId id="2147488803" r:id="rId4"/>
    <p:sldLayoutId id="2147488804" r:id="rId5"/>
    <p:sldLayoutId id="2147488805" r:id="rId6"/>
    <p:sldLayoutId id="2147488806" r:id="rId7"/>
    <p:sldLayoutId id="2147488807" r:id="rId8"/>
    <p:sldLayoutId id="2147488808" r:id="rId9"/>
    <p:sldLayoutId id="2147488809" r:id="rId10"/>
    <p:sldLayoutId id="2147488810" r:id="rId11"/>
    <p:sldLayoutId id="2147488811" r:id="rId12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3" descr="그림1.jpg"/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6000" cy="598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그림 10" descr="그림1.jpg"/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3813" y="6259513"/>
            <a:ext cx="9906001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z="1400">
                <a:solidFill>
                  <a:srgbClr val="FFFFFF"/>
                </a:solidFill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z="1400">
                <a:solidFill>
                  <a:srgbClr val="FFFFFF"/>
                </a:solidFill>
                <a:latin typeface="굴림" charset="-127"/>
                <a:ea typeface="굴림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pic>
        <p:nvPicPr>
          <p:cNvPr id="9222" name="Picture 4" descr="원로고"/>
          <p:cNvPicPr>
            <a:picLocks noChangeAspect="1" noChangeArrowheads="1"/>
          </p:cNvPicPr>
          <p:nvPr userDrawn="1"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7388" y="6446838"/>
            <a:ext cx="1520825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570663" y="6357938"/>
            <a:ext cx="2311400" cy="47625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20000"/>
              </a:spcAft>
              <a:defRPr smtClean="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5FC39E20-4FB3-46F6-8CBC-D77EC24F8FB6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  <p:pic>
        <p:nvPicPr>
          <p:cNvPr id="11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7529" y="0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8889" r:id="rId1"/>
    <p:sldLayoutId id="2147488890" r:id="rId2"/>
    <p:sldLayoutId id="2147488891" r:id="rId3"/>
    <p:sldLayoutId id="2147488892" r:id="rId4"/>
    <p:sldLayoutId id="2147488893" r:id="rId5"/>
  </p:sldLayoutIdLst>
  <p:hf hdr="0" ftr="0" dt="0"/>
  <p:txStyles>
    <p:titleStyle>
      <a:lvl1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+mj-lt"/>
          <a:ea typeface="+mj-ea"/>
          <a:cs typeface="+mj-cs"/>
        </a:defRPr>
      </a:lvl1pPr>
      <a:lvl2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2pPr>
      <a:lvl3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3pPr>
      <a:lvl4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4pPr>
      <a:lvl5pPr algn="l" rtl="0" eaLnBrk="0" fontAlgn="base" latinLnBrk="1" hangingPunct="0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5pPr>
      <a:lvl6pPr marL="4572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6pPr>
      <a:lvl7pPr marL="9144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7pPr>
      <a:lvl8pPr marL="13716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8pPr>
      <a:lvl9pPr marL="1828800" algn="l" rtl="0" fontAlgn="base" latinLnBrk="1">
        <a:spcBef>
          <a:spcPct val="0"/>
        </a:spcBef>
        <a:spcAft>
          <a:spcPct val="0"/>
        </a:spcAft>
        <a:defRPr kumimoji="1" sz="2800">
          <a:solidFill>
            <a:srgbClr val="333333"/>
          </a:solidFill>
          <a:latin typeface="HY견고딕" pitchFamily="18" charset="-127"/>
          <a:ea typeface="HY견고딕" pitchFamily="18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570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50000"/>
              </a:spcBef>
              <a:spcAft>
                <a:spcPct val="0"/>
              </a:spcAft>
              <a:defRPr sz="1400">
                <a:solidFill>
                  <a:srgbClr val="FFFFFF"/>
                </a:solidFill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0"/>
              </a:spcAft>
              <a:defRPr sz="1400">
                <a:solidFill>
                  <a:srgbClr val="FFFFFF"/>
                </a:solidFill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50000"/>
              </a:spcBef>
              <a:defRPr sz="1400" smtClean="0">
                <a:solidFill>
                  <a:srgbClr val="FFFFFF"/>
                </a:solidFill>
                <a:ea typeface="굴림체" panose="020B0609000101010101" pitchFamily="49" charset="-127"/>
              </a:defRPr>
            </a:lvl1pPr>
          </a:lstStyle>
          <a:p>
            <a:pPr>
              <a:defRPr/>
            </a:pPr>
            <a:fld id="{DC555A78-0C4E-47C2-85A6-37867B6435D4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8836" r:id="rId1"/>
    <p:sldLayoutId id="2147488837" r:id="rId2"/>
    <p:sldLayoutId id="2147488838" r:id="rId3"/>
    <p:sldLayoutId id="2147488839" r:id="rId4"/>
    <p:sldLayoutId id="2147488840" r:id="rId5"/>
    <p:sldLayoutId id="2147488841" r:id="rId6"/>
    <p:sldLayoutId id="2147488842" r:id="rId7"/>
    <p:sldLayoutId id="2147488843" r:id="rId8"/>
    <p:sldLayoutId id="2147488844" r:id="rId9"/>
    <p:sldLayoutId id="2147488845" r:id="rId10"/>
    <p:sldLayoutId id="2147488846" r:id="rId11"/>
    <p:sldLayoutId id="2147488847" r:id="rId12"/>
    <p:sldLayoutId id="2147488894" r:id="rId13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5700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95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50000"/>
              </a:spcBef>
              <a:spcAft>
                <a:spcPct val="0"/>
              </a:spcAft>
              <a:defRPr sz="1400">
                <a:solidFill>
                  <a:srgbClr val="FFFFFF"/>
                </a:solidFill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1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384550" y="6245225"/>
            <a:ext cx="31369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50000"/>
              </a:spcBef>
              <a:spcAft>
                <a:spcPct val="0"/>
              </a:spcAft>
              <a:defRPr sz="1400">
                <a:solidFill>
                  <a:srgbClr val="FFFFFF"/>
                </a:solidFill>
                <a:latin typeface="Arial" pitchFamily="34" charset="0"/>
                <a:ea typeface="굴림체" pitchFamily="49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845702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50000"/>
              </a:spcBef>
              <a:defRPr sz="1400" smtClean="0">
                <a:solidFill>
                  <a:srgbClr val="FFFFFF"/>
                </a:solidFill>
                <a:ea typeface="굴림체" panose="020B0609000101010101" pitchFamily="49" charset="-127"/>
              </a:defRPr>
            </a:lvl1pPr>
          </a:lstStyle>
          <a:p>
            <a:pPr>
              <a:defRPr/>
            </a:pPr>
            <a:fld id="{8E3870D1-5703-4468-BD6A-814020D13F70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8860" r:id="rId1"/>
    <p:sldLayoutId id="2147488861" r:id="rId2"/>
    <p:sldLayoutId id="2147488862" r:id="rId3"/>
    <p:sldLayoutId id="2147488863" r:id="rId4"/>
    <p:sldLayoutId id="2147488864" r:id="rId5"/>
    <p:sldLayoutId id="2147488865" r:id="rId6"/>
    <p:sldLayoutId id="2147488866" r:id="rId7"/>
    <p:sldLayoutId id="2147488867" r:id="rId8"/>
    <p:sldLayoutId id="2147488868" r:id="rId9"/>
    <p:sldLayoutId id="2147488869" r:id="rId10"/>
    <p:sldLayoutId id="2147488870" r:id="rId11"/>
    <p:sldLayoutId id="2147488871" r:id="rId12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 latinLnBrk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9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2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5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8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5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8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3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슬라이드 번호 개체 틀 1"/>
          <p:cNvSpPr txBox="1">
            <a:spLocks noGrp="1"/>
          </p:cNvSpPr>
          <p:nvPr/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r">
              <a:spcBef>
                <a:spcPct val="50000"/>
              </a:spcBef>
              <a:spcAft>
                <a:spcPct val="20000"/>
              </a:spcAft>
            </a:pPr>
            <a:fld id="{79C81FEA-A330-4C7E-9098-4B11E112216C}" type="slidenum">
              <a:rPr lang="ko-KR" altLang="en-US" sz="1400">
                <a:ea typeface="굴림체" panose="020B0609000101010101" pitchFamily="49" charset="-127"/>
              </a:rPr>
              <a:pPr algn="r">
                <a:spcBef>
                  <a:spcPct val="50000"/>
                </a:spcBef>
                <a:spcAft>
                  <a:spcPct val="20000"/>
                </a:spcAft>
              </a:pPr>
              <a:t>1</a:t>
            </a:fld>
            <a:endParaRPr lang="en-US" altLang="ko-KR" sz="1400" dirty="0">
              <a:ea typeface="굴림체" panose="020B0609000101010101" pitchFamily="49" charset="-127"/>
            </a:endParaRPr>
          </a:p>
        </p:txBody>
      </p:sp>
      <p:cxnSp>
        <p:nvCxnSpPr>
          <p:cNvPr id="8" name="직선 연결선 7"/>
          <p:cNvCxnSpPr/>
          <p:nvPr/>
        </p:nvCxnSpPr>
        <p:spPr bwMode="auto">
          <a:xfrm>
            <a:off x="381000" y="3857625"/>
            <a:ext cx="9029700" cy="1588"/>
          </a:xfrm>
          <a:prstGeom prst="line">
            <a:avLst/>
          </a:prstGeom>
          <a:ln w="28575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9940" name="TextBox 13"/>
          <p:cNvSpPr txBox="1">
            <a:spLocks noChangeArrowheads="1"/>
          </p:cNvSpPr>
          <p:nvPr/>
        </p:nvSpPr>
        <p:spPr bwMode="auto">
          <a:xfrm>
            <a:off x="4238625" y="609600"/>
            <a:ext cx="1285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r>
              <a:rPr lang="ko-KR" altLang="en-US" sz="2800" dirty="0">
                <a:solidFill>
                  <a:srgbClr val="080808"/>
                </a:solidFill>
              </a:rPr>
              <a:t>제 출 문</a:t>
            </a:r>
          </a:p>
        </p:txBody>
      </p:sp>
      <p:sp>
        <p:nvSpPr>
          <p:cNvPr id="39941" name="TextBox 14"/>
          <p:cNvSpPr txBox="1">
            <a:spLocks noChangeArrowheads="1"/>
          </p:cNvSpPr>
          <p:nvPr/>
        </p:nvSpPr>
        <p:spPr bwMode="auto">
          <a:xfrm>
            <a:off x="952500" y="1571625"/>
            <a:ext cx="8458200" cy="25360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912813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50000"/>
              </a:spcBef>
              <a:spcAft>
                <a:spcPct val="20000"/>
              </a:spcAft>
            </a:pPr>
            <a:r>
              <a:rPr lang="ko-KR" altLang="en-US" dirty="0">
                <a:solidFill>
                  <a:srgbClr val="080808"/>
                </a:solidFill>
                <a:latin typeface="궁서" panose="02030600000101010101" pitchFamily="18" charset="-127"/>
                <a:ea typeface="궁서" panose="02030600000101010101" pitchFamily="18" charset="-127"/>
              </a:rPr>
              <a:t>김해 시장님  귀하</a:t>
            </a:r>
            <a:endParaRPr lang="en-US" altLang="ko-KR" dirty="0">
              <a:solidFill>
                <a:srgbClr val="080808"/>
              </a:solidFill>
              <a:latin typeface="궁서" panose="02030600000101010101" pitchFamily="18" charset="-127"/>
              <a:ea typeface="궁서" panose="02030600000101010101" pitchFamily="18" charset="-127"/>
            </a:endParaRPr>
          </a:p>
          <a:p>
            <a:pPr>
              <a:spcBef>
                <a:spcPct val="50000"/>
              </a:spcBef>
              <a:spcAft>
                <a:spcPct val="20000"/>
              </a:spcAft>
            </a:pPr>
            <a:r>
              <a:rPr lang="en-US" altLang="ko-KR" sz="2000" dirty="0">
                <a:solidFill>
                  <a:srgbClr val="080808"/>
                </a:solidFill>
              </a:rPr>
              <a:t> </a:t>
            </a:r>
            <a:r>
              <a:rPr lang="ko-KR" altLang="en-US" dirty="0">
                <a:solidFill>
                  <a:srgbClr val="080808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본 보고서를 </a:t>
            </a:r>
            <a:r>
              <a:rPr lang="en-US" altLang="ko-KR" dirty="0">
                <a:solidFill>
                  <a:srgbClr val="080808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『</a:t>
            </a:r>
            <a:r>
              <a:rPr lang="ko-KR" altLang="en-US" b="0" dirty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 </a:t>
            </a:r>
            <a:r>
              <a:rPr lang="en-US" altLang="ko-KR" dirty="0" smtClean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2021</a:t>
            </a:r>
            <a:r>
              <a:rPr lang="ko-KR" altLang="en-US" dirty="0" smtClean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년</a:t>
            </a:r>
            <a:r>
              <a:rPr lang="en-US" altLang="ko-KR" dirty="0" smtClean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 </a:t>
            </a:r>
            <a:r>
              <a:rPr lang="ko-KR" altLang="en-US" dirty="0" smtClean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김해시</a:t>
            </a:r>
            <a:r>
              <a:rPr lang="en-US" altLang="ko-KR" dirty="0" smtClean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 </a:t>
            </a:r>
            <a:r>
              <a:rPr lang="ko-KR" altLang="en-US" dirty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성과관리</a:t>
            </a:r>
            <a:r>
              <a:rPr lang="en-US" altLang="ko-KR" dirty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(</a:t>
            </a:r>
            <a:r>
              <a:rPr lang="ko-KR" altLang="en-US" dirty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자체평가</a:t>
            </a:r>
            <a:r>
              <a:rPr lang="en-US" altLang="ko-KR" dirty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) </a:t>
            </a:r>
            <a:r>
              <a:rPr lang="ko-KR" altLang="en-US" dirty="0">
                <a:solidFill>
                  <a:schemeClr val="tx1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컨설팅</a:t>
            </a:r>
            <a:r>
              <a:rPr lang="en-US" altLang="ko-KR" dirty="0">
                <a:solidFill>
                  <a:srgbClr val="080808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』</a:t>
            </a:r>
            <a:r>
              <a:rPr lang="ko-KR" altLang="en-US" dirty="0">
                <a:solidFill>
                  <a:srgbClr val="080808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의  최종보고서로 제출합니다</a:t>
            </a:r>
            <a:r>
              <a:rPr lang="en-US" altLang="ko-KR" dirty="0">
                <a:solidFill>
                  <a:srgbClr val="080808"/>
                </a:solidFill>
                <a:latin typeface="바탕" panose="02030600000101010101" pitchFamily="18" charset="-127"/>
                <a:ea typeface="바탕" panose="02030600000101010101" pitchFamily="18" charset="-127"/>
              </a:rPr>
              <a:t>.</a:t>
            </a:r>
          </a:p>
          <a:p>
            <a:pPr>
              <a:spcBef>
                <a:spcPct val="50000"/>
              </a:spcBef>
              <a:spcAft>
                <a:spcPct val="20000"/>
              </a:spcAft>
            </a:pPr>
            <a:r>
              <a:rPr lang="en-US" altLang="ko-KR" b="0" dirty="0">
                <a:solidFill>
                  <a:srgbClr val="080808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                                  </a:t>
            </a:r>
            <a:r>
              <a:rPr lang="en-US" altLang="ko-KR" dirty="0" smtClean="0">
                <a:solidFill>
                  <a:srgbClr val="080808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2021.05</a:t>
            </a:r>
            <a:endParaRPr lang="en-US" altLang="ko-KR" dirty="0">
              <a:solidFill>
                <a:srgbClr val="080808"/>
              </a:solidFill>
              <a:latin typeface="바탕체" panose="02030609000101010101" pitchFamily="17" charset="-127"/>
              <a:ea typeface="바탕체" panose="02030609000101010101" pitchFamily="17" charset="-127"/>
            </a:endParaRPr>
          </a:p>
          <a:p>
            <a:pPr>
              <a:spcBef>
                <a:spcPct val="50000"/>
              </a:spcBef>
              <a:spcAft>
                <a:spcPct val="20000"/>
              </a:spcAft>
            </a:pPr>
            <a:endParaRPr lang="en-US" altLang="ko-KR" dirty="0">
              <a:solidFill>
                <a:srgbClr val="080808"/>
              </a:solidFill>
              <a:latin typeface="바탕체" panose="02030609000101010101" pitchFamily="17" charset="-127"/>
              <a:ea typeface="바탕체" panose="02030609000101010101" pitchFamily="17" charset="-127"/>
            </a:endParaRPr>
          </a:p>
          <a:p>
            <a:pPr algn="r">
              <a:spcBef>
                <a:spcPct val="50000"/>
              </a:spcBef>
              <a:spcAft>
                <a:spcPct val="20000"/>
              </a:spcAft>
            </a:pPr>
            <a:r>
              <a:rPr lang="ko-KR" altLang="en-US" dirty="0">
                <a:solidFill>
                  <a:srgbClr val="080808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주</a:t>
            </a:r>
            <a:r>
              <a:rPr lang="en-US" altLang="ko-KR" dirty="0">
                <a:solidFill>
                  <a:srgbClr val="080808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)</a:t>
            </a:r>
            <a:r>
              <a:rPr lang="ko-KR" altLang="en-US" dirty="0">
                <a:solidFill>
                  <a:srgbClr val="080808"/>
                </a:solidFill>
                <a:latin typeface="바탕체" panose="02030609000101010101" pitchFamily="17" charset="-127"/>
                <a:ea typeface="바탕체" panose="02030609000101010101" pitchFamily="17" charset="-127"/>
              </a:rPr>
              <a:t>한국미래정책연구원 대표 이 행 숙</a:t>
            </a:r>
            <a:endParaRPr lang="en-US" altLang="ko-KR" dirty="0">
              <a:solidFill>
                <a:srgbClr val="080808"/>
              </a:solidFill>
              <a:latin typeface="바탕체" panose="02030609000101010101" pitchFamily="17" charset="-127"/>
              <a:ea typeface="바탕체" panose="02030609000101010101" pitchFamily="17" charset="-127"/>
            </a:endParaRPr>
          </a:p>
          <a:p>
            <a:pPr algn="r">
              <a:spcBef>
                <a:spcPct val="50000"/>
              </a:spcBef>
              <a:spcAft>
                <a:spcPct val="20000"/>
              </a:spcAft>
            </a:pPr>
            <a:endParaRPr lang="en-US" altLang="ko-KR" dirty="0">
              <a:solidFill>
                <a:srgbClr val="080808"/>
              </a:solidFill>
              <a:latin typeface="바탕체" panose="02030609000101010101" pitchFamily="17" charset="-127"/>
              <a:ea typeface="바탕체" panose="02030609000101010101" pitchFamily="17" charset="-127"/>
            </a:endParaRPr>
          </a:p>
        </p:txBody>
      </p:sp>
      <p:graphicFrame>
        <p:nvGraphicFramePr>
          <p:cNvPr id="14370" name="Group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9592698"/>
              </p:ext>
            </p:extLst>
          </p:nvPr>
        </p:nvGraphicFramePr>
        <p:xfrm>
          <a:off x="4095750" y="4500563"/>
          <a:ext cx="5141913" cy="1097364"/>
        </p:xfrm>
        <a:graphic>
          <a:graphicData uri="http://schemas.openxmlformats.org/drawingml/2006/table">
            <a:tbl>
              <a:tblPr/>
              <a:tblGrid>
                <a:gridCol w="1258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07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40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082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4524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연구책임자 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•</a:t>
                      </a: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김종섭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한국미래정책연구원 연구실장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269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공동연구자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•</a:t>
                      </a: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박정환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한국미래정책연구원 책임연구원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4269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•</a:t>
                      </a: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이성동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80808"/>
                          </a:solidFill>
                          <a:effectLst/>
                          <a:latin typeface="굴림" pitchFamily="50" charset="-127"/>
                          <a:ea typeface="굴림" pitchFamily="50" charset="-127"/>
                        </a:rPr>
                        <a:t>한국미래정책연구원 선임연구원</a:t>
                      </a: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269"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2813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rgbClr val="080808"/>
                        </a:solidFill>
                        <a:effectLst/>
                        <a:latin typeface="굴림" pitchFamily="50" charset="-127"/>
                        <a:ea typeface="굴림" pitchFamily="50" charset="-127"/>
                      </a:endParaRPr>
                    </a:p>
                  </a:txBody>
                  <a:tcPr marT="45700" marB="4570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cxnSp>
        <p:nvCxnSpPr>
          <p:cNvPr id="9" name="직선 연결선 8"/>
          <p:cNvCxnSpPr/>
          <p:nvPr/>
        </p:nvCxnSpPr>
        <p:spPr bwMode="auto">
          <a:xfrm>
            <a:off x="381000" y="1285875"/>
            <a:ext cx="9029700" cy="1588"/>
          </a:xfrm>
          <a:prstGeom prst="line">
            <a:avLst/>
          </a:prstGeom>
          <a:ln w="28575"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9964" name="슬라이드 번호 개체 틀 9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C626FE44-38A5-44A7-AC71-1D512F2C819A}" type="slidenum">
              <a:rPr lang="ko-KR" altLang="en-US" sz="1400">
                <a:ea typeface="굴림체" panose="020B0609000101010101" pitchFamily="49" charset="-127"/>
              </a:rPr>
              <a:pPr/>
              <a:t>1</a:t>
            </a:fld>
            <a:endParaRPr lang="en-US" altLang="ko-KR" sz="1400" dirty="0">
              <a:ea typeface="굴림체" panose="020B0609000101010101" pitchFamily="49" charset="-127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8532" name="Rectangle 4"/>
          <p:cNvSpPr>
            <a:spLocks noChangeArrowheads="1"/>
          </p:cNvSpPr>
          <p:nvPr/>
        </p:nvSpPr>
        <p:spPr bwMode="auto">
          <a:xfrm>
            <a:off x="3728864" y="609600"/>
            <a:ext cx="2239962" cy="519112"/>
          </a:xfrm>
          <a:prstGeom prst="rect">
            <a:avLst/>
          </a:prstGeom>
          <a:noFill/>
          <a:ln w="12700" algn="ctr">
            <a:noFill/>
            <a:miter lim="800000"/>
            <a:headEnd type="none" w="lg" len="lg"/>
            <a:tailEnd type="none" w="lg" len="lg"/>
          </a:ln>
          <a:effectLst>
            <a:prstShdw prst="shdw18" dist="17961" dir="135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  <p:txBody>
          <a:bodyPr>
            <a:spAutoFit/>
          </a:bodyPr>
          <a:lstStyle/>
          <a:p>
            <a:pPr algn="ctr" eaLnBrk="1" latinLnBrk="1" hangingPunct="1">
              <a:defRPr/>
            </a:pPr>
            <a:r>
              <a:rPr kumimoji="1" lang="ko-KR" altLang="en-US" sz="280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  <a:r>
              <a:rPr kumimoji="1" lang="en-US" altLang="ko-KR" sz="280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&lt; </a:t>
            </a:r>
            <a:r>
              <a:rPr kumimoji="1" lang="ko-KR" altLang="en-US" sz="280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목 차 </a:t>
            </a:r>
            <a:r>
              <a:rPr kumimoji="1" lang="en-US" altLang="ko-KR" sz="280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&gt;</a:t>
            </a:r>
            <a:endParaRPr kumimoji="1" lang="ko-KR" altLang="en-US" sz="280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grpSp>
        <p:nvGrpSpPr>
          <p:cNvPr id="40963" name="그룹 47"/>
          <p:cNvGrpSpPr>
            <a:grpSpLocks/>
          </p:cNvGrpSpPr>
          <p:nvPr/>
        </p:nvGrpSpPr>
        <p:grpSpPr bwMode="auto">
          <a:xfrm>
            <a:off x="1511300" y="1443038"/>
            <a:ext cx="7183438" cy="558800"/>
            <a:chOff x="1511300" y="1571625"/>
            <a:chExt cx="7183438" cy="558800"/>
          </a:xfrm>
        </p:grpSpPr>
        <p:sp>
          <p:nvSpPr>
            <p:cNvPr id="40985" name="Text Box 7"/>
            <p:cNvSpPr txBox="1">
              <a:spLocks noChangeArrowheads="1"/>
            </p:cNvSpPr>
            <p:nvPr/>
          </p:nvSpPr>
          <p:spPr bwMode="auto">
            <a:xfrm>
              <a:off x="2149475" y="1691563"/>
              <a:ext cx="1149921" cy="3189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ko-KR" altLang="en-US" dirty="0">
                  <a:solidFill>
                    <a:srgbClr val="000066"/>
                  </a:solidFill>
                  <a:latin typeface="HY헤드라인M" panose="02030600000101010101" pitchFamily="18" charset="-127"/>
                  <a:ea typeface="HY헤드라인M" panose="02030600000101010101" pitchFamily="18" charset="-127"/>
                </a:rPr>
                <a:t>과업의 개요</a:t>
              </a:r>
            </a:p>
          </p:txBody>
        </p:sp>
        <p:cxnSp>
          <p:nvCxnSpPr>
            <p:cNvPr id="55" name="직선 연결선 54"/>
            <p:cNvCxnSpPr>
              <a:endCxn id="40987" idx="1"/>
            </p:cNvCxnSpPr>
            <p:nvPr/>
          </p:nvCxnSpPr>
          <p:spPr bwMode="auto">
            <a:xfrm flipV="1">
              <a:off x="3452813" y="1851025"/>
              <a:ext cx="4813300" cy="1588"/>
            </a:xfrm>
            <a:prstGeom prst="line">
              <a:avLst/>
            </a:prstGeom>
            <a:ln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40987" name="TextBox 56"/>
            <p:cNvSpPr txBox="1">
              <a:spLocks noChangeArrowheads="1"/>
            </p:cNvSpPr>
            <p:nvPr/>
          </p:nvSpPr>
          <p:spPr bwMode="auto">
            <a:xfrm>
              <a:off x="8266113" y="1681956"/>
              <a:ext cx="428625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r">
                <a:spcBef>
                  <a:spcPct val="50000"/>
                </a:spcBef>
                <a:spcAft>
                  <a:spcPct val="20000"/>
                </a:spcAft>
              </a:pPr>
              <a:r>
                <a:rPr lang="en-US" altLang="ko-KR" dirty="0">
                  <a:solidFill>
                    <a:schemeClr val="tx1"/>
                  </a:solidFill>
                </a:rPr>
                <a:t>5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40988" name="그룹 32"/>
            <p:cNvGrpSpPr>
              <a:grpSpLocks/>
            </p:cNvGrpSpPr>
            <p:nvPr/>
          </p:nvGrpSpPr>
          <p:grpSpPr bwMode="auto">
            <a:xfrm>
              <a:off x="1511300" y="1571625"/>
              <a:ext cx="512763" cy="558800"/>
              <a:chOff x="881034" y="1571612"/>
              <a:chExt cx="584244" cy="584244"/>
            </a:xfrm>
          </p:grpSpPr>
          <p:pic>
            <p:nvPicPr>
              <p:cNvPr id="40989" name="Picture 8" descr="button_14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1034" y="1571612"/>
                <a:ext cx="584244" cy="5842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990" name="TextBox 31"/>
              <p:cNvSpPr txBox="1">
                <a:spLocks noChangeArrowheads="1"/>
              </p:cNvSpPr>
              <p:nvPr/>
            </p:nvSpPr>
            <p:spPr bwMode="auto">
              <a:xfrm>
                <a:off x="977872" y="1687086"/>
                <a:ext cx="341915" cy="3539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400050" indent="-4000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1pPr>
                <a:lvl2pPr marL="742950" indent="-2857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2pPr>
                <a:lvl3pPr marL="11430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3pPr>
                <a:lvl4pPr marL="16002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4pPr>
                <a:lvl5pPr marL="20574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9pPr>
              </a:lstStyle>
              <a:p>
                <a:pPr algn="ctr">
                  <a:spcBef>
                    <a:spcPct val="50000"/>
                  </a:spcBef>
                  <a:spcAft>
                    <a:spcPct val="20000"/>
                  </a:spcAft>
                </a:pPr>
                <a:r>
                  <a:rPr lang="en-US" altLang="ko-KR" dirty="0"/>
                  <a:t> I</a:t>
                </a:r>
                <a:endParaRPr lang="ko-KR" altLang="en-US" dirty="0"/>
              </a:p>
            </p:txBody>
          </p:sp>
        </p:grpSp>
      </p:grpSp>
      <p:grpSp>
        <p:nvGrpSpPr>
          <p:cNvPr id="40964" name="그룹 48"/>
          <p:cNvGrpSpPr>
            <a:grpSpLocks/>
          </p:cNvGrpSpPr>
          <p:nvPr/>
        </p:nvGrpSpPr>
        <p:grpSpPr bwMode="auto">
          <a:xfrm>
            <a:off x="1511300" y="2395935"/>
            <a:ext cx="7253288" cy="558800"/>
            <a:chOff x="1511300" y="2298700"/>
            <a:chExt cx="7253288" cy="558800"/>
          </a:xfrm>
        </p:grpSpPr>
        <p:sp>
          <p:nvSpPr>
            <p:cNvPr id="40979" name="Text Box 15"/>
            <p:cNvSpPr txBox="1">
              <a:spLocks noChangeArrowheads="1"/>
            </p:cNvSpPr>
            <p:nvPr/>
          </p:nvSpPr>
          <p:spPr bwMode="auto">
            <a:xfrm>
              <a:off x="2149475" y="2418638"/>
              <a:ext cx="1284573" cy="3189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ko-KR" altLang="en-US" dirty="0">
                  <a:solidFill>
                    <a:srgbClr val="000066"/>
                  </a:solidFill>
                  <a:latin typeface="HY헤드라인M" panose="02030600000101010101" pitchFamily="18" charset="-127"/>
                  <a:ea typeface="HY헤드라인M" panose="02030600000101010101" pitchFamily="18" charset="-127"/>
                </a:rPr>
                <a:t>과업추진과정</a:t>
              </a:r>
            </a:p>
          </p:txBody>
        </p:sp>
        <p:cxnSp>
          <p:nvCxnSpPr>
            <p:cNvPr id="58" name="직선 연결선 57"/>
            <p:cNvCxnSpPr>
              <a:endCxn id="40981" idx="1"/>
            </p:cNvCxnSpPr>
            <p:nvPr/>
          </p:nvCxnSpPr>
          <p:spPr bwMode="auto">
            <a:xfrm flipV="1">
              <a:off x="3433763" y="2578101"/>
              <a:ext cx="4886325" cy="14287"/>
            </a:xfrm>
            <a:prstGeom prst="line">
              <a:avLst/>
            </a:prstGeom>
            <a:ln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40981" name="TextBox 58"/>
            <p:cNvSpPr txBox="1">
              <a:spLocks noChangeArrowheads="1"/>
            </p:cNvSpPr>
            <p:nvPr/>
          </p:nvSpPr>
          <p:spPr bwMode="auto">
            <a:xfrm>
              <a:off x="8320088" y="2409032"/>
              <a:ext cx="444500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r">
                <a:spcBef>
                  <a:spcPct val="50000"/>
                </a:spcBef>
                <a:spcAft>
                  <a:spcPct val="20000"/>
                </a:spcAft>
              </a:pPr>
              <a:r>
                <a:rPr lang="en-US" altLang="ko-KR" dirty="0">
                  <a:solidFill>
                    <a:schemeClr val="tx1"/>
                  </a:solidFill>
                </a:rPr>
                <a:t>13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40982" name="그룹 33"/>
            <p:cNvGrpSpPr>
              <a:grpSpLocks/>
            </p:cNvGrpSpPr>
            <p:nvPr/>
          </p:nvGrpSpPr>
          <p:grpSpPr bwMode="auto">
            <a:xfrm>
              <a:off x="1511300" y="2298700"/>
              <a:ext cx="512763" cy="558800"/>
              <a:chOff x="881034" y="1571612"/>
              <a:chExt cx="584244" cy="584244"/>
            </a:xfrm>
          </p:grpSpPr>
          <p:pic>
            <p:nvPicPr>
              <p:cNvPr id="40983" name="Picture 8" descr="button_14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1034" y="1571612"/>
                <a:ext cx="584244" cy="5842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984" name="TextBox 35"/>
              <p:cNvSpPr txBox="1">
                <a:spLocks noChangeArrowheads="1"/>
              </p:cNvSpPr>
              <p:nvPr/>
            </p:nvSpPr>
            <p:spPr bwMode="auto">
              <a:xfrm>
                <a:off x="977872" y="1687086"/>
                <a:ext cx="341915" cy="3539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400050" indent="-4000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1pPr>
                <a:lvl2pPr marL="742950" indent="-2857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2pPr>
                <a:lvl3pPr marL="11430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3pPr>
                <a:lvl4pPr marL="16002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4pPr>
                <a:lvl5pPr marL="20574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9pPr>
              </a:lstStyle>
              <a:p>
                <a:pPr algn="ctr">
                  <a:spcBef>
                    <a:spcPct val="50000"/>
                  </a:spcBef>
                  <a:spcAft>
                    <a:spcPct val="20000"/>
                  </a:spcAft>
                </a:pPr>
                <a:r>
                  <a:rPr lang="en-US" altLang="ko-KR" dirty="0"/>
                  <a:t>II</a:t>
                </a:r>
                <a:endParaRPr lang="ko-KR" altLang="en-US" dirty="0"/>
              </a:p>
            </p:txBody>
          </p:sp>
        </p:grpSp>
      </p:grpSp>
      <p:grpSp>
        <p:nvGrpSpPr>
          <p:cNvPr id="40965" name="그룹 49"/>
          <p:cNvGrpSpPr>
            <a:grpSpLocks/>
          </p:cNvGrpSpPr>
          <p:nvPr/>
        </p:nvGrpSpPr>
        <p:grpSpPr bwMode="auto">
          <a:xfrm>
            <a:off x="1511300" y="3348832"/>
            <a:ext cx="7253288" cy="558800"/>
            <a:chOff x="1511300" y="2941638"/>
            <a:chExt cx="7253288" cy="558800"/>
          </a:xfrm>
        </p:grpSpPr>
        <p:sp>
          <p:nvSpPr>
            <p:cNvPr id="40973" name="Text Box 19"/>
            <p:cNvSpPr txBox="1">
              <a:spLocks noChangeArrowheads="1"/>
            </p:cNvSpPr>
            <p:nvPr/>
          </p:nvSpPr>
          <p:spPr bwMode="auto">
            <a:xfrm>
              <a:off x="2149475" y="3061495"/>
              <a:ext cx="2361791" cy="3189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ko-KR" altLang="en-US" dirty="0">
                  <a:solidFill>
                    <a:srgbClr val="000066"/>
                  </a:solidFill>
                  <a:latin typeface="HY헤드라인M" panose="02030600000101010101" pitchFamily="18" charset="-127"/>
                  <a:ea typeface="HY헤드라인M" panose="02030600000101010101" pitchFamily="18" charset="-127"/>
                </a:rPr>
                <a:t>성과관리체계 도출방법론</a:t>
              </a:r>
            </a:p>
          </p:txBody>
        </p:sp>
        <p:cxnSp>
          <p:nvCxnSpPr>
            <p:cNvPr id="62" name="직선 연결선 61"/>
            <p:cNvCxnSpPr>
              <a:stCxn id="40973" idx="3"/>
            </p:cNvCxnSpPr>
            <p:nvPr/>
          </p:nvCxnSpPr>
          <p:spPr bwMode="auto">
            <a:xfrm flipV="1">
              <a:off x="4511675" y="3203575"/>
              <a:ext cx="3808413" cy="17463"/>
            </a:xfrm>
            <a:prstGeom prst="line">
              <a:avLst/>
            </a:prstGeom>
            <a:ln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40975" name="TextBox 62"/>
            <p:cNvSpPr txBox="1">
              <a:spLocks noChangeArrowheads="1"/>
            </p:cNvSpPr>
            <p:nvPr/>
          </p:nvSpPr>
          <p:spPr bwMode="auto">
            <a:xfrm>
              <a:off x="8320088" y="3051969"/>
              <a:ext cx="444500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r">
                <a:spcBef>
                  <a:spcPct val="50000"/>
                </a:spcBef>
                <a:spcAft>
                  <a:spcPct val="20000"/>
                </a:spcAft>
              </a:pPr>
              <a:r>
                <a:rPr lang="en-US" altLang="ko-KR" dirty="0" smtClean="0">
                  <a:solidFill>
                    <a:schemeClr val="tx1"/>
                  </a:solidFill>
                </a:rPr>
                <a:t>23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40976" name="그룹 36"/>
            <p:cNvGrpSpPr>
              <a:grpSpLocks/>
            </p:cNvGrpSpPr>
            <p:nvPr/>
          </p:nvGrpSpPr>
          <p:grpSpPr bwMode="auto">
            <a:xfrm>
              <a:off x="1511300" y="2941638"/>
              <a:ext cx="512763" cy="558800"/>
              <a:chOff x="881034" y="1571612"/>
              <a:chExt cx="584244" cy="584244"/>
            </a:xfrm>
          </p:grpSpPr>
          <p:pic>
            <p:nvPicPr>
              <p:cNvPr id="40977" name="Picture 8" descr="button_14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1034" y="1571612"/>
                <a:ext cx="584244" cy="5842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978" name="TextBox 38"/>
              <p:cNvSpPr txBox="1">
                <a:spLocks noChangeArrowheads="1"/>
              </p:cNvSpPr>
              <p:nvPr/>
            </p:nvSpPr>
            <p:spPr bwMode="auto">
              <a:xfrm>
                <a:off x="977872" y="1687086"/>
                <a:ext cx="407667" cy="3539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400050" indent="-4000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1pPr>
                <a:lvl2pPr marL="742950" indent="-2857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2pPr>
                <a:lvl3pPr marL="11430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3pPr>
                <a:lvl4pPr marL="16002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4pPr>
                <a:lvl5pPr marL="20574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9pPr>
              </a:lstStyle>
              <a:p>
                <a:pPr algn="ctr">
                  <a:spcBef>
                    <a:spcPct val="50000"/>
                  </a:spcBef>
                  <a:spcAft>
                    <a:spcPct val="20000"/>
                  </a:spcAft>
                </a:pPr>
                <a:r>
                  <a:rPr lang="en-US" altLang="ko-KR" dirty="0"/>
                  <a:t>III</a:t>
                </a:r>
                <a:endParaRPr lang="ko-KR" altLang="en-US" dirty="0"/>
              </a:p>
            </p:txBody>
          </p:sp>
        </p:grpSp>
      </p:grpSp>
      <p:grpSp>
        <p:nvGrpSpPr>
          <p:cNvPr id="40966" name="그룹 49"/>
          <p:cNvGrpSpPr>
            <a:grpSpLocks/>
          </p:cNvGrpSpPr>
          <p:nvPr/>
        </p:nvGrpSpPr>
        <p:grpSpPr bwMode="auto">
          <a:xfrm>
            <a:off x="1524000" y="4301729"/>
            <a:ext cx="7285532" cy="558800"/>
            <a:chOff x="1511300" y="2941638"/>
            <a:chExt cx="7285532" cy="558800"/>
          </a:xfrm>
        </p:grpSpPr>
        <p:sp>
          <p:nvSpPr>
            <p:cNvPr id="40967" name="Text Box 19"/>
            <p:cNvSpPr txBox="1">
              <a:spLocks noChangeArrowheads="1"/>
            </p:cNvSpPr>
            <p:nvPr/>
          </p:nvSpPr>
          <p:spPr bwMode="auto">
            <a:xfrm>
              <a:off x="2149475" y="3061495"/>
              <a:ext cx="1082595" cy="3189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ko-KR" altLang="en-US" dirty="0">
                  <a:solidFill>
                    <a:srgbClr val="000066"/>
                  </a:solidFill>
                  <a:latin typeface="HY헤드라인M" panose="02030600000101010101" pitchFamily="18" charset="-127"/>
                  <a:ea typeface="HY헤드라인M" panose="02030600000101010101" pitchFamily="18" charset="-127"/>
                </a:rPr>
                <a:t>핵심성과물</a:t>
              </a:r>
            </a:p>
          </p:txBody>
        </p:sp>
        <p:cxnSp>
          <p:nvCxnSpPr>
            <p:cNvPr id="33" name="직선 연결선 32"/>
            <p:cNvCxnSpPr>
              <a:stCxn id="40967" idx="3"/>
            </p:cNvCxnSpPr>
            <p:nvPr/>
          </p:nvCxnSpPr>
          <p:spPr bwMode="auto">
            <a:xfrm flipV="1">
              <a:off x="3232150" y="3203576"/>
              <a:ext cx="5087938" cy="17462"/>
            </a:xfrm>
            <a:prstGeom prst="line">
              <a:avLst/>
            </a:prstGeom>
            <a:ln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40969" name="TextBox 62"/>
            <p:cNvSpPr txBox="1">
              <a:spLocks noChangeArrowheads="1"/>
            </p:cNvSpPr>
            <p:nvPr/>
          </p:nvSpPr>
          <p:spPr bwMode="auto">
            <a:xfrm>
              <a:off x="8352332" y="3051969"/>
              <a:ext cx="44450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r">
                <a:spcBef>
                  <a:spcPct val="50000"/>
                </a:spcBef>
                <a:spcAft>
                  <a:spcPct val="20000"/>
                </a:spcAft>
              </a:pPr>
              <a:r>
                <a:rPr lang="en-US" altLang="ko-KR" dirty="0" smtClean="0">
                  <a:solidFill>
                    <a:schemeClr val="tx1"/>
                  </a:solidFill>
                </a:rPr>
                <a:t>42</a:t>
              </a:r>
            </a:p>
          </p:txBody>
        </p:sp>
        <p:grpSp>
          <p:nvGrpSpPr>
            <p:cNvPr id="40970" name="그룹 36"/>
            <p:cNvGrpSpPr>
              <a:grpSpLocks/>
            </p:cNvGrpSpPr>
            <p:nvPr/>
          </p:nvGrpSpPr>
          <p:grpSpPr bwMode="auto">
            <a:xfrm>
              <a:off x="1511300" y="2941638"/>
              <a:ext cx="512763" cy="558800"/>
              <a:chOff x="881034" y="1571612"/>
              <a:chExt cx="584244" cy="584244"/>
            </a:xfrm>
          </p:grpSpPr>
          <p:pic>
            <p:nvPicPr>
              <p:cNvPr id="40971" name="Picture 8" descr="button_14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1034" y="1571612"/>
                <a:ext cx="584244" cy="5842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972" name="TextBox 38"/>
              <p:cNvSpPr txBox="1">
                <a:spLocks noChangeArrowheads="1"/>
              </p:cNvSpPr>
              <p:nvPr/>
            </p:nvSpPr>
            <p:spPr bwMode="auto">
              <a:xfrm>
                <a:off x="977872" y="1687086"/>
                <a:ext cx="431411" cy="3539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400050" indent="-4000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1pPr>
                <a:lvl2pPr marL="742950" indent="-2857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2pPr>
                <a:lvl3pPr marL="11430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3pPr>
                <a:lvl4pPr marL="16002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4pPr>
                <a:lvl5pPr marL="20574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9pPr>
              </a:lstStyle>
              <a:p>
                <a:pPr algn="ctr">
                  <a:spcBef>
                    <a:spcPct val="50000"/>
                  </a:spcBef>
                  <a:spcAft>
                    <a:spcPct val="20000"/>
                  </a:spcAft>
                </a:pPr>
                <a:r>
                  <a:rPr lang="en-US" altLang="ko-KR" dirty="0"/>
                  <a:t>IV</a:t>
                </a:r>
                <a:endParaRPr lang="ko-KR" altLang="en-US" dirty="0"/>
              </a:p>
            </p:txBody>
          </p:sp>
        </p:grpSp>
      </p:grpSp>
      <p:grpSp>
        <p:nvGrpSpPr>
          <p:cNvPr id="31" name="그룹 49"/>
          <p:cNvGrpSpPr>
            <a:grpSpLocks/>
          </p:cNvGrpSpPr>
          <p:nvPr/>
        </p:nvGrpSpPr>
        <p:grpSpPr bwMode="auto">
          <a:xfrm>
            <a:off x="1524000" y="5254625"/>
            <a:ext cx="7317431" cy="558800"/>
            <a:chOff x="1511300" y="2941638"/>
            <a:chExt cx="7317431" cy="558800"/>
          </a:xfrm>
        </p:grpSpPr>
        <p:sp>
          <p:nvSpPr>
            <p:cNvPr id="32" name="Text Box 19"/>
            <p:cNvSpPr txBox="1">
              <a:spLocks noChangeArrowheads="1"/>
            </p:cNvSpPr>
            <p:nvPr/>
          </p:nvSpPr>
          <p:spPr bwMode="auto">
            <a:xfrm>
              <a:off x="2149475" y="3061495"/>
              <a:ext cx="1149921" cy="3189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ko-KR" altLang="en-US" dirty="0" smtClean="0">
                  <a:solidFill>
                    <a:srgbClr val="000066"/>
                  </a:solidFill>
                  <a:latin typeface="HY헤드라인M" panose="02030600000101010101" pitchFamily="18" charset="-127"/>
                  <a:ea typeface="HY헤드라인M" panose="02030600000101010101" pitchFamily="18" charset="-127"/>
                </a:rPr>
                <a:t>정책적 제언</a:t>
              </a:r>
              <a:endParaRPr kumimoji="1" lang="ko-KR" altLang="en-US" dirty="0">
                <a:solidFill>
                  <a:srgbClr val="000066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endParaRPr>
            </a:p>
          </p:txBody>
        </p:sp>
        <p:cxnSp>
          <p:nvCxnSpPr>
            <p:cNvPr id="34" name="직선 연결선 33"/>
            <p:cNvCxnSpPr>
              <a:stCxn id="32" idx="3"/>
            </p:cNvCxnSpPr>
            <p:nvPr/>
          </p:nvCxnSpPr>
          <p:spPr bwMode="auto">
            <a:xfrm flipV="1">
              <a:off x="3299396" y="3203577"/>
              <a:ext cx="5020692" cy="17380"/>
            </a:xfrm>
            <a:prstGeom prst="line">
              <a:avLst/>
            </a:prstGeom>
            <a:ln>
              <a:solidFill>
                <a:schemeClr val="tx1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5" name="TextBox 62"/>
            <p:cNvSpPr txBox="1">
              <a:spLocks noChangeArrowheads="1"/>
            </p:cNvSpPr>
            <p:nvPr/>
          </p:nvSpPr>
          <p:spPr bwMode="auto">
            <a:xfrm>
              <a:off x="8303268" y="3042990"/>
              <a:ext cx="52546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r">
                <a:spcBef>
                  <a:spcPct val="50000"/>
                </a:spcBef>
                <a:spcAft>
                  <a:spcPct val="20000"/>
                </a:spcAft>
              </a:pPr>
              <a:r>
                <a:rPr lang="en-US" altLang="ko-KR" dirty="0" smtClean="0">
                  <a:solidFill>
                    <a:schemeClr val="tx1"/>
                  </a:solidFill>
                </a:rPr>
                <a:t>116</a:t>
              </a:r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36" name="그룹 36"/>
            <p:cNvGrpSpPr>
              <a:grpSpLocks/>
            </p:cNvGrpSpPr>
            <p:nvPr/>
          </p:nvGrpSpPr>
          <p:grpSpPr bwMode="auto">
            <a:xfrm>
              <a:off x="1511300" y="2941638"/>
              <a:ext cx="512763" cy="558800"/>
              <a:chOff x="881034" y="1571612"/>
              <a:chExt cx="584244" cy="584244"/>
            </a:xfrm>
          </p:grpSpPr>
          <p:pic>
            <p:nvPicPr>
              <p:cNvPr id="37" name="Picture 8" descr="button_14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1034" y="1571612"/>
                <a:ext cx="584244" cy="5842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Box 38"/>
              <p:cNvSpPr txBox="1">
                <a:spLocks noChangeArrowheads="1"/>
              </p:cNvSpPr>
              <p:nvPr/>
            </p:nvSpPr>
            <p:spPr bwMode="auto">
              <a:xfrm>
                <a:off x="1010748" y="1687086"/>
                <a:ext cx="365659" cy="3539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400050" indent="-4000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1pPr>
                <a:lvl2pPr marL="742950" indent="-28575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2pPr>
                <a:lvl3pPr marL="11430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3pPr>
                <a:lvl4pPr marL="16002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4pPr>
                <a:lvl5pPr marL="2057400" indent="-228600"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 b="1">
                    <a:solidFill>
                      <a:schemeClr val="bg1"/>
                    </a:solidFill>
                    <a:latin typeface="Arial" panose="020B0604020202020204" pitchFamily="34" charset="0"/>
                    <a:ea typeface="휴먼모음T" panose="02030504000101010101" pitchFamily="18" charset="-127"/>
                  </a:defRPr>
                </a:lvl9pPr>
              </a:lstStyle>
              <a:p>
                <a:pPr algn="ctr">
                  <a:spcBef>
                    <a:spcPct val="50000"/>
                  </a:spcBef>
                  <a:spcAft>
                    <a:spcPct val="20000"/>
                  </a:spcAft>
                </a:pPr>
                <a:r>
                  <a:rPr lang="en-US" altLang="ko-KR" dirty="0" smtClean="0"/>
                  <a:t>V</a:t>
                </a:r>
                <a:endParaRPr lang="ko-KR" altLang="en-US" dirty="0"/>
              </a:p>
            </p:txBody>
          </p: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슬라이드 번호 개체 틀 2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798827CB-94EF-4BE2-A4E2-3C043B78260D}" type="slidenum">
              <a:rPr lang="ko-KR" altLang="en-US" sz="1400">
                <a:ea typeface="굴림체" panose="020B0609000101010101" pitchFamily="49" charset="-127"/>
              </a:rPr>
              <a:pPr/>
              <a:t>4</a:t>
            </a:fld>
            <a:endParaRPr lang="en-US" altLang="ko-KR" sz="1400" dirty="0">
              <a:ea typeface="굴림체" panose="020B0609000101010101" pitchFamily="49" charset="-127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제목 16"/>
          <p:cNvSpPr>
            <a:spLocks noGrp="1"/>
          </p:cNvSpPr>
          <p:nvPr>
            <p:ph type="ctrTitle"/>
          </p:nvPr>
        </p:nvSpPr>
        <p:spPr bwMode="auto">
          <a:xfrm>
            <a:off x="6113463" y="3136900"/>
            <a:ext cx="5030787" cy="7207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150000"/>
              </a:lnSpc>
            </a:pPr>
            <a:r>
              <a:rPr lang="en-US" altLang="ko-KR" dirty="0"/>
              <a:t>1. </a:t>
            </a:r>
            <a:r>
              <a:rPr lang="ko-KR" altLang="en-US" dirty="0"/>
              <a:t>과업의 배경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 </a:t>
            </a:r>
            <a:r>
              <a:rPr lang="ko-KR" altLang="en-US" dirty="0"/>
              <a:t>과업의 목적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3. </a:t>
            </a:r>
            <a:r>
              <a:rPr lang="ko-KR" altLang="en-US" dirty="0"/>
              <a:t>과업의 범위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4. </a:t>
            </a:r>
            <a:r>
              <a:rPr lang="ko-KR" altLang="en-US" dirty="0"/>
              <a:t>과업의 수행방안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5. </a:t>
            </a:r>
            <a:r>
              <a:rPr lang="ko-KR" altLang="en-US" dirty="0"/>
              <a:t>과업의</a:t>
            </a:r>
            <a:r>
              <a:rPr lang="en-US" altLang="ko-KR" dirty="0"/>
              <a:t> </a:t>
            </a:r>
            <a:r>
              <a:rPr lang="ko-KR" altLang="en-US" dirty="0"/>
              <a:t>성공요인</a:t>
            </a:r>
          </a:p>
        </p:txBody>
      </p:sp>
      <p:sp>
        <p:nvSpPr>
          <p:cNvPr id="18" name="부제목 17"/>
          <p:cNvSpPr>
            <a:spLocks noGrp="1"/>
          </p:cNvSpPr>
          <p:nvPr>
            <p:ph type="subTitle" idx="1"/>
          </p:nvPr>
        </p:nvSpPr>
        <p:spPr>
          <a:xfrm>
            <a:off x="193675" y="3213100"/>
            <a:ext cx="6934200" cy="647700"/>
          </a:xfrm>
        </p:spPr>
        <p:txBody>
          <a:bodyPr/>
          <a:lstStyle/>
          <a:p>
            <a:pPr>
              <a:defRPr/>
            </a:pPr>
            <a:r>
              <a:rPr lang="en-US" altLang="ko-KR" dirty="0"/>
              <a:t>I. </a:t>
            </a:r>
            <a:r>
              <a:rPr lang="ko-KR" altLang="en-US" dirty="0"/>
              <a:t>과업의 개요</a:t>
            </a:r>
          </a:p>
        </p:txBody>
      </p:sp>
      <p:sp>
        <p:nvSpPr>
          <p:cNvPr id="61446" name="Rectangle 6"/>
          <p:cNvSpPr>
            <a:spLocks noChangeArrowheads="1"/>
          </p:cNvSpPr>
          <p:nvPr/>
        </p:nvSpPr>
        <p:spPr bwMode="auto">
          <a:xfrm>
            <a:off x="0" y="58738"/>
            <a:ext cx="18415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anchor="ctr">
            <a:spAutoFit/>
          </a:bodyPr>
          <a:lstStyle/>
          <a:p>
            <a:pPr>
              <a:defRPr/>
            </a:pPr>
            <a:endParaRPr lang="ko-KR" altLang="en-US" dirty="0">
              <a:latin typeface="굴림" charset="-127"/>
              <a:ea typeface="굴림" charset="-127"/>
            </a:endParaRPr>
          </a:p>
        </p:txBody>
      </p:sp>
      <p:pic>
        <p:nvPicPr>
          <p:cNvPr id="7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370638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그림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41232" y="-99392"/>
            <a:ext cx="2476500" cy="2857500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슬라이드 번호 개체 틀 3"/>
          <p:cNvSpPr txBox="1">
            <a:spLocks noGrp="1"/>
          </p:cNvSpPr>
          <p:nvPr/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r">
              <a:spcBef>
                <a:spcPct val="50000"/>
              </a:spcBef>
            </a:pPr>
            <a:fld id="{52E43E3B-77DB-44DC-938A-1E6383880E58}" type="slidenum">
              <a:rPr lang="ko-KR" altLang="en-US" sz="1400">
                <a:ea typeface="굴림체" panose="020B0609000101010101" pitchFamily="49" charset="-127"/>
              </a:rPr>
              <a:pPr algn="r">
                <a:spcBef>
                  <a:spcPct val="50000"/>
                </a:spcBef>
              </a:pPr>
              <a:t>6</a:t>
            </a:fld>
            <a:endParaRPr lang="en-US" altLang="ko-KR" sz="1400" dirty="0">
              <a:ea typeface="굴림체" panose="020B0609000101010101" pitchFamily="49" charset="-127"/>
            </a:endParaRPr>
          </a:p>
        </p:txBody>
      </p:sp>
      <p:sp>
        <p:nvSpPr>
          <p:cNvPr id="44035" name="슬라이드 번호 개체 틀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8737C6A8-86B4-417A-B645-7FAE2B2F6506}" type="slidenum">
              <a:rPr lang="ko-KR" altLang="en-US" sz="1400">
                <a:ea typeface="굴림체" panose="020B0609000101010101" pitchFamily="49" charset="-127"/>
              </a:rPr>
              <a:pPr/>
              <a:t>6</a:t>
            </a:fld>
            <a:endParaRPr lang="en-US" altLang="ko-KR" sz="1400" dirty="0">
              <a:ea typeface="굴림체" panose="020B0609000101010101" pitchFamily="49" charset="-127"/>
            </a:endParaRPr>
          </a:p>
        </p:txBody>
      </p:sp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Text Box 20"/>
          <p:cNvSpPr txBox="1">
            <a:spLocks noChangeArrowheads="1"/>
          </p:cNvSpPr>
          <p:nvPr/>
        </p:nvSpPr>
        <p:spPr bwMode="auto">
          <a:xfrm>
            <a:off x="344488" y="377825"/>
            <a:ext cx="23701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배경</a:t>
            </a:r>
          </a:p>
        </p:txBody>
      </p:sp>
      <p:sp>
        <p:nvSpPr>
          <p:cNvPr id="45060" name="Rectangle 22"/>
          <p:cNvSpPr>
            <a:spLocks noChangeArrowheads="1"/>
          </p:cNvSpPr>
          <p:nvPr/>
        </p:nvSpPr>
        <p:spPr bwMode="auto">
          <a:xfrm>
            <a:off x="450850" y="1049338"/>
            <a:ext cx="8929688" cy="387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ctr" hangingPunct="1">
              <a:lnSpc>
                <a:spcPct val="120000"/>
              </a:lnSpc>
              <a:buFont typeface="Wingdings" panose="05000000000000000000" pitchFamily="2" charset="2"/>
              <a:buChar char="v"/>
            </a:pPr>
            <a:r>
              <a:rPr kumimoji="1" lang="ko-KR" altLang="en-US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김해시의 성과관리 고도화는 전략중심의 조직 운영 극대화를 위한 적극적 노력에서 시작됨</a:t>
            </a:r>
            <a:r>
              <a:rPr kumimoji="1" lang="en-US" altLang="ko-KR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</a:t>
            </a:r>
          </a:p>
          <a:p>
            <a:pPr eaLnBrk="1" fontAlgn="ctr" hangingPunct="1">
              <a:lnSpc>
                <a:spcPct val="40000"/>
              </a:lnSpc>
              <a:buFont typeface="Wingdings" panose="05000000000000000000" pitchFamily="2" charset="2"/>
              <a:buNone/>
            </a:pPr>
            <a:endParaRPr kumimoji="1" lang="en-US" altLang="ko-KR" sz="1500" b="0" dirty="0">
              <a:solidFill>
                <a:srgbClr val="000000"/>
              </a:solidFill>
              <a:latin typeface="가는각진제목체" panose="02030600000101010101" pitchFamily="18" charset="-127"/>
              <a:ea typeface="가는각진제목체" panose="02030600000101010101" pitchFamily="18" charset="-127"/>
            </a:endParaRPr>
          </a:p>
        </p:txBody>
      </p:sp>
      <p:sp>
        <p:nvSpPr>
          <p:cNvPr id="45061" name="Rectangle 23"/>
          <p:cNvSpPr>
            <a:spLocks noChangeArrowheads="1"/>
          </p:cNvSpPr>
          <p:nvPr/>
        </p:nvSpPr>
        <p:spPr bwMode="auto">
          <a:xfrm>
            <a:off x="698500" y="1489075"/>
            <a:ext cx="8929688" cy="9479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ctr" hangingPunct="1">
              <a:lnSpc>
                <a:spcPct val="140000"/>
              </a:lnSpc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kumimoji="1" lang="ko-KR" altLang="en-US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ko-KR" altLang="en-US" sz="1400" b="0" dirty="0" err="1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외부평가</a:t>
            </a:r>
            <a:r>
              <a:rPr kumimoji="1" lang="en-US" altLang="ko-KR" sz="14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(</a:t>
            </a:r>
            <a:r>
              <a:rPr kumimoji="1" lang="ko-KR" altLang="en-US" sz="14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국정평가 지표의 변화</a:t>
            </a:r>
            <a:r>
              <a:rPr kumimoji="1" lang="en-US" altLang="ko-KR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)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에 대한 </a:t>
            </a:r>
            <a:r>
              <a:rPr kumimoji="1" lang="ko-KR" altLang="en-US" sz="14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통합적인 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관리의 일환으로 </a:t>
            </a:r>
            <a:r>
              <a:rPr kumimoji="1" lang="ko-KR" altLang="en-US" sz="1400" b="0" dirty="0" err="1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당해연도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평가지표들을 성과관리 체계에 최대한 반영하고</a:t>
            </a:r>
            <a:r>
              <a:rPr kumimoji="1" lang="en-US" altLang="ko-KR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,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ko-KR" altLang="en-US" sz="1400" b="0" dirty="0" err="1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도정시책에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대한 관심도를 높일 필요가 있는 바</a:t>
            </a:r>
            <a:r>
              <a:rPr kumimoji="1" lang="en-US" altLang="ko-KR" sz="14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,</a:t>
            </a:r>
            <a:r>
              <a:rPr kumimoji="1" lang="en-US" altLang="ko-KR" sz="1400" b="0" dirty="0" smtClean="0">
                <a:solidFill>
                  <a:srgbClr val="FF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ko-KR" altLang="en-US" sz="1400" b="0" dirty="0" smtClean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외부 </a:t>
            </a:r>
            <a:r>
              <a:rPr kumimoji="1" lang="ko-KR" altLang="en-US" sz="14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평가 연계를 통한 전략수행 중심의 조직운영 및 김해시 경쟁력 제고에 그 목적이 있음</a:t>
            </a:r>
            <a:r>
              <a:rPr kumimoji="1" lang="en-US" altLang="ko-KR" sz="14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</a:t>
            </a:r>
          </a:p>
        </p:txBody>
      </p:sp>
      <p:sp>
        <p:nvSpPr>
          <p:cNvPr id="45062" name="슬라이드 번호 개체 틀 3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8BB0B91B-316E-477A-A832-2D5F9AEE49A2}" type="slidenum">
              <a:rPr lang="en-US" altLang="ko-KR"/>
              <a:pPr/>
              <a:t>7</a:t>
            </a:fld>
            <a:endParaRPr lang="en-US" altLang="ko-KR" dirty="0"/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987"/>
          <a:stretch/>
        </p:blipFill>
        <p:spPr>
          <a:xfrm>
            <a:off x="0" y="3364145"/>
            <a:ext cx="9906000" cy="3377223"/>
          </a:xfrm>
          <a:prstGeom prst="rect">
            <a:avLst/>
          </a:prstGeom>
        </p:spPr>
      </p:pic>
      <p:sp>
        <p:nvSpPr>
          <p:cNvPr id="77" name="テキスト プレースホルダー 10"/>
          <p:cNvSpPr txBox="1">
            <a:spLocks/>
          </p:cNvSpPr>
          <p:nvPr/>
        </p:nvSpPr>
        <p:spPr>
          <a:xfrm>
            <a:off x="996013" y="4792712"/>
            <a:ext cx="2372811" cy="470798"/>
          </a:xfrm>
          <a:prstGeom prst="rect">
            <a:avLst/>
          </a:prstGeom>
        </p:spPr>
        <p:txBody>
          <a:bodyPr vert="horz" lIns="163275" tIns="81638" rIns="163275" bIns="81638" rtlCol="0" anchor="ctr">
            <a:noAutofit/>
          </a:bodyPr>
          <a:lstStyle>
            <a:lvl1pPr marL="0" indent="0" algn="r" defTabSz="1632753" rtl="0" eaLnBrk="1" latinLnBrk="0" hangingPunct="1">
              <a:lnSpc>
                <a:spcPct val="120000"/>
              </a:lnSpc>
              <a:spcBef>
                <a:spcPts val="1200"/>
              </a:spcBef>
              <a:buFont typeface="Arial" panose="020B0604020202020204" pitchFamily="34" charset="0"/>
              <a:buNone/>
              <a:defRPr kumimoji="1" sz="2800" i="0" kern="1200" baseline="0">
                <a:solidFill>
                  <a:schemeClr val="accent1"/>
                </a:solidFill>
                <a:latin typeface="Route 159 SemiBold" pitchFamily="50" charset="0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5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4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632753" rtl="0" eaLnBrk="1" fontAlgn="auto" latinLnBrk="0" hangingPunct="1">
              <a:lnSpc>
                <a:spcPct val="12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ACE2"/>
                </a:solidFill>
                <a:effectLst/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환경변화</a:t>
            </a: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ACE2"/>
              </a:solidFill>
              <a:effectLst/>
              <a:uLnTx/>
              <a:uFillTx/>
              <a:latin typeface="휴먼둥근헤드라인" panose="02030504000101010101" pitchFamily="18" charset="-127"/>
            </a:endParaRPr>
          </a:p>
        </p:txBody>
      </p:sp>
      <p:sp>
        <p:nvSpPr>
          <p:cNvPr id="78" name="テキスト プレースホルダー 11"/>
          <p:cNvSpPr txBox="1">
            <a:spLocks/>
          </p:cNvSpPr>
          <p:nvPr/>
        </p:nvSpPr>
        <p:spPr>
          <a:xfrm>
            <a:off x="1280592" y="5301208"/>
            <a:ext cx="1886206" cy="1080120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r" defTabSz="1632753" rtl="0" eaLnBrk="1" latinLnBrk="0" hangingPunct="1">
              <a:lnSpc>
                <a:spcPct val="120000"/>
              </a:lnSpc>
              <a:spcBef>
                <a:spcPts val="1200"/>
              </a:spcBef>
              <a:buFont typeface="Arial" panose="020B0604020202020204" pitchFamily="34" charset="0"/>
              <a:buNone/>
              <a:defRPr kumimoji="1" sz="1800" i="0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5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4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00ACE2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합동평가관리</a:t>
            </a:r>
            <a:endParaRPr kumimoji="1" lang="en-US" altLang="ko-KR" sz="1200" b="0" i="0" u="none" strike="noStrike" kern="1200" cap="none" spc="0" normalizeH="0" baseline="0" noProof="0" dirty="0" smtClean="0">
              <a:ln>
                <a:noFill/>
              </a:ln>
              <a:solidFill>
                <a:srgbClr val="545454"/>
              </a:solidFill>
              <a:uLnTx/>
              <a:uFillTx/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00ACE2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1200" b="0" dirty="0" smtClean="0">
                <a:solidFill>
                  <a:srgbClr val="545454"/>
                </a:solidFill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민선</a:t>
            </a:r>
            <a:r>
              <a:rPr lang="en-US" altLang="ko-KR" sz="1200" b="0" dirty="0" smtClean="0">
                <a:solidFill>
                  <a:srgbClr val="545454"/>
                </a:solidFill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7</a:t>
            </a:r>
            <a:r>
              <a:rPr lang="ko-KR" altLang="en-US" sz="1200" b="0" dirty="0" smtClean="0">
                <a:solidFill>
                  <a:srgbClr val="545454"/>
                </a:solidFill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기 </a:t>
            </a:r>
            <a:r>
              <a:rPr lang="ko-KR" altLang="en-US" sz="1200" b="0" dirty="0" err="1" smtClean="0">
                <a:solidFill>
                  <a:srgbClr val="545454"/>
                </a:solidFill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공약관리</a:t>
            </a:r>
            <a:endParaRPr lang="en-US" altLang="ko-KR" sz="1200" b="0" dirty="0" smtClean="0">
              <a:solidFill>
                <a:srgbClr val="545454"/>
              </a:solidFill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00ACE2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통합적 성과관리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45454"/>
              </a:solidFill>
              <a:uLnTx/>
              <a:uFillTx/>
              <a:latin typeface="휴먼둥근헤드라인" panose="02030504000101010101" pitchFamily="18" charset="-127"/>
            </a:endParaRPr>
          </a:p>
        </p:txBody>
      </p:sp>
      <p:sp>
        <p:nvSpPr>
          <p:cNvPr id="84" name="正方形/長方形 35"/>
          <p:cNvSpPr/>
          <p:nvPr/>
        </p:nvSpPr>
        <p:spPr>
          <a:xfrm>
            <a:off x="1468868" y="5222883"/>
            <a:ext cx="1735816" cy="45719"/>
          </a:xfrm>
          <a:prstGeom prst="rect">
            <a:avLst/>
          </a:prstGeom>
          <a:solidFill>
            <a:srgbClr val="00ACE2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cs typeface="+mn-cs"/>
            </a:endParaRPr>
          </a:p>
        </p:txBody>
      </p:sp>
      <p:sp>
        <p:nvSpPr>
          <p:cNvPr id="85" name="テキスト プレースホルダー 10"/>
          <p:cNvSpPr txBox="1">
            <a:spLocks/>
          </p:cNvSpPr>
          <p:nvPr/>
        </p:nvSpPr>
        <p:spPr>
          <a:xfrm>
            <a:off x="3078569" y="3854128"/>
            <a:ext cx="2372811" cy="470798"/>
          </a:xfrm>
          <a:prstGeom prst="rect">
            <a:avLst/>
          </a:prstGeom>
        </p:spPr>
        <p:txBody>
          <a:bodyPr vert="horz" lIns="163275" tIns="81638" rIns="163275" bIns="81638" rtlCol="0" anchor="ctr">
            <a:noAutofit/>
          </a:bodyPr>
          <a:lstStyle>
            <a:lvl1pPr marL="0" indent="0" algn="r" defTabSz="1632753" rtl="0" eaLnBrk="1" latinLnBrk="0" hangingPunct="1">
              <a:lnSpc>
                <a:spcPct val="120000"/>
              </a:lnSpc>
              <a:spcBef>
                <a:spcPts val="1200"/>
              </a:spcBef>
              <a:buFont typeface="Arial" panose="020B0604020202020204" pitchFamily="34" charset="0"/>
              <a:buNone/>
              <a:defRPr kumimoji="1" sz="2800" i="0" kern="1200" baseline="0">
                <a:solidFill>
                  <a:schemeClr val="accent1"/>
                </a:solidFill>
                <a:latin typeface="Route 159 SemiBold" pitchFamily="50" charset="0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5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4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632753" rtl="0" eaLnBrk="1" fontAlgn="auto" latinLnBrk="0" hangingPunct="1">
              <a:lnSpc>
                <a:spcPct val="12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800" b="0" i="0" u="none" strike="noStrike" kern="1200" cap="none" spc="0" normalizeH="0" baseline="0" noProof="0" smtClean="0">
                <a:ln>
                  <a:noFill/>
                </a:ln>
                <a:solidFill>
                  <a:srgbClr val="87C32F"/>
                </a:solidFill>
                <a:effectLst/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성과관리 방향</a:t>
            </a: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87C32F"/>
              </a:solidFill>
              <a:effectLst/>
              <a:uLnTx/>
              <a:uFillTx/>
              <a:latin typeface="휴먼둥근헤드라인" panose="02030504000101010101" pitchFamily="18" charset="-127"/>
            </a:endParaRPr>
          </a:p>
        </p:txBody>
      </p:sp>
      <p:sp>
        <p:nvSpPr>
          <p:cNvPr id="86" name="テキスト プレースホルダー 11"/>
          <p:cNvSpPr txBox="1">
            <a:spLocks/>
          </p:cNvSpPr>
          <p:nvPr/>
        </p:nvSpPr>
        <p:spPr>
          <a:xfrm>
            <a:off x="3371047" y="4362624"/>
            <a:ext cx="2158017" cy="1080120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r" defTabSz="1632753" rtl="0" eaLnBrk="1" latinLnBrk="0" hangingPunct="1">
              <a:lnSpc>
                <a:spcPct val="120000"/>
              </a:lnSpc>
              <a:spcBef>
                <a:spcPts val="1200"/>
              </a:spcBef>
              <a:buFont typeface="Arial" panose="020B0604020202020204" pitchFamily="34" charset="0"/>
              <a:buNone/>
              <a:defRPr kumimoji="1" sz="1800" i="0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5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4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87C32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변화에 대응 필요성</a:t>
            </a:r>
            <a:endParaRPr kumimoji="1" lang="en-US" altLang="ko-KR" sz="1200" b="0" i="0" u="none" strike="noStrike" kern="1200" cap="none" spc="0" normalizeH="0" baseline="0" noProof="0" dirty="0" smtClean="0">
              <a:ln>
                <a:noFill/>
              </a:ln>
              <a:solidFill>
                <a:srgbClr val="545454"/>
              </a:solidFill>
              <a:uLnTx/>
              <a:uFillTx/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87C32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1200" b="0" dirty="0" err="1" smtClean="0">
                <a:solidFill>
                  <a:srgbClr val="545454"/>
                </a:solidFill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실용중심의</a:t>
            </a:r>
            <a:r>
              <a:rPr lang="ko-KR" altLang="en-US" sz="1200" b="0" dirty="0" smtClean="0">
                <a:solidFill>
                  <a:srgbClr val="545454"/>
                </a:solidFill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성과관리</a:t>
            </a:r>
            <a:endParaRPr lang="en-US" altLang="ko-KR" sz="1200" b="0" dirty="0" smtClean="0">
              <a:solidFill>
                <a:srgbClr val="545454"/>
              </a:solidFill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87C32F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성과중심의 </a:t>
            </a:r>
            <a:r>
              <a:rPr kumimoji="1" lang="ko-KR" altLang="en-US" sz="12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문화정착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45454"/>
              </a:solidFill>
              <a:uLnTx/>
              <a:uFillTx/>
              <a:latin typeface="휴먼둥근헤드라인" panose="02030504000101010101" pitchFamily="18" charset="-127"/>
            </a:endParaRPr>
          </a:p>
        </p:txBody>
      </p:sp>
      <p:sp>
        <p:nvSpPr>
          <p:cNvPr id="87" name="正方形/長方形 35"/>
          <p:cNvSpPr/>
          <p:nvPr/>
        </p:nvSpPr>
        <p:spPr>
          <a:xfrm>
            <a:off x="3551424" y="4284299"/>
            <a:ext cx="1735816" cy="45719"/>
          </a:xfrm>
          <a:prstGeom prst="rect">
            <a:avLst/>
          </a:prstGeom>
          <a:solidFill>
            <a:srgbClr val="87C32F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cs typeface="+mn-cs"/>
            </a:endParaRPr>
          </a:p>
        </p:txBody>
      </p:sp>
      <p:sp>
        <p:nvSpPr>
          <p:cNvPr id="88" name="テキスト プレースホルダー 10"/>
          <p:cNvSpPr txBox="1">
            <a:spLocks/>
          </p:cNvSpPr>
          <p:nvPr/>
        </p:nvSpPr>
        <p:spPr>
          <a:xfrm>
            <a:off x="4736977" y="2865470"/>
            <a:ext cx="2796184" cy="470798"/>
          </a:xfrm>
          <a:prstGeom prst="rect">
            <a:avLst/>
          </a:prstGeom>
        </p:spPr>
        <p:txBody>
          <a:bodyPr vert="horz" lIns="163275" tIns="81638" rIns="163275" bIns="81638" rtlCol="0" anchor="ctr">
            <a:noAutofit/>
          </a:bodyPr>
          <a:lstStyle>
            <a:lvl1pPr marL="0" indent="0" algn="r" defTabSz="1632753" rtl="0" eaLnBrk="1" latinLnBrk="0" hangingPunct="1">
              <a:lnSpc>
                <a:spcPct val="120000"/>
              </a:lnSpc>
              <a:spcBef>
                <a:spcPts val="1200"/>
              </a:spcBef>
              <a:buFont typeface="Arial" panose="020B0604020202020204" pitchFamily="34" charset="0"/>
              <a:buNone/>
              <a:defRPr kumimoji="1" sz="2800" i="0" kern="1200" baseline="0">
                <a:solidFill>
                  <a:schemeClr val="accent1"/>
                </a:solidFill>
                <a:latin typeface="Route 159 SemiBold" pitchFamily="50" charset="0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5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4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632753" rtl="0" eaLnBrk="1" fontAlgn="auto" latinLnBrk="0" hangingPunct="1">
              <a:lnSpc>
                <a:spcPct val="12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1" lang="ko-KR" alt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D497C"/>
                </a:solidFill>
                <a:effectLst/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조직운영</a:t>
            </a:r>
            <a:endParaRPr kumimoji="1" lang="ja-JP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D497C"/>
              </a:solidFill>
              <a:effectLst/>
              <a:uLnTx/>
              <a:uFillTx/>
              <a:latin typeface="휴먼둥근헤드라인" panose="02030504000101010101" pitchFamily="18" charset="-127"/>
            </a:endParaRPr>
          </a:p>
        </p:txBody>
      </p:sp>
      <p:sp>
        <p:nvSpPr>
          <p:cNvPr id="89" name="正方形/長方形 35"/>
          <p:cNvSpPr/>
          <p:nvPr/>
        </p:nvSpPr>
        <p:spPr>
          <a:xfrm>
            <a:off x="5633204" y="3295641"/>
            <a:ext cx="1735816" cy="45719"/>
          </a:xfrm>
          <a:prstGeom prst="rect">
            <a:avLst/>
          </a:prstGeom>
          <a:solidFill>
            <a:srgbClr val="FD497C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Open Sans"/>
              <a:cs typeface="+mn-cs"/>
            </a:endParaRPr>
          </a:p>
        </p:txBody>
      </p:sp>
      <p:sp>
        <p:nvSpPr>
          <p:cNvPr id="90" name="テキスト プレースホルダー 11"/>
          <p:cNvSpPr txBox="1">
            <a:spLocks/>
          </p:cNvSpPr>
          <p:nvPr/>
        </p:nvSpPr>
        <p:spPr>
          <a:xfrm>
            <a:off x="5459929" y="3362638"/>
            <a:ext cx="2158017" cy="1080120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r" defTabSz="1632753" rtl="0" eaLnBrk="1" latinLnBrk="0" hangingPunct="1">
              <a:lnSpc>
                <a:spcPct val="120000"/>
              </a:lnSpc>
              <a:spcBef>
                <a:spcPts val="1200"/>
              </a:spcBef>
              <a:buFont typeface="Arial" panose="020B0604020202020204" pitchFamily="34" charset="0"/>
              <a:buNone/>
              <a:defRPr kumimoji="1" sz="1800" i="0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5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4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FD497C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2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외부평가</a:t>
            </a:r>
            <a:r>
              <a:rPr kumimoji="1" lang="ko-KR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연계</a:t>
            </a:r>
            <a:endParaRPr kumimoji="1" lang="en-US" altLang="ko-KR" sz="1200" b="0" i="0" u="none" strike="noStrike" kern="1200" cap="none" spc="0" normalizeH="0" baseline="0" noProof="0" dirty="0" smtClean="0">
              <a:ln>
                <a:noFill/>
              </a:ln>
              <a:solidFill>
                <a:srgbClr val="545454"/>
              </a:solidFill>
              <a:uLnTx/>
              <a:uFillTx/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  <a:p>
            <a:pPr marL="285750" marR="0" lvl="0" indent="-285750" algn="l" defTabSz="1632753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FD497C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ko-KR" altLang="en-US" sz="12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전략수행</a:t>
            </a:r>
            <a:r>
              <a:rPr kumimoji="1" lang="ko-KR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45454"/>
                </a:solidFill>
                <a:uLnTx/>
                <a:uFillTx/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중심 운영</a:t>
            </a:r>
            <a:endParaRPr kumimoji="1" lang="ja-JP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45454"/>
              </a:solidFill>
              <a:uLnTx/>
              <a:uFillTx/>
              <a:latin typeface="휴먼둥근헤드라인" panose="02030504000101010101" pitchFamily="18" charset="-127"/>
            </a:endParaRPr>
          </a:p>
        </p:txBody>
      </p:sp>
      <p:pic>
        <p:nvPicPr>
          <p:cNvPr id="91" name="図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3269" y="1801053"/>
            <a:ext cx="493070" cy="1555939"/>
          </a:xfrm>
          <a:prstGeom prst="rect">
            <a:avLst/>
          </a:prstGeo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spPr>
      </p:pic>
      <p:sp>
        <p:nvSpPr>
          <p:cNvPr id="93" name="Text Box 9"/>
          <p:cNvSpPr txBox="1">
            <a:spLocks noChangeArrowheads="1"/>
          </p:cNvSpPr>
          <p:nvPr/>
        </p:nvSpPr>
        <p:spPr bwMode="auto">
          <a:xfrm>
            <a:off x="7617296" y="2341329"/>
            <a:ext cx="1928664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17961" dir="2700000" algn="ctr" rotWithShape="0">
              <a:srgbClr val="000000"/>
            </a:outerShdw>
          </a:effectLst>
        </p:spPr>
        <p:txBody>
          <a:bodyPr wrap="square">
            <a:spAutoFit/>
          </a:bodyPr>
          <a:lstStyle/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2000" kern="0" dirty="0" smtClean="0">
                <a:solidFill>
                  <a:srgbClr val="FAA41C"/>
                </a:solidFill>
                <a:latin typeface="나눔고딕" pitchFamily="50" charset="-127"/>
                <a:ea typeface="나눔고딕" pitchFamily="50" charset="-127"/>
              </a:rPr>
              <a:t>성공적인</a:t>
            </a:r>
            <a:endParaRPr lang="en-US" altLang="ko-KR" sz="2000" kern="0" dirty="0" smtClean="0">
              <a:solidFill>
                <a:srgbClr val="FAA41C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2000" kern="0" dirty="0" smtClean="0">
                <a:solidFill>
                  <a:srgbClr val="FAA41C"/>
                </a:solidFill>
                <a:latin typeface="나눔고딕" pitchFamily="50" charset="-127"/>
                <a:ea typeface="나눔고딕" pitchFamily="50" charset="-127"/>
              </a:rPr>
              <a:t>통합성과관리</a:t>
            </a:r>
            <a:endParaRPr lang="en-US" altLang="ko-KR" sz="2000" kern="0" dirty="0" smtClean="0">
              <a:solidFill>
                <a:srgbClr val="FAA41C"/>
              </a:solidFill>
              <a:latin typeface="나눔고딕" pitchFamily="50" charset="-127"/>
              <a:ea typeface="나눔고딕" pitchFamily="50" charset="-127"/>
            </a:endParaRPr>
          </a:p>
          <a:p>
            <a:pPr algn="ctr" eaLnBrk="1" fontAlgn="auto" latinLnBrk="1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2000" kern="0" dirty="0" smtClean="0">
                <a:solidFill>
                  <a:srgbClr val="FAA41C"/>
                </a:solidFill>
                <a:latin typeface="나눔고딕" pitchFamily="50" charset="-127"/>
                <a:ea typeface="나눔고딕" pitchFamily="50" charset="-127"/>
              </a:rPr>
              <a:t>추진</a:t>
            </a:r>
            <a:endParaRPr lang="ko-KR" altLang="en-US" sz="2000" kern="0" dirty="0">
              <a:solidFill>
                <a:srgbClr val="FAA41C"/>
              </a:solidFill>
              <a:latin typeface="나눔고딕" pitchFamily="50" charset="-127"/>
              <a:ea typeface="나눔고딕" pitchFamily="50" charset="-127"/>
            </a:endParaRPr>
          </a:p>
        </p:txBody>
      </p:sp>
      <p:sp>
        <p:nvSpPr>
          <p:cNvPr id="94" name="Freeform 45"/>
          <p:cNvSpPr>
            <a:spLocks/>
          </p:cNvSpPr>
          <p:nvPr/>
        </p:nvSpPr>
        <p:spPr bwMode="auto">
          <a:xfrm rot="21003935">
            <a:off x="1913840" y="2706428"/>
            <a:ext cx="5670124" cy="1315430"/>
          </a:xfrm>
          <a:custGeom>
            <a:avLst/>
            <a:gdLst/>
            <a:ahLst/>
            <a:cxnLst>
              <a:cxn ang="0">
                <a:pos x="0" y="778"/>
              </a:cxn>
              <a:cxn ang="0">
                <a:pos x="1444" y="75"/>
              </a:cxn>
              <a:cxn ang="0">
                <a:pos x="1414" y="45"/>
              </a:cxn>
              <a:cxn ang="0">
                <a:pos x="1683" y="0"/>
              </a:cxn>
              <a:cxn ang="0">
                <a:pos x="1601" y="194"/>
              </a:cxn>
              <a:cxn ang="0">
                <a:pos x="1571" y="150"/>
              </a:cxn>
              <a:cxn ang="0">
                <a:pos x="0" y="778"/>
              </a:cxn>
            </a:cxnLst>
            <a:rect l="0" t="0" r="r" b="b"/>
            <a:pathLst>
              <a:path w="1683" h="778">
                <a:moveTo>
                  <a:pt x="0" y="778"/>
                </a:moveTo>
                <a:lnTo>
                  <a:pt x="1444" y="75"/>
                </a:lnTo>
                <a:lnTo>
                  <a:pt x="1414" y="45"/>
                </a:lnTo>
                <a:lnTo>
                  <a:pt x="1683" y="0"/>
                </a:lnTo>
                <a:lnTo>
                  <a:pt x="1601" y="194"/>
                </a:lnTo>
                <a:lnTo>
                  <a:pt x="1571" y="150"/>
                </a:lnTo>
                <a:lnTo>
                  <a:pt x="0" y="778"/>
                </a:lnTo>
                <a:close/>
              </a:path>
            </a:pathLst>
          </a:custGeom>
          <a:gradFill>
            <a:gsLst>
              <a:gs pos="40000">
                <a:srgbClr val="00ACE2"/>
              </a:gs>
              <a:gs pos="15000">
                <a:srgbClr val="545454"/>
              </a:gs>
              <a:gs pos="70000">
                <a:srgbClr val="87C32F"/>
              </a:gs>
              <a:gs pos="100000">
                <a:srgbClr val="FD497C"/>
              </a:gs>
            </a:gsLst>
          </a:gradFill>
          <a:ln>
            <a:headEnd type="none" w="med" len="med"/>
            <a:tailEnd type="none" w="med" len="med"/>
          </a:ln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 wrap="none"/>
          <a:lstStyle/>
          <a:p>
            <a:pPr>
              <a:defRPr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Text Box 20"/>
          <p:cNvSpPr txBox="1">
            <a:spLocks noChangeArrowheads="1"/>
          </p:cNvSpPr>
          <p:nvPr/>
        </p:nvSpPr>
        <p:spPr bwMode="auto">
          <a:xfrm>
            <a:off x="344488" y="377825"/>
            <a:ext cx="23701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목적</a:t>
            </a:r>
          </a:p>
        </p:txBody>
      </p:sp>
      <p:sp>
        <p:nvSpPr>
          <p:cNvPr id="47107" name="Rectangle 22"/>
          <p:cNvSpPr>
            <a:spLocks noChangeArrowheads="1"/>
          </p:cNvSpPr>
          <p:nvPr/>
        </p:nvSpPr>
        <p:spPr bwMode="auto">
          <a:xfrm>
            <a:off x="450850" y="1049338"/>
            <a:ext cx="9455150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ctr" hangingPunct="1">
              <a:lnSpc>
                <a:spcPct val="120000"/>
              </a:lnSpc>
              <a:buFont typeface="Wingdings" panose="05000000000000000000" pitchFamily="2" charset="2"/>
              <a:buChar char="v"/>
            </a:pPr>
            <a:r>
              <a:rPr kumimoji="1" lang="ko-KR" altLang="en-US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전략적 통합성과관리시스템의 개선 및 업그레이드를 통해 통합적 성과관리의 지속적 성장을 도모함</a:t>
            </a:r>
            <a:r>
              <a:rPr kumimoji="1" lang="en-US" altLang="ko-KR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</a:t>
            </a:r>
          </a:p>
        </p:txBody>
      </p:sp>
      <p:sp>
        <p:nvSpPr>
          <p:cNvPr id="47108" name="Rectangle 23"/>
          <p:cNvSpPr>
            <a:spLocks noChangeArrowheads="1"/>
          </p:cNvSpPr>
          <p:nvPr/>
        </p:nvSpPr>
        <p:spPr bwMode="auto">
          <a:xfrm>
            <a:off x="698500" y="1571625"/>
            <a:ext cx="8929688" cy="66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ctr" hangingPunct="1">
              <a:lnSpc>
                <a:spcPct val="140000"/>
              </a:lnSpc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kumimoji="1" lang="ko-KR" altLang="en-US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변화하는 행정환경에 대응하고 성과관리체계의 연계성을 확보하기 위하여 전문가에 의한 전략체계 설정과 성과지표를 </a:t>
            </a:r>
            <a:endParaRPr kumimoji="1" lang="en-US" altLang="ko-KR" sz="1500" b="0" dirty="0" smtClean="0">
              <a:solidFill>
                <a:srgbClr val="000000"/>
              </a:solidFill>
              <a:latin typeface="가는각진제목체" panose="02030600000101010101" pitchFamily="18" charset="-127"/>
              <a:ea typeface="가는각진제목체" panose="02030600000101010101" pitchFamily="18" charset="-127"/>
            </a:endParaRPr>
          </a:p>
          <a:p>
            <a:pPr eaLnBrk="1" fontAlgn="ctr" hangingPunct="1">
              <a:lnSpc>
                <a:spcPct val="140000"/>
              </a:lnSpc>
              <a:buClr>
                <a:schemeClr val="tx1"/>
              </a:buClr>
            </a:pPr>
            <a:r>
              <a:rPr kumimoji="1" lang="en-US" altLang="ko-KR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en-US" altLang="ko-KR" sz="1500" b="0" dirty="0" smtClean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  <a:r>
              <a:rPr kumimoji="1" lang="ko-KR" altLang="en-US" sz="1500" b="0" dirty="0" smtClean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개선하는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것을 목적으로 함</a:t>
            </a:r>
            <a:endParaRPr kumimoji="1" lang="en-US" altLang="ko-KR" sz="1500" b="0" dirty="0">
              <a:solidFill>
                <a:srgbClr val="000000"/>
              </a:solidFill>
              <a:latin typeface="가는각진제목체" panose="02030600000101010101" pitchFamily="18" charset="-127"/>
              <a:ea typeface="가는각진제목체" panose="02030600000101010101" pitchFamily="18" charset="-127"/>
            </a:endParaRPr>
          </a:p>
        </p:txBody>
      </p:sp>
      <p:sp>
        <p:nvSpPr>
          <p:cNvPr id="47109" name="슬라이드 번호 개체 틀 8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896AEF4B-D2CD-42F4-8BD2-805C3E6BE39B}" type="slidenum">
              <a:rPr lang="en-US" altLang="ko-KR">
                <a:solidFill>
                  <a:schemeClr val="tx1"/>
                </a:solidFill>
              </a:rPr>
              <a:pPr>
                <a:spcBef>
                  <a:spcPct val="0"/>
                </a:spcBef>
                <a:spcAft>
                  <a:spcPct val="0"/>
                </a:spcAft>
              </a:pPr>
              <a:t>8</a:t>
            </a:fld>
            <a:endParaRPr lang="en-US" altLang="ko-KR" dirty="0">
              <a:solidFill>
                <a:schemeClr val="tx1"/>
              </a:solidFill>
            </a:endParaRPr>
          </a:p>
        </p:txBody>
      </p:sp>
      <p:sp>
        <p:nvSpPr>
          <p:cNvPr id="36" name="AutoShape 13"/>
          <p:cNvSpPr>
            <a:spLocks noChangeArrowheads="1"/>
          </p:cNvSpPr>
          <p:nvPr/>
        </p:nvSpPr>
        <p:spPr bwMode="auto">
          <a:xfrm rot="5400000">
            <a:off x="4737100" y="1196875"/>
            <a:ext cx="431800" cy="8640959"/>
          </a:xfrm>
          <a:prstGeom prst="rightArrowCallout">
            <a:avLst>
              <a:gd name="adj1" fmla="val 314579"/>
              <a:gd name="adj2" fmla="val 417352"/>
              <a:gd name="adj3" fmla="val 48326"/>
              <a:gd name="adj4" fmla="val 32593"/>
            </a:avLst>
          </a:prstGeom>
          <a:gradFill rotWithShape="1">
            <a:gsLst>
              <a:gs pos="0">
                <a:srgbClr val="6699FF"/>
              </a:gs>
              <a:gs pos="100000">
                <a:srgbClr val="2F4776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 dirty="0"/>
          </a:p>
        </p:txBody>
      </p:sp>
      <p:sp>
        <p:nvSpPr>
          <p:cNvPr id="42" name="AutoShape 33"/>
          <p:cNvSpPr>
            <a:spLocks noChangeArrowheads="1"/>
          </p:cNvSpPr>
          <p:nvPr/>
        </p:nvSpPr>
        <p:spPr bwMode="auto">
          <a:xfrm>
            <a:off x="632520" y="3711550"/>
            <a:ext cx="4248472" cy="1517650"/>
          </a:xfrm>
          <a:prstGeom prst="roundRect">
            <a:avLst>
              <a:gd name="adj" fmla="val 16667"/>
            </a:avLst>
          </a:prstGeom>
          <a:solidFill>
            <a:srgbClr val="B8E07D"/>
          </a:solidFill>
          <a:ln w="34925">
            <a:solidFill>
              <a:srgbClr val="FFFFFF"/>
            </a:solidFill>
            <a:prstDash val="sysDot"/>
            <a:round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eaLnBrk="1" fontAlgn="auto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2000" b="0" kern="0" dirty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컨설팅에 </a:t>
            </a:r>
            <a:r>
              <a:rPr lang="ko-KR" altLang="en-US" sz="2000" b="0" kern="0" dirty="0" smtClean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의한</a:t>
            </a:r>
            <a:endParaRPr lang="en-US" altLang="ko-KR" sz="2000" b="0" kern="0" dirty="0" smtClean="0">
              <a:solidFill>
                <a:srgbClr val="800000"/>
              </a:solidFill>
              <a:latin typeface="HY헤드라인M" pitchFamily="18" charset="-127"/>
              <a:ea typeface="HY헤드라인M" pitchFamily="18" charset="-127"/>
            </a:endParaRPr>
          </a:p>
          <a:p>
            <a:pPr algn="ctr" eaLnBrk="1" fontAlgn="auto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2000" b="0" kern="0" dirty="0" smtClean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기존 </a:t>
            </a:r>
            <a:r>
              <a:rPr lang="ko-KR" altLang="en-US" sz="2000" b="0" kern="0" dirty="0" err="1" smtClean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전략체계</a:t>
            </a:r>
            <a:r>
              <a:rPr lang="ko-KR" altLang="en-US" sz="2000" b="0" kern="0" dirty="0" smtClean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  <a:r>
              <a:rPr lang="ko-KR" altLang="en-US" sz="2000" b="0" kern="0" dirty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검증 및 개선</a:t>
            </a:r>
          </a:p>
        </p:txBody>
      </p:sp>
      <p:sp>
        <p:nvSpPr>
          <p:cNvPr id="46" name="AutoShape 39"/>
          <p:cNvSpPr>
            <a:spLocks noChangeArrowheads="1"/>
          </p:cNvSpPr>
          <p:nvPr/>
        </p:nvSpPr>
        <p:spPr bwMode="auto">
          <a:xfrm>
            <a:off x="5025009" y="3717900"/>
            <a:ext cx="4248472" cy="1511300"/>
          </a:xfrm>
          <a:prstGeom prst="roundRect">
            <a:avLst>
              <a:gd name="adj" fmla="val 16667"/>
            </a:avLst>
          </a:prstGeom>
          <a:solidFill>
            <a:srgbClr val="FE92B0"/>
          </a:solidFill>
          <a:ln w="34925">
            <a:solidFill>
              <a:srgbClr val="FFFFFF"/>
            </a:solidFill>
            <a:prstDash val="sysDot"/>
            <a:round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eaLnBrk="1" fontAlgn="auto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2000" b="0" kern="0" dirty="0" err="1" smtClean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부서면담을</a:t>
            </a:r>
            <a:r>
              <a:rPr lang="ko-KR" altLang="en-US" sz="2000" b="0" kern="0" dirty="0" smtClean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 통한</a:t>
            </a:r>
            <a:endParaRPr lang="en-US" altLang="ko-KR" sz="2000" b="0" kern="0" dirty="0" smtClean="0">
              <a:solidFill>
                <a:srgbClr val="800000"/>
              </a:solidFill>
              <a:latin typeface="HY헤드라인M" pitchFamily="18" charset="-127"/>
              <a:ea typeface="HY헤드라인M" pitchFamily="18" charset="-127"/>
            </a:endParaRPr>
          </a:p>
          <a:p>
            <a:pPr algn="ctr" eaLnBrk="1" fontAlgn="auto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2000" b="0" kern="0" dirty="0" smtClean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성과지표 </a:t>
            </a:r>
            <a:r>
              <a:rPr lang="ko-KR" altLang="en-US" sz="2000" b="0" kern="0" dirty="0">
                <a:solidFill>
                  <a:srgbClr val="800000"/>
                </a:solidFill>
                <a:latin typeface="HY헤드라인M" pitchFamily="18" charset="-127"/>
                <a:ea typeface="HY헤드라인M" pitchFamily="18" charset="-127"/>
              </a:rPr>
              <a:t>검증 및 개선</a:t>
            </a:r>
            <a:endParaRPr lang="ko-KR" altLang="en-US" sz="2000" b="0" dirty="0">
              <a:solidFill>
                <a:srgbClr val="800000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636912"/>
            <a:ext cx="9906000" cy="1002630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71430" y="2833772"/>
            <a:ext cx="449353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800" b="0" dirty="0" err="1" smtClean="0">
                <a:latin typeface="휴먼둥근헤드라인" panose="02030504000101010101" pitchFamily="18" charset="-127"/>
                <a:ea typeface="휴먼둥근헤드라인" panose="02030504000101010101" pitchFamily="18" charset="-127"/>
                <a:cs typeface="Microsoft Himalaya" panose="01010100010101010101" pitchFamily="2" charset="0"/>
              </a:rPr>
              <a:t>성과지향적</a:t>
            </a:r>
            <a:r>
              <a:rPr lang="ko-KR" altLang="en-US" sz="2800" b="0" dirty="0" smtClean="0">
                <a:latin typeface="휴먼둥근헤드라인" panose="02030504000101010101" pitchFamily="18" charset="-127"/>
                <a:ea typeface="휴먼둥근헤드라인" panose="02030504000101010101" pitchFamily="18" charset="-127"/>
                <a:cs typeface="Microsoft Himalaya" panose="01010100010101010101" pitchFamily="2" charset="0"/>
              </a:rPr>
              <a:t> </a:t>
            </a:r>
            <a:r>
              <a:rPr lang="ko-KR" altLang="en-US" sz="2800" b="0" dirty="0" err="1" smtClean="0">
                <a:latin typeface="휴먼둥근헤드라인" panose="02030504000101010101" pitchFamily="18" charset="-127"/>
                <a:ea typeface="휴먼둥근헤드라인" panose="02030504000101010101" pitchFamily="18" charset="-127"/>
                <a:cs typeface="Microsoft Himalaya" panose="01010100010101010101" pitchFamily="2" charset="0"/>
              </a:rPr>
              <a:t>전략체계</a:t>
            </a:r>
            <a:r>
              <a:rPr lang="ko-KR" altLang="en-US" sz="2800" b="0" dirty="0" smtClean="0">
                <a:latin typeface="휴먼둥근헤드라인" panose="02030504000101010101" pitchFamily="18" charset="-127"/>
                <a:ea typeface="휴먼둥근헤드라인" panose="02030504000101010101" pitchFamily="18" charset="-127"/>
                <a:cs typeface="Microsoft Himalaya" panose="01010100010101010101" pitchFamily="2" charset="0"/>
              </a:rPr>
              <a:t> 구현</a:t>
            </a:r>
            <a:endParaRPr lang="ko-KR" altLang="en-US" sz="2800" b="0" dirty="0">
              <a:latin typeface="휴먼둥근헤드라인" panose="02030504000101010101" pitchFamily="18" charset="-127"/>
              <a:ea typeface="휴먼둥근헤드라인" panose="02030504000101010101" pitchFamily="18" charset="-127"/>
              <a:cs typeface="Microsoft Himalaya" panose="01010100010101010101" pitchFamily="2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5714111" y="2905780"/>
            <a:ext cx="377539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800" b="0" dirty="0" smtClean="0">
                <a:latin typeface="휴먼둥근헤드라인" panose="02030504000101010101" pitchFamily="18" charset="-127"/>
                <a:ea typeface="휴먼둥근헤드라인" panose="02030504000101010101" pitchFamily="18" charset="-127"/>
                <a:cs typeface="Microsoft Himalaya" panose="01010100010101010101" pitchFamily="2" charset="0"/>
              </a:rPr>
              <a:t>객관적 성과지표 도출</a:t>
            </a:r>
            <a:endParaRPr lang="ko-KR" altLang="en-US" sz="2800" b="0" dirty="0">
              <a:latin typeface="휴먼둥근헤드라인" panose="02030504000101010101" pitchFamily="18" charset="-127"/>
              <a:ea typeface="휴먼둥근헤드라인" panose="02030504000101010101" pitchFamily="18" charset="-127"/>
              <a:cs typeface="Microsoft Himalaya" panose="01010100010101010101" pitchFamily="2" charset="0"/>
            </a:endParaRPr>
          </a:p>
        </p:txBody>
      </p:sp>
      <p:sp>
        <p:nvSpPr>
          <p:cNvPr id="58" name="テキスト プレースホルダー 21"/>
          <p:cNvSpPr txBox="1">
            <a:spLocks/>
          </p:cNvSpPr>
          <p:nvPr/>
        </p:nvSpPr>
        <p:spPr>
          <a:xfrm>
            <a:off x="-1" y="5734051"/>
            <a:ext cx="9906001" cy="575269"/>
          </a:xfrm>
          <a:prstGeom prst="rect">
            <a:avLst/>
          </a:prstGeom>
          <a:solidFill>
            <a:srgbClr val="00ACE2">
              <a:lumMod val="75000"/>
              <a:alpha val="80000"/>
            </a:srgbClr>
          </a:solidFill>
        </p:spPr>
        <p:txBody>
          <a:bodyPr vert="horz" lIns="163275" tIns="81638" rIns="163275" bIns="81638" rtlCol="0" anchor="ctr">
            <a:normAutofit fontScale="55000" lnSpcReduction="20000"/>
          </a:bodyPr>
          <a:lstStyle>
            <a:lvl1pPr marL="0" indent="0" algn="ctr" defTabSz="1632753" rtl="0" eaLnBrk="1" latinLnBrk="0" hangingPunct="1">
              <a:lnSpc>
                <a:spcPct val="120000"/>
              </a:lnSpc>
              <a:spcBef>
                <a:spcPts val="1200"/>
              </a:spcBef>
              <a:buFont typeface="Arial" panose="020B0604020202020204" pitchFamily="34" charset="0"/>
              <a:buNone/>
              <a:defRPr kumimoji="1" sz="4800" kern="1200" baseline="0">
                <a:solidFill>
                  <a:schemeClr val="bg1"/>
                </a:solidFill>
                <a:latin typeface="Route 159 Light" pitchFamily="50" charset="0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5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4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kumimoji="1"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kern="10" dirty="0" smtClean="0">
                <a:solidFill>
                  <a:srgbClr val="CCFF33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성과관리 고도화</a:t>
            </a:r>
            <a:endParaRPr lang="ko-KR" altLang="en-US" kern="10" dirty="0">
              <a:solidFill>
                <a:srgbClr val="CCFF33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ext Box 24"/>
          <p:cNvSpPr txBox="1">
            <a:spLocks noChangeArrowheads="1"/>
          </p:cNvSpPr>
          <p:nvPr/>
        </p:nvSpPr>
        <p:spPr bwMode="auto">
          <a:xfrm>
            <a:off x="342900" y="1052513"/>
            <a:ext cx="9153525" cy="7602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68288" indent="-268288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latinLnBrk="1" hangingPunct="1">
              <a:lnSpc>
                <a:spcPct val="140000"/>
              </a:lnSpc>
              <a:spcBef>
                <a:spcPct val="50000"/>
              </a:spcBef>
              <a:buFont typeface="Wingdings" panose="05000000000000000000" pitchFamily="2" charset="2"/>
              <a:buChar char="v"/>
            </a:pPr>
            <a:r>
              <a:rPr kumimoji="1" lang="ko-KR" altLang="en-US" sz="1500" b="0" dirty="0" smtClean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성과관리 고도화는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크게 전략체계 적정성 </a:t>
            </a:r>
            <a:r>
              <a:rPr kumimoji="1" lang="ko-KR" altLang="en-US" sz="1500" b="0" dirty="0" smtClean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검토</a:t>
            </a:r>
            <a:r>
              <a:rPr kumimoji="1" lang="en-US" altLang="ko-KR" sz="1500" b="0" dirty="0" smtClean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,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마인드확산 및 전문성 제고</a:t>
            </a:r>
            <a:r>
              <a:rPr kumimoji="1" lang="en-US" altLang="ko-KR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,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성과관리 방향성 확보</a:t>
            </a:r>
            <a:r>
              <a:rPr kumimoji="1" lang="en-US" altLang="ko-KR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, </a:t>
            </a: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합동평가 연계성 확보 등의 네 개의 카테고리로 진행되었음</a:t>
            </a:r>
            <a:r>
              <a:rPr kumimoji="1" lang="en-US" altLang="ko-KR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</a:t>
            </a:r>
            <a:r>
              <a:rPr kumimoji="1" lang="en-US" altLang="ko-KR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</a:t>
            </a:r>
          </a:p>
        </p:txBody>
      </p:sp>
      <p:sp>
        <p:nvSpPr>
          <p:cNvPr id="49155" name="Text Box 43"/>
          <p:cNvSpPr txBox="1">
            <a:spLocks noChangeArrowheads="1"/>
          </p:cNvSpPr>
          <p:nvPr/>
        </p:nvSpPr>
        <p:spPr bwMode="auto">
          <a:xfrm>
            <a:off x="344488" y="342900"/>
            <a:ext cx="2520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범위</a:t>
            </a:r>
            <a:endParaRPr kumimoji="1" lang="en-US" altLang="ko-KR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49156" name="슬라이드 번호 개체 틀 2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2F109B77-B882-48C0-9E71-0D4F5219B5F0}" type="slidenum">
              <a:rPr lang="en-US" altLang="ko-KR">
                <a:solidFill>
                  <a:schemeClr val="tx1"/>
                </a:solidFill>
              </a:rPr>
              <a:pPr/>
              <a:t>9</a:t>
            </a:fld>
            <a:endParaRPr lang="en-US" altLang="ko-KR" dirty="0">
              <a:solidFill>
                <a:schemeClr val="tx1"/>
              </a:solidFill>
            </a:endParaRPr>
          </a:p>
        </p:txBody>
      </p:sp>
      <p:sp>
        <p:nvSpPr>
          <p:cNvPr id="49157" name="Oval 38"/>
          <p:cNvSpPr>
            <a:spLocks noChangeArrowheads="1"/>
          </p:cNvSpPr>
          <p:nvPr/>
        </p:nvSpPr>
        <p:spPr bwMode="auto">
          <a:xfrm>
            <a:off x="1882775" y="3457575"/>
            <a:ext cx="5158457" cy="3139777"/>
          </a:xfrm>
          <a:prstGeom prst="ellipse">
            <a:avLst/>
          </a:prstGeom>
          <a:noFill/>
          <a:ln w="25400">
            <a:solidFill>
              <a:srgbClr val="C0C0C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8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Freeform 54"/>
          <p:cNvSpPr>
            <a:spLocks/>
          </p:cNvSpPr>
          <p:nvPr/>
        </p:nvSpPr>
        <p:spPr bwMode="auto">
          <a:xfrm>
            <a:off x="1882775" y="4965700"/>
            <a:ext cx="5041900" cy="1558925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45" y="90"/>
              </a:cxn>
              <a:cxn ang="0">
                <a:pos x="91" y="181"/>
              </a:cxn>
              <a:cxn ang="0">
                <a:pos x="272" y="272"/>
              </a:cxn>
              <a:cxn ang="0">
                <a:pos x="453" y="272"/>
              </a:cxn>
              <a:cxn ang="0">
                <a:pos x="635" y="226"/>
              </a:cxn>
              <a:cxn ang="0">
                <a:pos x="726" y="136"/>
              </a:cxn>
              <a:cxn ang="0">
                <a:pos x="1179" y="45"/>
              </a:cxn>
              <a:cxn ang="0">
                <a:pos x="1723" y="136"/>
              </a:cxn>
              <a:cxn ang="0">
                <a:pos x="1814" y="408"/>
              </a:cxn>
              <a:cxn ang="0">
                <a:pos x="1860" y="635"/>
              </a:cxn>
              <a:cxn ang="0">
                <a:pos x="1996" y="816"/>
              </a:cxn>
              <a:cxn ang="0">
                <a:pos x="2767" y="952"/>
              </a:cxn>
              <a:cxn ang="0">
                <a:pos x="3175" y="635"/>
              </a:cxn>
            </a:cxnLst>
            <a:rect l="0" t="0" r="r" b="b"/>
            <a:pathLst>
              <a:path w="3175" h="982">
                <a:moveTo>
                  <a:pt x="0" y="0"/>
                </a:moveTo>
                <a:cubicBezTo>
                  <a:pt x="15" y="30"/>
                  <a:pt x="30" y="60"/>
                  <a:pt x="45" y="90"/>
                </a:cubicBezTo>
                <a:cubicBezTo>
                  <a:pt x="60" y="120"/>
                  <a:pt x="53" y="151"/>
                  <a:pt x="91" y="181"/>
                </a:cubicBezTo>
                <a:cubicBezTo>
                  <a:pt x="129" y="211"/>
                  <a:pt x="212" y="257"/>
                  <a:pt x="272" y="272"/>
                </a:cubicBezTo>
                <a:cubicBezTo>
                  <a:pt x="332" y="287"/>
                  <a:pt x="393" y="280"/>
                  <a:pt x="453" y="272"/>
                </a:cubicBezTo>
                <a:cubicBezTo>
                  <a:pt x="513" y="264"/>
                  <a:pt x="590" y="249"/>
                  <a:pt x="635" y="226"/>
                </a:cubicBezTo>
                <a:cubicBezTo>
                  <a:pt x="680" y="203"/>
                  <a:pt x="635" y="166"/>
                  <a:pt x="726" y="136"/>
                </a:cubicBezTo>
                <a:cubicBezTo>
                  <a:pt x="817" y="106"/>
                  <a:pt x="1013" y="45"/>
                  <a:pt x="1179" y="45"/>
                </a:cubicBezTo>
                <a:cubicBezTo>
                  <a:pt x="1345" y="45"/>
                  <a:pt x="1617" y="76"/>
                  <a:pt x="1723" y="136"/>
                </a:cubicBezTo>
                <a:cubicBezTo>
                  <a:pt x="1829" y="196"/>
                  <a:pt x="1791" y="325"/>
                  <a:pt x="1814" y="408"/>
                </a:cubicBezTo>
                <a:cubicBezTo>
                  <a:pt x="1837" y="491"/>
                  <a:pt x="1830" y="567"/>
                  <a:pt x="1860" y="635"/>
                </a:cubicBezTo>
                <a:cubicBezTo>
                  <a:pt x="1890" y="703"/>
                  <a:pt x="1845" y="763"/>
                  <a:pt x="1996" y="816"/>
                </a:cubicBezTo>
                <a:cubicBezTo>
                  <a:pt x="2147" y="869"/>
                  <a:pt x="2571" y="982"/>
                  <a:pt x="2767" y="952"/>
                </a:cubicBezTo>
                <a:cubicBezTo>
                  <a:pt x="2963" y="922"/>
                  <a:pt x="3084" y="748"/>
                  <a:pt x="3175" y="635"/>
                </a:cubicBezTo>
              </a:path>
            </a:pathLst>
          </a:custGeom>
          <a:noFill/>
          <a:ln w="9525">
            <a:noFill/>
            <a:round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/>
          <a:lstStyle/>
          <a:p>
            <a:pPr algn="ctr" eaLnBrk="1" latinLnBrk="1" hangingPunct="1">
              <a:defRPr/>
            </a:pPr>
            <a:endParaRPr lang="ko-KR" altLang="en-US" dirty="0">
              <a:latin typeface="나눔고딕" pitchFamily="50" charset="-127"/>
              <a:ea typeface="나눔고딕" pitchFamily="50" charset="-127"/>
            </a:endParaRPr>
          </a:p>
        </p:txBody>
      </p:sp>
      <p:pic>
        <p:nvPicPr>
          <p:cNvPr id="49162" name="Picture 4" descr="J:\Team\CMR\Innovation Center\VS\봉수경\이미지\ppt-image\086.png"/>
          <p:cNvPicPr>
            <a:picLocks noChangeAspect="1" noChangeArrowheads="1"/>
          </p:cNvPicPr>
          <p:nvPr/>
        </p:nvPicPr>
        <p:blipFill>
          <a:blip r:embed="rId3">
            <a:duotone>
              <a:prstClr val="black"/>
              <a:srgbClr val="D9C3A5">
                <a:tint val="50000"/>
                <a:satMod val="18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38611" y="2636912"/>
            <a:ext cx="3438525" cy="928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" name="Oval 36"/>
          <p:cNvSpPr>
            <a:spLocks noChangeArrowheads="1"/>
          </p:cNvSpPr>
          <p:nvPr/>
        </p:nvSpPr>
        <p:spPr bwMode="auto">
          <a:xfrm>
            <a:off x="3553462" y="4130432"/>
            <a:ext cx="1793035" cy="1688041"/>
          </a:xfrm>
          <a:prstGeom prst="ellipse">
            <a:avLst/>
          </a:prstGeom>
          <a:gradFill rotWithShape="0">
            <a:gsLst>
              <a:gs pos="0">
                <a:srgbClr val="FFFFFF"/>
              </a:gs>
              <a:gs pos="87000">
                <a:srgbClr val="C6C6C6"/>
              </a:gs>
            </a:gsLst>
            <a:path path="shape">
              <a:fillToRect l="50000" t="50000" r="50000" b="50000"/>
            </a:path>
          </a:gradFill>
          <a:ln>
            <a:noFill/>
          </a:ln>
          <a:extLst/>
        </p:spPr>
        <p:txBody>
          <a:bodyPr wrap="none" lIns="90488" tIns="44450" rIns="90488" bIns="44450" anchor="ctr"/>
          <a:lstStyle/>
          <a:p>
            <a:pPr algn="ctr" defTabSz="912813" eaLnBrk="0" latinLnBrk="0" hangingPunct="0">
              <a:spcBef>
                <a:spcPct val="50000"/>
              </a:spcBef>
            </a:pPr>
            <a:r>
              <a:rPr lang="ko-KR" altLang="en-US" b="0" dirty="0" smtClean="0">
                <a:solidFill>
                  <a:srgbClr val="00206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통합성과관리</a:t>
            </a:r>
            <a:endParaRPr lang="en-US" altLang="ko-KR" b="0" dirty="0" smtClean="0">
              <a:solidFill>
                <a:srgbClr val="00206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  <a:p>
            <a:pPr algn="ctr" defTabSz="912813" eaLnBrk="0" latinLnBrk="0" hangingPunct="0">
              <a:spcBef>
                <a:spcPct val="50000"/>
              </a:spcBef>
            </a:pPr>
            <a:r>
              <a:rPr lang="ko-KR" altLang="en-US" b="0" dirty="0" smtClean="0">
                <a:solidFill>
                  <a:srgbClr val="00206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시스템</a:t>
            </a:r>
            <a:endParaRPr lang="ko-KR" altLang="en-US" b="0" dirty="0">
              <a:solidFill>
                <a:srgbClr val="00206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3368824" y="3967910"/>
            <a:ext cx="2163978" cy="2053378"/>
            <a:chOff x="6254244" y="2737870"/>
            <a:chExt cx="5769282" cy="5770075"/>
          </a:xfrm>
        </p:grpSpPr>
        <p:sp>
          <p:nvSpPr>
            <p:cNvPr id="50" name="アーチ 6"/>
            <p:cNvSpPr/>
            <p:nvPr/>
          </p:nvSpPr>
          <p:spPr>
            <a:xfrm>
              <a:off x="9178776" y="2738663"/>
              <a:ext cx="2844750" cy="3158992"/>
            </a:xfrm>
            <a:custGeom>
              <a:avLst/>
              <a:gdLst/>
              <a:ahLst/>
              <a:cxnLst/>
              <a:rect l="l" t="t" r="r" b="b"/>
              <a:pathLst>
                <a:path w="2844750" h="3158992">
                  <a:moveTo>
                    <a:pt x="0" y="0"/>
                  </a:moveTo>
                  <a:cubicBezTo>
                    <a:pt x="766552" y="20660"/>
                    <a:pt x="1499688" y="342349"/>
                    <a:pt x="2035609" y="903232"/>
                  </a:cubicBezTo>
                  <a:cubicBezTo>
                    <a:pt x="2555046" y="1446863"/>
                    <a:pt x="2841583" y="2165348"/>
                    <a:pt x="2844558" y="2907144"/>
                  </a:cubicBezTo>
                  <a:lnTo>
                    <a:pt x="2844750" y="2907144"/>
                  </a:lnTo>
                  <a:lnTo>
                    <a:pt x="2844567" y="2907327"/>
                  </a:lnTo>
                  <a:cubicBezTo>
                    <a:pt x="2844742" y="2908528"/>
                    <a:pt x="2844746" y="2909731"/>
                    <a:pt x="2844750" y="2910933"/>
                  </a:cubicBezTo>
                  <a:lnTo>
                    <a:pt x="2840961" y="2910933"/>
                  </a:lnTo>
                  <a:lnTo>
                    <a:pt x="2592902" y="3158992"/>
                  </a:lnTo>
                  <a:lnTo>
                    <a:pt x="2344843" y="2910933"/>
                  </a:lnTo>
                  <a:lnTo>
                    <a:pt x="2342765" y="2910933"/>
                  </a:lnTo>
                  <a:lnTo>
                    <a:pt x="2342652" y="2908742"/>
                  </a:lnTo>
                  <a:lnTo>
                    <a:pt x="2341054" y="2907144"/>
                  </a:lnTo>
                  <a:lnTo>
                    <a:pt x="2342570" y="2907144"/>
                  </a:lnTo>
                  <a:cubicBezTo>
                    <a:pt x="2339408" y="2293718"/>
                    <a:pt x="2102129" y="1699740"/>
                    <a:pt x="1672540" y="1250142"/>
                  </a:cubicBezTo>
                  <a:cubicBezTo>
                    <a:pt x="1232013" y="789097"/>
                    <a:pt x="630616" y="523165"/>
                    <a:pt x="927" y="502769"/>
                  </a:cubicBezTo>
                  <a:lnTo>
                    <a:pt x="251847" y="25185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ACE2">
                <a:lumMod val="20000"/>
                <a:lumOff val="80000"/>
              </a:srgbClr>
            </a:solidFill>
            <a:ln w="38100" cap="flat" cmpd="sng" algn="ctr">
              <a:solidFill>
                <a:srgbClr val="F7F7F7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anose="020B0503020000020004" pitchFamily="50" charset="-127"/>
              </a:endParaRPr>
            </a:p>
          </p:txBody>
        </p:sp>
        <p:sp>
          <p:nvSpPr>
            <p:cNvPr id="51" name="アーチ 6"/>
            <p:cNvSpPr/>
            <p:nvPr/>
          </p:nvSpPr>
          <p:spPr>
            <a:xfrm rot="5400000">
              <a:off x="9021655" y="5506074"/>
              <a:ext cx="2844750" cy="3158992"/>
            </a:xfrm>
            <a:custGeom>
              <a:avLst/>
              <a:gdLst/>
              <a:ahLst/>
              <a:cxnLst/>
              <a:rect l="l" t="t" r="r" b="b"/>
              <a:pathLst>
                <a:path w="2844750" h="3158992">
                  <a:moveTo>
                    <a:pt x="0" y="0"/>
                  </a:moveTo>
                  <a:cubicBezTo>
                    <a:pt x="766552" y="20660"/>
                    <a:pt x="1499688" y="342349"/>
                    <a:pt x="2035609" y="903232"/>
                  </a:cubicBezTo>
                  <a:cubicBezTo>
                    <a:pt x="2555046" y="1446863"/>
                    <a:pt x="2841583" y="2165348"/>
                    <a:pt x="2844558" y="2907144"/>
                  </a:cubicBezTo>
                  <a:lnTo>
                    <a:pt x="2844750" y="2907144"/>
                  </a:lnTo>
                  <a:lnTo>
                    <a:pt x="2844567" y="2907327"/>
                  </a:lnTo>
                  <a:cubicBezTo>
                    <a:pt x="2844742" y="2908528"/>
                    <a:pt x="2844746" y="2909731"/>
                    <a:pt x="2844750" y="2910933"/>
                  </a:cubicBezTo>
                  <a:lnTo>
                    <a:pt x="2840961" y="2910933"/>
                  </a:lnTo>
                  <a:lnTo>
                    <a:pt x="2592902" y="3158992"/>
                  </a:lnTo>
                  <a:lnTo>
                    <a:pt x="2344843" y="2910933"/>
                  </a:lnTo>
                  <a:lnTo>
                    <a:pt x="2342765" y="2910933"/>
                  </a:lnTo>
                  <a:lnTo>
                    <a:pt x="2342652" y="2908742"/>
                  </a:lnTo>
                  <a:lnTo>
                    <a:pt x="2341054" y="2907144"/>
                  </a:lnTo>
                  <a:lnTo>
                    <a:pt x="2342570" y="2907144"/>
                  </a:lnTo>
                  <a:cubicBezTo>
                    <a:pt x="2339408" y="2293718"/>
                    <a:pt x="2102129" y="1699740"/>
                    <a:pt x="1672540" y="1250142"/>
                  </a:cubicBezTo>
                  <a:cubicBezTo>
                    <a:pt x="1232013" y="789097"/>
                    <a:pt x="630616" y="523165"/>
                    <a:pt x="927" y="502769"/>
                  </a:cubicBezTo>
                  <a:lnTo>
                    <a:pt x="251847" y="25185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7C32F">
                <a:lumMod val="40000"/>
                <a:lumOff val="60000"/>
              </a:srgbClr>
            </a:solidFill>
            <a:ln w="38100" cap="flat" cmpd="sng" algn="ctr">
              <a:solidFill>
                <a:srgbClr val="F7F7F7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anose="020B0503020000020004" pitchFamily="50" charset="-127"/>
              </a:endParaRPr>
            </a:p>
          </p:txBody>
        </p:sp>
        <p:sp>
          <p:nvSpPr>
            <p:cNvPr id="52" name="アーチ 6"/>
            <p:cNvSpPr/>
            <p:nvPr/>
          </p:nvSpPr>
          <p:spPr>
            <a:xfrm rot="10800000">
              <a:off x="6254245" y="5348952"/>
              <a:ext cx="2844750" cy="3158992"/>
            </a:xfrm>
            <a:custGeom>
              <a:avLst/>
              <a:gdLst/>
              <a:ahLst/>
              <a:cxnLst/>
              <a:rect l="l" t="t" r="r" b="b"/>
              <a:pathLst>
                <a:path w="2844750" h="3158992">
                  <a:moveTo>
                    <a:pt x="0" y="0"/>
                  </a:moveTo>
                  <a:cubicBezTo>
                    <a:pt x="766552" y="20660"/>
                    <a:pt x="1499688" y="342349"/>
                    <a:pt x="2035609" y="903232"/>
                  </a:cubicBezTo>
                  <a:cubicBezTo>
                    <a:pt x="2555046" y="1446863"/>
                    <a:pt x="2841583" y="2165348"/>
                    <a:pt x="2844558" y="2907144"/>
                  </a:cubicBezTo>
                  <a:lnTo>
                    <a:pt x="2844750" y="2907144"/>
                  </a:lnTo>
                  <a:lnTo>
                    <a:pt x="2844567" y="2907327"/>
                  </a:lnTo>
                  <a:cubicBezTo>
                    <a:pt x="2844742" y="2908528"/>
                    <a:pt x="2844746" y="2909731"/>
                    <a:pt x="2844750" y="2910933"/>
                  </a:cubicBezTo>
                  <a:lnTo>
                    <a:pt x="2840961" y="2910933"/>
                  </a:lnTo>
                  <a:lnTo>
                    <a:pt x="2592902" y="3158992"/>
                  </a:lnTo>
                  <a:lnTo>
                    <a:pt x="2344843" y="2910933"/>
                  </a:lnTo>
                  <a:lnTo>
                    <a:pt x="2342765" y="2910933"/>
                  </a:lnTo>
                  <a:lnTo>
                    <a:pt x="2342652" y="2908742"/>
                  </a:lnTo>
                  <a:lnTo>
                    <a:pt x="2341054" y="2907144"/>
                  </a:lnTo>
                  <a:lnTo>
                    <a:pt x="2342570" y="2907144"/>
                  </a:lnTo>
                  <a:cubicBezTo>
                    <a:pt x="2339408" y="2293718"/>
                    <a:pt x="2102129" y="1699740"/>
                    <a:pt x="1672540" y="1250142"/>
                  </a:cubicBezTo>
                  <a:cubicBezTo>
                    <a:pt x="1232013" y="789097"/>
                    <a:pt x="630616" y="523165"/>
                    <a:pt x="927" y="502769"/>
                  </a:cubicBezTo>
                  <a:lnTo>
                    <a:pt x="251847" y="25185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D497C">
                <a:lumMod val="40000"/>
                <a:lumOff val="60000"/>
              </a:srgbClr>
            </a:solidFill>
            <a:ln w="38100" cap="flat" cmpd="sng" algn="ctr">
              <a:solidFill>
                <a:srgbClr val="F7F7F7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anose="020B0503020000020004" pitchFamily="50" charset="-127"/>
              </a:endParaRPr>
            </a:p>
          </p:txBody>
        </p:sp>
        <p:sp>
          <p:nvSpPr>
            <p:cNvPr id="53" name="アーチ 6"/>
            <p:cNvSpPr/>
            <p:nvPr/>
          </p:nvSpPr>
          <p:spPr>
            <a:xfrm rot="16200000">
              <a:off x="6411365" y="2580749"/>
              <a:ext cx="2844750" cy="3158992"/>
            </a:xfrm>
            <a:custGeom>
              <a:avLst/>
              <a:gdLst/>
              <a:ahLst/>
              <a:cxnLst/>
              <a:rect l="l" t="t" r="r" b="b"/>
              <a:pathLst>
                <a:path w="2844750" h="3158992">
                  <a:moveTo>
                    <a:pt x="0" y="0"/>
                  </a:moveTo>
                  <a:cubicBezTo>
                    <a:pt x="766552" y="20660"/>
                    <a:pt x="1499688" y="342349"/>
                    <a:pt x="2035609" y="903232"/>
                  </a:cubicBezTo>
                  <a:cubicBezTo>
                    <a:pt x="2555046" y="1446863"/>
                    <a:pt x="2841583" y="2165348"/>
                    <a:pt x="2844558" y="2907144"/>
                  </a:cubicBezTo>
                  <a:lnTo>
                    <a:pt x="2844750" y="2907144"/>
                  </a:lnTo>
                  <a:lnTo>
                    <a:pt x="2844567" y="2907327"/>
                  </a:lnTo>
                  <a:cubicBezTo>
                    <a:pt x="2844742" y="2908528"/>
                    <a:pt x="2844746" y="2909731"/>
                    <a:pt x="2844750" y="2910933"/>
                  </a:cubicBezTo>
                  <a:lnTo>
                    <a:pt x="2840961" y="2910933"/>
                  </a:lnTo>
                  <a:lnTo>
                    <a:pt x="2592902" y="3158992"/>
                  </a:lnTo>
                  <a:lnTo>
                    <a:pt x="2344843" y="2910933"/>
                  </a:lnTo>
                  <a:lnTo>
                    <a:pt x="2342765" y="2910933"/>
                  </a:lnTo>
                  <a:lnTo>
                    <a:pt x="2342652" y="2908742"/>
                  </a:lnTo>
                  <a:lnTo>
                    <a:pt x="2341054" y="2907144"/>
                  </a:lnTo>
                  <a:lnTo>
                    <a:pt x="2342570" y="2907144"/>
                  </a:lnTo>
                  <a:cubicBezTo>
                    <a:pt x="2339408" y="2293718"/>
                    <a:pt x="2102129" y="1699740"/>
                    <a:pt x="1672540" y="1250142"/>
                  </a:cubicBezTo>
                  <a:cubicBezTo>
                    <a:pt x="1232013" y="789097"/>
                    <a:pt x="630616" y="523165"/>
                    <a:pt x="927" y="502769"/>
                  </a:cubicBezTo>
                  <a:lnTo>
                    <a:pt x="251847" y="25185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B143DD">
                <a:lumMod val="40000"/>
                <a:lumOff val="60000"/>
              </a:srgbClr>
            </a:solidFill>
            <a:ln w="38100" cap="flat" cmpd="sng" algn="ctr">
              <a:solidFill>
                <a:srgbClr val="F7F7F7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10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anose="020B0503020000020004" pitchFamily="50" charset="-127"/>
              </a:endParaRPr>
            </a:p>
          </p:txBody>
        </p:sp>
      </p:grpSp>
      <p:sp>
        <p:nvSpPr>
          <p:cNvPr id="58" name="円/楕円 22"/>
          <p:cNvSpPr/>
          <p:nvPr/>
        </p:nvSpPr>
        <p:spPr>
          <a:xfrm>
            <a:off x="5514693" y="4747816"/>
            <a:ext cx="2952328" cy="553392"/>
          </a:xfrm>
          <a:prstGeom prst="ellipse">
            <a:avLst/>
          </a:prstGeom>
          <a:solidFill>
            <a:srgbClr val="00ACE2"/>
          </a:solidFill>
          <a:ln w="38100" cap="flat" cmpd="sng" algn="ctr">
            <a:solidFill>
              <a:srgbClr val="F7F7F7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kern="0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성과관리 방향성 </a:t>
            </a:r>
            <a:r>
              <a:rPr kumimoji="1" lang="ko-KR" altLang="en-US" sz="1200" kern="0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확보</a:t>
            </a:r>
            <a:endParaRPr kumimoji="1" lang="ko-KR" altLang="en-US" sz="1200" kern="0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円/楕円 24"/>
          <p:cNvSpPr/>
          <p:nvPr/>
        </p:nvSpPr>
        <p:spPr>
          <a:xfrm>
            <a:off x="2986620" y="6043960"/>
            <a:ext cx="2952327" cy="553392"/>
          </a:xfrm>
          <a:prstGeom prst="ellipse">
            <a:avLst/>
          </a:prstGeom>
          <a:solidFill>
            <a:srgbClr val="87C32F"/>
          </a:solidFill>
          <a:ln w="38100" cap="flat" cmpd="sng" algn="ctr">
            <a:solidFill>
              <a:srgbClr val="F7F7F7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kern="0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합동평가 연계성 확보</a:t>
            </a:r>
            <a:endParaRPr kumimoji="1" lang="ja-JP" altLang="en-US" sz="120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</a:endParaRPr>
          </a:p>
        </p:txBody>
      </p:sp>
      <p:sp>
        <p:nvSpPr>
          <p:cNvPr id="61" name="円/楕円 26"/>
          <p:cNvSpPr/>
          <p:nvPr/>
        </p:nvSpPr>
        <p:spPr>
          <a:xfrm>
            <a:off x="432938" y="4747816"/>
            <a:ext cx="2952328" cy="553392"/>
          </a:xfrm>
          <a:prstGeom prst="ellipse">
            <a:avLst/>
          </a:prstGeom>
          <a:solidFill>
            <a:srgbClr val="FD497C"/>
          </a:solidFill>
          <a:ln w="38100" cap="flat" cmpd="sng" algn="ctr">
            <a:solidFill>
              <a:srgbClr val="F7F7F7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kern="0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마인드 확산 및 전문성 제고</a:t>
            </a:r>
            <a:endParaRPr kumimoji="1" lang="ja-JP" altLang="en-US" sz="120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맑은 고딕" panose="020B0503020000020004" pitchFamily="50" charset="-127"/>
            </a:endParaRPr>
          </a:p>
        </p:txBody>
      </p:sp>
      <p:sp>
        <p:nvSpPr>
          <p:cNvPr id="62" name="円/楕円 28"/>
          <p:cNvSpPr/>
          <p:nvPr/>
        </p:nvSpPr>
        <p:spPr>
          <a:xfrm>
            <a:off x="2973077" y="3356992"/>
            <a:ext cx="2952328" cy="553392"/>
          </a:xfrm>
          <a:prstGeom prst="ellipse">
            <a:avLst/>
          </a:prstGeom>
          <a:solidFill>
            <a:srgbClr val="B143DD"/>
          </a:solidFill>
          <a:ln w="38100" cap="flat" cmpd="sng" algn="ctr">
            <a:solidFill>
              <a:srgbClr val="F7F7F7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kern="0" dirty="0" err="1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전략체계</a:t>
            </a:r>
            <a:r>
              <a:rPr kumimoji="1" lang="ko-KR" altLang="en-US" sz="1200" kern="0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 적정성 </a:t>
            </a:r>
            <a:r>
              <a:rPr kumimoji="1" lang="ko-KR" altLang="en-US" sz="1200" kern="0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맑은 고딕" panose="020B0503020000020004" pitchFamily="50" charset="-127"/>
                <a:ea typeface="맑은 고딕" panose="020B0503020000020004" pitchFamily="50" charset="-127"/>
              </a:rPr>
              <a:t>검토</a:t>
            </a:r>
            <a:endParaRPr kumimoji="1" lang="ko-KR" altLang="en-US" sz="1200" kern="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가로로 말린 두루마리 모양 1"/>
          <p:cNvSpPr/>
          <p:nvPr/>
        </p:nvSpPr>
        <p:spPr>
          <a:xfrm>
            <a:off x="1856656" y="1835138"/>
            <a:ext cx="5184124" cy="927913"/>
          </a:xfrm>
          <a:prstGeom prst="horizontalScroll">
            <a:avLst/>
          </a:prstGeom>
          <a:gradFill flip="none" rotWithShape="1">
            <a:gsLst>
              <a:gs pos="0">
                <a:srgbClr val="FFC000">
                  <a:tint val="66000"/>
                  <a:satMod val="160000"/>
                </a:srgbClr>
              </a:gs>
              <a:gs pos="50000">
                <a:srgbClr val="FFC000">
                  <a:tint val="44500"/>
                  <a:satMod val="160000"/>
                </a:srgbClr>
              </a:gs>
              <a:gs pos="100000">
                <a:srgbClr val="FFC000">
                  <a:tint val="23500"/>
                  <a:satMod val="160000"/>
                </a:srgbClr>
              </a:gs>
            </a:gsLst>
            <a:lin ang="54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 latinLnBrk="1" hangingPunct="1"/>
            <a:r>
              <a:rPr lang="ko-KR" altLang="en-US" b="0" dirty="0" smtClean="0">
                <a:solidFill>
                  <a:schemeClr val="tx1"/>
                </a:solidFill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성과관리 고도화</a:t>
            </a:r>
            <a:endParaRPr lang="ko-KR" altLang="en-US" b="0" dirty="0">
              <a:solidFill>
                <a:schemeClr val="tx1"/>
              </a:solidFill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3" name="Text Box 17"/>
          <p:cNvSpPr txBox="1">
            <a:spLocks noChangeArrowheads="1"/>
          </p:cNvSpPr>
          <p:nvPr/>
        </p:nvSpPr>
        <p:spPr bwMode="auto">
          <a:xfrm>
            <a:off x="344488" y="342900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4. </a:t>
            </a:r>
            <a:r>
              <a:rPr kumimoji="1" lang="ko-KR" altLang="en-US" b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수행방안</a:t>
            </a:r>
          </a:p>
        </p:txBody>
      </p:sp>
      <p:sp>
        <p:nvSpPr>
          <p:cNvPr id="51204" name="Text Box 19"/>
          <p:cNvSpPr txBox="1">
            <a:spLocks noChangeArrowheads="1"/>
          </p:cNvSpPr>
          <p:nvPr/>
        </p:nvSpPr>
        <p:spPr bwMode="auto">
          <a:xfrm>
            <a:off x="315913" y="1052513"/>
            <a:ext cx="9590087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68288" indent="-268288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latinLnBrk="1" hangingPunct="1">
              <a:lnSpc>
                <a:spcPct val="160000"/>
              </a:lnSpc>
              <a:spcBef>
                <a:spcPct val="50000"/>
              </a:spcBef>
              <a:buFont typeface="Wingdings" panose="05000000000000000000" pitchFamily="2" charset="2"/>
              <a:buChar char="v"/>
            </a:pPr>
            <a:r>
              <a:rPr kumimoji="1" lang="ko-KR" altLang="en-US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본 과업의 특성 및 목표에 대한 명확한 이해와 김해시청 인력의 적극적 협력 및 참여를 바탕으로 김해시의 전략적 통합성과관리체계의 고도화를 수행하였음</a:t>
            </a:r>
            <a:r>
              <a:rPr kumimoji="1" lang="en-US" altLang="ko-KR" sz="1500" b="0" dirty="0">
                <a:solidFill>
                  <a:srgbClr val="000000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 </a:t>
            </a:r>
          </a:p>
        </p:txBody>
      </p:sp>
      <p:sp>
        <p:nvSpPr>
          <p:cNvPr id="51205" name="슬라이드 번호 개체 틀 18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9B9004D8-7D65-400C-8D7B-01489B2CE7E0}" type="slidenum">
              <a:rPr lang="en-US" altLang="ko-KR">
                <a:solidFill>
                  <a:schemeClr val="tx1"/>
                </a:solidFill>
              </a:rPr>
              <a:pPr/>
              <a:t>10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19" name="모서리가 둥근 직사각형 18"/>
          <p:cNvSpPr/>
          <p:nvPr/>
        </p:nvSpPr>
        <p:spPr bwMode="auto">
          <a:xfrm>
            <a:off x="2432720" y="1988840"/>
            <a:ext cx="4248472" cy="3286124"/>
          </a:xfrm>
          <a:prstGeom prst="roundRect">
            <a:avLst/>
          </a:prstGeom>
          <a:solidFill>
            <a:srgbClr val="FFEDD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b" anchorCtr="1" compatLnSpc="1">
            <a:prstTxWarp prst="textNoShape">
              <a:avLst/>
            </a:prstTxWarp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Tx/>
              <a:buNone/>
              <a:tabLst/>
            </a:pPr>
            <a:r>
              <a:rPr kumimoji="0" lang="ko-KR" altLang="en-US" sz="2400" b="1" i="0" u="none" strike="noStrike" cap="none" normalizeH="0" baseline="0" dirty="0" smtClean="0">
                <a:ln>
                  <a:noFill/>
                </a:ln>
                <a:solidFill>
                  <a:schemeClr val="bg2">
                    <a:lumMod val="60000"/>
                    <a:lumOff val="40000"/>
                  </a:schemeClr>
                </a:solidFill>
                <a:effectLst/>
                <a:latin typeface="HY헤드라인M" panose="02030600000101010101" pitchFamily="18" charset="-127"/>
                <a:ea typeface="HY헤드라인M" panose="02030600000101010101" pitchFamily="18" charset="-127"/>
              </a:rPr>
              <a:t>변 화 관 리</a:t>
            </a:r>
          </a:p>
        </p:txBody>
      </p:sp>
      <p:grpSp>
        <p:nvGrpSpPr>
          <p:cNvPr id="20" name="그룹 19"/>
          <p:cNvGrpSpPr/>
          <p:nvPr/>
        </p:nvGrpSpPr>
        <p:grpSpPr>
          <a:xfrm>
            <a:off x="2492826" y="3512223"/>
            <a:ext cx="967186" cy="971051"/>
            <a:chOff x="3068709" y="4765313"/>
            <a:chExt cx="2077973" cy="2094136"/>
          </a:xfrm>
          <a:solidFill>
            <a:srgbClr val="C00000"/>
          </a:solidFill>
        </p:grpSpPr>
        <p:grpSp>
          <p:nvGrpSpPr>
            <p:cNvPr id="21" name="グループ化 74"/>
            <p:cNvGrpSpPr/>
            <p:nvPr/>
          </p:nvGrpSpPr>
          <p:grpSpPr>
            <a:xfrm>
              <a:off x="3068709" y="4765313"/>
              <a:ext cx="2077973" cy="2094136"/>
              <a:chOff x="3775000" y="2576471"/>
              <a:chExt cx="5088444" cy="5128022"/>
            </a:xfrm>
            <a:grpFill/>
          </p:grpSpPr>
          <p:sp>
            <p:nvSpPr>
              <p:cNvPr id="23" name="ドーナツ 75"/>
              <p:cNvSpPr/>
              <p:nvPr/>
            </p:nvSpPr>
            <p:spPr>
              <a:xfrm>
                <a:off x="4282666" y="3118275"/>
                <a:ext cx="4050450" cy="4050450"/>
              </a:xfrm>
              <a:prstGeom prst="donut">
                <a:avLst>
                  <a:gd name="adj" fmla="val 10789"/>
                </a:avLst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24" name="台形 76"/>
              <p:cNvSpPr/>
              <p:nvPr/>
            </p:nvSpPr>
            <p:spPr>
              <a:xfrm>
                <a:off x="5919624" y="2576471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25" name="台形 77"/>
              <p:cNvSpPr/>
              <p:nvPr/>
            </p:nvSpPr>
            <p:spPr>
              <a:xfrm rot="10800000">
                <a:off x="5919624" y="6764875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grpSp>
            <p:nvGrpSpPr>
              <p:cNvPr id="26" name="グループ化 78"/>
              <p:cNvGrpSpPr/>
              <p:nvPr/>
            </p:nvGrpSpPr>
            <p:grpSpPr>
              <a:xfrm rot="8683707">
                <a:off x="5919624" y="2599846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36" name="台形 88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37" name="台形 89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27" name="グループ化 79"/>
              <p:cNvGrpSpPr/>
              <p:nvPr/>
            </p:nvGrpSpPr>
            <p:grpSpPr>
              <a:xfrm rot="6486146">
                <a:off x="5930387" y="259811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34" name="台形 86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35" name="台形 87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28" name="グループ化 80"/>
              <p:cNvGrpSpPr/>
              <p:nvPr/>
            </p:nvGrpSpPr>
            <p:grpSpPr>
              <a:xfrm rot="4265237">
                <a:off x="5931523" y="25764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32" name="台形 84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33" name="台形 85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29" name="グループ化 81"/>
              <p:cNvGrpSpPr/>
              <p:nvPr/>
            </p:nvGrpSpPr>
            <p:grpSpPr>
              <a:xfrm rot="2213029">
                <a:off x="5911663" y="26171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30" name="台形 82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31" name="台形 83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</p:grpSp>
        <p:sp>
          <p:nvSpPr>
            <p:cNvPr id="22" name="円/楕円 102"/>
            <p:cNvSpPr/>
            <p:nvPr/>
          </p:nvSpPr>
          <p:spPr>
            <a:xfrm>
              <a:off x="4023054" y="5726081"/>
              <a:ext cx="160028" cy="160028"/>
            </a:xfrm>
            <a:prstGeom prst="ellipse">
              <a:avLst/>
            </a:prstGeom>
            <a:grpFill/>
            <a:ln w="98425" cap="flat" cmpd="thinThick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32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/>
                <a:cs typeface="+mn-cs"/>
              </a:endParaRP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4049694" y="3466490"/>
            <a:ext cx="1152091" cy="1156695"/>
            <a:chOff x="6720664" y="5228491"/>
            <a:chExt cx="2475236" cy="2494489"/>
          </a:xfrm>
          <a:solidFill>
            <a:srgbClr val="7030A0"/>
          </a:solidFill>
        </p:grpSpPr>
        <p:grpSp>
          <p:nvGrpSpPr>
            <p:cNvPr id="39" name="グループ化 42"/>
            <p:cNvGrpSpPr/>
            <p:nvPr/>
          </p:nvGrpSpPr>
          <p:grpSpPr>
            <a:xfrm>
              <a:off x="6720664" y="5228491"/>
              <a:ext cx="2475236" cy="2494489"/>
              <a:chOff x="3775000" y="2576471"/>
              <a:chExt cx="5088444" cy="5128022"/>
            </a:xfrm>
            <a:grpFill/>
          </p:grpSpPr>
          <p:sp>
            <p:nvSpPr>
              <p:cNvPr id="41" name="ドーナツ 43"/>
              <p:cNvSpPr/>
              <p:nvPr/>
            </p:nvSpPr>
            <p:spPr>
              <a:xfrm>
                <a:off x="4282666" y="3118275"/>
                <a:ext cx="4050450" cy="4050450"/>
              </a:xfrm>
              <a:prstGeom prst="donut">
                <a:avLst>
                  <a:gd name="adj" fmla="val 10789"/>
                </a:avLst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42" name="台形 44"/>
              <p:cNvSpPr/>
              <p:nvPr/>
            </p:nvSpPr>
            <p:spPr>
              <a:xfrm>
                <a:off x="5919624" y="2576471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43" name="台形 45"/>
              <p:cNvSpPr/>
              <p:nvPr/>
            </p:nvSpPr>
            <p:spPr>
              <a:xfrm rot="10800000">
                <a:off x="5919624" y="6764875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grpSp>
            <p:nvGrpSpPr>
              <p:cNvPr id="44" name="グループ化 46"/>
              <p:cNvGrpSpPr/>
              <p:nvPr/>
            </p:nvGrpSpPr>
            <p:grpSpPr>
              <a:xfrm rot="8683707">
                <a:off x="5919624" y="2599846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54" name="台形 56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55" name="台形 57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45" name="グループ化 47"/>
              <p:cNvGrpSpPr/>
              <p:nvPr/>
            </p:nvGrpSpPr>
            <p:grpSpPr>
              <a:xfrm rot="6486146">
                <a:off x="5930387" y="259811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52" name="台形 54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53" name="台形 55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46" name="グループ化 48"/>
              <p:cNvGrpSpPr/>
              <p:nvPr/>
            </p:nvGrpSpPr>
            <p:grpSpPr>
              <a:xfrm rot="4265237">
                <a:off x="5931523" y="25764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50" name="台形 52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51" name="台形 53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47" name="グループ化 49"/>
              <p:cNvGrpSpPr/>
              <p:nvPr/>
            </p:nvGrpSpPr>
            <p:grpSpPr>
              <a:xfrm rot="2213029">
                <a:off x="5911663" y="26171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48" name="台形 50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49" name="台形 51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</p:grpSp>
        <p:sp>
          <p:nvSpPr>
            <p:cNvPr id="40" name="円/楕円 104"/>
            <p:cNvSpPr/>
            <p:nvPr/>
          </p:nvSpPr>
          <p:spPr>
            <a:xfrm>
              <a:off x="7872755" y="6385186"/>
              <a:ext cx="160028" cy="160028"/>
            </a:xfrm>
            <a:prstGeom prst="ellipse">
              <a:avLst/>
            </a:prstGeom>
            <a:grpFill/>
            <a:ln w="98425" cap="flat" cmpd="thinThick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32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/>
                <a:cs typeface="+mn-cs"/>
              </a:endParaRPr>
            </a:p>
          </p:txBody>
        </p:sp>
      </p:grpSp>
      <p:grpSp>
        <p:nvGrpSpPr>
          <p:cNvPr id="56" name="그룹 55"/>
          <p:cNvGrpSpPr/>
          <p:nvPr/>
        </p:nvGrpSpPr>
        <p:grpSpPr>
          <a:xfrm>
            <a:off x="4572323" y="2060440"/>
            <a:ext cx="1505585" cy="1511602"/>
            <a:chOff x="7952769" y="2287309"/>
            <a:chExt cx="3234708" cy="3259869"/>
          </a:xfrm>
          <a:solidFill>
            <a:srgbClr val="CC9900"/>
          </a:solidFill>
        </p:grpSpPr>
        <p:grpSp>
          <p:nvGrpSpPr>
            <p:cNvPr id="57" name="グループ化 25"/>
            <p:cNvGrpSpPr/>
            <p:nvPr/>
          </p:nvGrpSpPr>
          <p:grpSpPr>
            <a:xfrm>
              <a:off x="7952769" y="2287309"/>
              <a:ext cx="3234708" cy="3259869"/>
              <a:chOff x="3775000" y="2576471"/>
              <a:chExt cx="5088444" cy="5128022"/>
            </a:xfrm>
            <a:grpFill/>
          </p:grpSpPr>
          <p:sp>
            <p:nvSpPr>
              <p:cNvPr id="59" name="ドーナツ 4"/>
              <p:cNvSpPr/>
              <p:nvPr/>
            </p:nvSpPr>
            <p:spPr>
              <a:xfrm>
                <a:off x="4282666" y="3118275"/>
                <a:ext cx="4050450" cy="4050450"/>
              </a:xfrm>
              <a:prstGeom prst="donut">
                <a:avLst>
                  <a:gd name="adj" fmla="val 10789"/>
                </a:avLst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60" name="台形 5"/>
              <p:cNvSpPr/>
              <p:nvPr/>
            </p:nvSpPr>
            <p:spPr>
              <a:xfrm>
                <a:off x="5919624" y="2576471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61" name="台形 9"/>
              <p:cNvSpPr/>
              <p:nvPr/>
            </p:nvSpPr>
            <p:spPr>
              <a:xfrm rot="10800000">
                <a:off x="5919624" y="6764875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grpSp>
            <p:nvGrpSpPr>
              <p:cNvPr id="62" name="グループ化 12"/>
              <p:cNvGrpSpPr/>
              <p:nvPr/>
            </p:nvGrpSpPr>
            <p:grpSpPr>
              <a:xfrm rot="8683707">
                <a:off x="5919624" y="2599846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72" name="台形 10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73" name="台形 11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63" name="グループ化 15"/>
              <p:cNvGrpSpPr/>
              <p:nvPr/>
            </p:nvGrpSpPr>
            <p:grpSpPr>
              <a:xfrm rot="6486146">
                <a:off x="5930387" y="259811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70" name="台形 16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71" name="台形 17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64" name="グループ化 18"/>
              <p:cNvGrpSpPr/>
              <p:nvPr/>
            </p:nvGrpSpPr>
            <p:grpSpPr>
              <a:xfrm rot="4265237">
                <a:off x="5931523" y="25764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68" name="台形 19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69" name="台形 20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65" name="グループ化 21"/>
              <p:cNvGrpSpPr/>
              <p:nvPr/>
            </p:nvGrpSpPr>
            <p:grpSpPr>
              <a:xfrm rot="2213029">
                <a:off x="5911663" y="26171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66" name="台形 22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67" name="台形 23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</p:grpSp>
        <p:sp>
          <p:nvSpPr>
            <p:cNvPr id="58" name="円/楕円 105"/>
            <p:cNvSpPr/>
            <p:nvPr/>
          </p:nvSpPr>
          <p:spPr>
            <a:xfrm>
              <a:off x="9482906" y="3818529"/>
              <a:ext cx="160028" cy="160028"/>
            </a:xfrm>
            <a:prstGeom prst="ellipse">
              <a:avLst/>
            </a:prstGeom>
            <a:grpFill/>
            <a:ln w="98425" cap="flat" cmpd="thinThick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32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/>
                <a:cs typeface="+mn-cs"/>
              </a:endParaRPr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5673080" y="3291851"/>
            <a:ext cx="909496" cy="913130"/>
            <a:chOff x="10821438" y="4862070"/>
            <a:chExt cx="1954027" cy="1969226"/>
          </a:xfrm>
          <a:solidFill>
            <a:srgbClr val="0070C0"/>
          </a:solidFill>
        </p:grpSpPr>
        <p:grpSp>
          <p:nvGrpSpPr>
            <p:cNvPr id="75" name="グループ化 26"/>
            <p:cNvGrpSpPr/>
            <p:nvPr/>
          </p:nvGrpSpPr>
          <p:grpSpPr>
            <a:xfrm>
              <a:off x="10821438" y="4862070"/>
              <a:ext cx="1954027" cy="1969226"/>
              <a:chOff x="3775000" y="2576471"/>
              <a:chExt cx="5088444" cy="5128022"/>
            </a:xfrm>
            <a:grpFill/>
          </p:grpSpPr>
          <p:sp>
            <p:nvSpPr>
              <p:cNvPr id="77" name="ドーナツ 27"/>
              <p:cNvSpPr/>
              <p:nvPr/>
            </p:nvSpPr>
            <p:spPr>
              <a:xfrm>
                <a:off x="4282666" y="3118275"/>
                <a:ext cx="4050450" cy="4050450"/>
              </a:xfrm>
              <a:prstGeom prst="donut">
                <a:avLst>
                  <a:gd name="adj" fmla="val 10789"/>
                </a:avLst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78" name="台形 28"/>
              <p:cNvSpPr/>
              <p:nvPr/>
            </p:nvSpPr>
            <p:spPr>
              <a:xfrm>
                <a:off x="5919624" y="2576471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79" name="台形 29"/>
              <p:cNvSpPr/>
              <p:nvPr/>
            </p:nvSpPr>
            <p:spPr>
              <a:xfrm rot="10800000">
                <a:off x="5919624" y="6764875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grpSp>
            <p:nvGrpSpPr>
              <p:cNvPr id="80" name="グループ化 30"/>
              <p:cNvGrpSpPr/>
              <p:nvPr/>
            </p:nvGrpSpPr>
            <p:grpSpPr>
              <a:xfrm rot="8683707">
                <a:off x="5919624" y="2599846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90" name="台形 40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91" name="台形 41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81" name="グループ化 31"/>
              <p:cNvGrpSpPr/>
              <p:nvPr/>
            </p:nvGrpSpPr>
            <p:grpSpPr>
              <a:xfrm rot="6486146">
                <a:off x="5930387" y="259811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88" name="台形 38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89" name="台形 39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82" name="グループ化 32"/>
              <p:cNvGrpSpPr/>
              <p:nvPr/>
            </p:nvGrpSpPr>
            <p:grpSpPr>
              <a:xfrm rot="4265237">
                <a:off x="5931523" y="25764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86" name="台形 36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87" name="台形 37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83" name="グループ化 33"/>
              <p:cNvGrpSpPr/>
              <p:nvPr/>
            </p:nvGrpSpPr>
            <p:grpSpPr>
              <a:xfrm rot="2213029">
                <a:off x="5911663" y="26171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84" name="台形 34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85" name="台形 35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</p:grpSp>
        <p:sp>
          <p:nvSpPr>
            <p:cNvPr id="76" name="円/楕円 106"/>
            <p:cNvSpPr/>
            <p:nvPr/>
          </p:nvSpPr>
          <p:spPr>
            <a:xfrm>
              <a:off x="11714086" y="5767828"/>
              <a:ext cx="160028" cy="160028"/>
            </a:xfrm>
            <a:prstGeom prst="ellipse">
              <a:avLst/>
            </a:prstGeom>
            <a:grpFill/>
            <a:ln w="98425" cap="flat" cmpd="thinThick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32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/>
                <a:cs typeface="+mn-cs"/>
              </a:endParaRPr>
            </a:p>
          </p:txBody>
        </p:sp>
      </p:grpSp>
      <p:grpSp>
        <p:nvGrpSpPr>
          <p:cNvPr id="92" name="그룹 91"/>
          <p:cNvGrpSpPr/>
          <p:nvPr/>
        </p:nvGrpSpPr>
        <p:grpSpPr>
          <a:xfrm>
            <a:off x="3174217" y="2659634"/>
            <a:ext cx="1102329" cy="1106734"/>
            <a:chOff x="4850094" y="3546320"/>
            <a:chExt cx="2368323" cy="2386745"/>
          </a:xfrm>
          <a:solidFill>
            <a:srgbClr val="00B050"/>
          </a:solidFill>
        </p:grpSpPr>
        <p:grpSp>
          <p:nvGrpSpPr>
            <p:cNvPr id="93" name="グループ化 58"/>
            <p:cNvGrpSpPr/>
            <p:nvPr/>
          </p:nvGrpSpPr>
          <p:grpSpPr>
            <a:xfrm>
              <a:off x="4850094" y="3546320"/>
              <a:ext cx="2368323" cy="2386745"/>
              <a:chOff x="3775000" y="2576471"/>
              <a:chExt cx="5088444" cy="5128022"/>
            </a:xfrm>
            <a:grpFill/>
          </p:grpSpPr>
          <p:sp>
            <p:nvSpPr>
              <p:cNvPr id="95" name="ドーナツ 59"/>
              <p:cNvSpPr/>
              <p:nvPr/>
            </p:nvSpPr>
            <p:spPr>
              <a:xfrm>
                <a:off x="4282666" y="3118275"/>
                <a:ext cx="4050450" cy="4050450"/>
              </a:xfrm>
              <a:prstGeom prst="donut">
                <a:avLst>
                  <a:gd name="adj" fmla="val 10789"/>
                </a:avLst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595959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96" name="台形 60"/>
              <p:cNvSpPr/>
              <p:nvPr/>
            </p:nvSpPr>
            <p:spPr>
              <a:xfrm>
                <a:off x="5919624" y="2576471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sp>
            <p:nvSpPr>
              <p:cNvPr id="97" name="台形 61"/>
              <p:cNvSpPr/>
              <p:nvPr/>
            </p:nvSpPr>
            <p:spPr>
              <a:xfrm rot="10800000">
                <a:off x="5919624" y="6764875"/>
                <a:ext cx="776534" cy="898904"/>
              </a:xfrm>
              <a:prstGeom prst="trapezoid">
                <a:avLst/>
              </a:prstGeom>
              <a:grpFill/>
              <a:ln w="98425" cap="flat" cmpd="thinThick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63275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ja-JP" altLang="en-US" sz="3200" b="0" i="0" u="none" strike="noStrike" kern="0" cap="none" spc="0" normalizeH="0" baseline="0" noProof="0" smtClean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Roboto Light"/>
                  <a:cs typeface="+mn-cs"/>
                </a:endParaRPr>
              </a:p>
            </p:txBody>
          </p:sp>
          <p:grpSp>
            <p:nvGrpSpPr>
              <p:cNvPr id="98" name="グループ化 62"/>
              <p:cNvGrpSpPr/>
              <p:nvPr/>
            </p:nvGrpSpPr>
            <p:grpSpPr>
              <a:xfrm rot="8683707">
                <a:off x="5919624" y="2599846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108" name="台形 72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109" name="台形 73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99" name="グループ化 63"/>
              <p:cNvGrpSpPr/>
              <p:nvPr/>
            </p:nvGrpSpPr>
            <p:grpSpPr>
              <a:xfrm rot="6486146">
                <a:off x="5930387" y="259811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106" name="台形 70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107" name="台形 71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100" name="グループ化 64"/>
              <p:cNvGrpSpPr/>
              <p:nvPr/>
            </p:nvGrpSpPr>
            <p:grpSpPr>
              <a:xfrm rot="4265237">
                <a:off x="5931523" y="25764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104" name="台形 68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105" name="台形 69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  <p:grpSp>
            <p:nvGrpSpPr>
              <p:cNvPr id="101" name="グループ化 65"/>
              <p:cNvGrpSpPr/>
              <p:nvPr/>
            </p:nvGrpSpPr>
            <p:grpSpPr>
              <a:xfrm rot="2213029">
                <a:off x="5911663" y="2617185"/>
                <a:ext cx="776534" cy="5087308"/>
                <a:chOff x="9953296" y="2728871"/>
                <a:chExt cx="776534" cy="5087308"/>
              </a:xfrm>
              <a:grpFill/>
            </p:grpSpPr>
            <p:sp>
              <p:nvSpPr>
                <p:cNvPr id="102" name="台形 66"/>
                <p:cNvSpPr/>
                <p:nvPr/>
              </p:nvSpPr>
              <p:spPr>
                <a:xfrm>
                  <a:off x="9953296" y="2728871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  <p:sp>
              <p:nvSpPr>
                <p:cNvPr id="103" name="台形 67"/>
                <p:cNvSpPr/>
                <p:nvPr/>
              </p:nvSpPr>
              <p:spPr>
                <a:xfrm rot="10800000">
                  <a:off x="9953296" y="6917275"/>
                  <a:ext cx="776534" cy="898904"/>
                </a:xfrm>
                <a:prstGeom prst="trapezoid">
                  <a:avLst/>
                </a:prstGeom>
                <a:grpFill/>
                <a:ln w="98425" cap="flat" cmpd="thinThick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632753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1" lang="ja-JP" altLang="en-US" sz="32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Roboto Light"/>
                    <a:cs typeface="+mn-cs"/>
                  </a:endParaRPr>
                </a:p>
              </p:txBody>
            </p:sp>
          </p:grpSp>
        </p:grpSp>
        <p:sp>
          <p:nvSpPr>
            <p:cNvPr id="94" name="円/楕円 107"/>
            <p:cNvSpPr/>
            <p:nvPr/>
          </p:nvSpPr>
          <p:spPr>
            <a:xfrm>
              <a:off x="5948968" y="4630257"/>
              <a:ext cx="160028" cy="160028"/>
            </a:xfrm>
            <a:prstGeom prst="ellipse">
              <a:avLst/>
            </a:prstGeom>
            <a:grpFill/>
            <a:ln w="98425" cap="flat" cmpd="thinThick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163275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ja-JP" altLang="en-US" sz="32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/>
                <a:cs typeface="+mn-cs"/>
              </a:endParaRPr>
            </a:p>
          </p:txBody>
        </p:sp>
      </p:grpSp>
      <p:sp>
        <p:nvSpPr>
          <p:cNvPr id="110" name="フリーフォーム 121"/>
          <p:cNvSpPr/>
          <p:nvPr/>
        </p:nvSpPr>
        <p:spPr>
          <a:xfrm>
            <a:off x="1595688" y="3991865"/>
            <a:ext cx="1369348" cy="730294"/>
          </a:xfrm>
          <a:custGeom>
            <a:avLst/>
            <a:gdLst>
              <a:gd name="connsiteX0" fmla="*/ 2075935 w 2075935"/>
              <a:gd name="connsiteY0" fmla="*/ 0 h 1359243"/>
              <a:gd name="connsiteX1" fmla="*/ 778476 w 2075935"/>
              <a:gd name="connsiteY1" fmla="*/ 358346 h 1359243"/>
              <a:gd name="connsiteX2" fmla="*/ 0 w 2075935"/>
              <a:gd name="connsiteY2" fmla="*/ 1359243 h 1359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5935" h="1359243">
                <a:moveTo>
                  <a:pt x="2075935" y="0"/>
                </a:moveTo>
                <a:cubicBezTo>
                  <a:pt x="1600200" y="65903"/>
                  <a:pt x="1124465" y="131806"/>
                  <a:pt x="778476" y="358346"/>
                </a:cubicBezTo>
                <a:cubicBezTo>
                  <a:pt x="432487" y="584886"/>
                  <a:pt x="216243" y="972064"/>
                  <a:pt x="0" y="1359243"/>
                </a:cubicBezTo>
              </a:path>
            </a:pathLst>
          </a:custGeom>
          <a:noFill/>
          <a:ln w="12700" cap="flat" cmpd="thinThick" algn="ctr">
            <a:solidFill>
              <a:srgbClr val="C00000"/>
            </a:solidFill>
            <a:prstDash val="solid"/>
            <a:tailEnd type="triangle" w="lg" len="lg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Light"/>
              <a:cs typeface="+mn-cs"/>
            </a:endParaRPr>
          </a:p>
        </p:txBody>
      </p:sp>
      <p:sp>
        <p:nvSpPr>
          <p:cNvPr id="111" name="フリーフォーム 121"/>
          <p:cNvSpPr/>
          <p:nvPr/>
        </p:nvSpPr>
        <p:spPr>
          <a:xfrm rot="4562254">
            <a:off x="2105563" y="1938775"/>
            <a:ext cx="1462204" cy="1465193"/>
          </a:xfrm>
          <a:custGeom>
            <a:avLst/>
            <a:gdLst>
              <a:gd name="connsiteX0" fmla="*/ 2075935 w 2075935"/>
              <a:gd name="connsiteY0" fmla="*/ 0 h 1359243"/>
              <a:gd name="connsiteX1" fmla="*/ 778476 w 2075935"/>
              <a:gd name="connsiteY1" fmla="*/ 358346 h 1359243"/>
              <a:gd name="connsiteX2" fmla="*/ 0 w 2075935"/>
              <a:gd name="connsiteY2" fmla="*/ 1359243 h 1359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5935" h="1359243">
                <a:moveTo>
                  <a:pt x="2075935" y="0"/>
                </a:moveTo>
                <a:cubicBezTo>
                  <a:pt x="1600200" y="65903"/>
                  <a:pt x="1124465" y="131806"/>
                  <a:pt x="778476" y="358346"/>
                </a:cubicBezTo>
                <a:cubicBezTo>
                  <a:pt x="432487" y="584886"/>
                  <a:pt x="216243" y="972064"/>
                  <a:pt x="0" y="1359243"/>
                </a:cubicBezTo>
              </a:path>
            </a:pathLst>
          </a:custGeom>
          <a:noFill/>
          <a:ln w="12700" cap="flat" cmpd="thinThick" algn="ctr">
            <a:solidFill>
              <a:srgbClr val="00B050"/>
            </a:solidFill>
            <a:prstDash val="solid"/>
            <a:tailEnd type="triangle" w="lg" len="lg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Light"/>
              <a:cs typeface="+mn-cs"/>
            </a:endParaRPr>
          </a:p>
        </p:txBody>
      </p:sp>
      <p:sp>
        <p:nvSpPr>
          <p:cNvPr id="112" name="フリーフォーム 121"/>
          <p:cNvSpPr/>
          <p:nvPr/>
        </p:nvSpPr>
        <p:spPr>
          <a:xfrm rot="14531188">
            <a:off x="4687885" y="3904223"/>
            <a:ext cx="2196781" cy="1496974"/>
          </a:xfrm>
          <a:custGeom>
            <a:avLst/>
            <a:gdLst>
              <a:gd name="connsiteX0" fmla="*/ 2075935 w 2075935"/>
              <a:gd name="connsiteY0" fmla="*/ 0 h 1359243"/>
              <a:gd name="connsiteX1" fmla="*/ 778476 w 2075935"/>
              <a:gd name="connsiteY1" fmla="*/ 358346 h 1359243"/>
              <a:gd name="connsiteX2" fmla="*/ 0 w 2075935"/>
              <a:gd name="connsiteY2" fmla="*/ 1359243 h 1359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5935" h="1359243">
                <a:moveTo>
                  <a:pt x="2075935" y="0"/>
                </a:moveTo>
                <a:cubicBezTo>
                  <a:pt x="1600200" y="65903"/>
                  <a:pt x="1124465" y="131806"/>
                  <a:pt x="778476" y="358346"/>
                </a:cubicBezTo>
                <a:cubicBezTo>
                  <a:pt x="432487" y="584886"/>
                  <a:pt x="216243" y="972064"/>
                  <a:pt x="0" y="1359243"/>
                </a:cubicBezTo>
              </a:path>
            </a:pathLst>
          </a:custGeom>
          <a:noFill/>
          <a:ln w="12700" cap="flat" cmpd="thinThick" algn="ctr">
            <a:solidFill>
              <a:srgbClr val="7030A0"/>
            </a:solidFill>
            <a:prstDash val="solid"/>
            <a:tailEnd type="triangle" w="lg" len="lg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Light"/>
              <a:cs typeface="+mn-cs"/>
            </a:endParaRPr>
          </a:p>
        </p:txBody>
      </p:sp>
      <p:sp>
        <p:nvSpPr>
          <p:cNvPr id="113" name="フリーフォーム 121"/>
          <p:cNvSpPr/>
          <p:nvPr/>
        </p:nvSpPr>
        <p:spPr>
          <a:xfrm rot="17308473" flipH="1">
            <a:off x="5402689" y="1698825"/>
            <a:ext cx="1455695" cy="1243265"/>
          </a:xfrm>
          <a:custGeom>
            <a:avLst/>
            <a:gdLst>
              <a:gd name="connsiteX0" fmla="*/ 2075935 w 2075935"/>
              <a:gd name="connsiteY0" fmla="*/ 0 h 1359243"/>
              <a:gd name="connsiteX1" fmla="*/ 778476 w 2075935"/>
              <a:gd name="connsiteY1" fmla="*/ 358346 h 1359243"/>
              <a:gd name="connsiteX2" fmla="*/ 0 w 2075935"/>
              <a:gd name="connsiteY2" fmla="*/ 1359243 h 1359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5935" h="1359243">
                <a:moveTo>
                  <a:pt x="2075935" y="0"/>
                </a:moveTo>
                <a:cubicBezTo>
                  <a:pt x="1600200" y="65903"/>
                  <a:pt x="1124465" y="131806"/>
                  <a:pt x="778476" y="358346"/>
                </a:cubicBezTo>
                <a:cubicBezTo>
                  <a:pt x="432487" y="584886"/>
                  <a:pt x="216243" y="972064"/>
                  <a:pt x="0" y="1359243"/>
                </a:cubicBezTo>
              </a:path>
            </a:pathLst>
          </a:custGeom>
          <a:noFill/>
          <a:ln w="12700" cap="flat" cmpd="thinThick" algn="ctr">
            <a:solidFill>
              <a:srgbClr val="CC9900"/>
            </a:solidFill>
            <a:prstDash val="solid"/>
            <a:tailEnd type="triangle" w="lg" len="lg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Light"/>
              <a:cs typeface="+mn-cs"/>
            </a:endParaRPr>
          </a:p>
        </p:txBody>
      </p:sp>
      <p:sp>
        <p:nvSpPr>
          <p:cNvPr id="114" name="フリーフォーム 121"/>
          <p:cNvSpPr/>
          <p:nvPr/>
        </p:nvSpPr>
        <p:spPr>
          <a:xfrm rot="17308473" flipH="1">
            <a:off x="6288499" y="3230346"/>
            <a:ext cx="556769" cy="735420"/>
          </a:xfrm>
          <a:custGeom>
            <a:avLst/>
            <a:gdLst>
              <a:gd name="connsiteX0" fmla="*/ 2075935 w 2075935"/>
              <a:gd name="connsiteY0" fmla="*/ 0 h 1359243"/>
              <a:gd name="connsiteX1" fmla="*/ 778476 w 2075935"/>
              <a:gd name="connsiteY1" fmla="*/ 358346 h 1359243"/>
              <a:gd name="connsiteX2" fmla="*/ 0 w 2075935"/>
              <a:gd name="connsiteY2" fmla="*/ 1359243 h 1359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5935" h="1359243">
                <a:moveTo>
                  <a:pt x="2075935" y="0"/>
                </a:moveTo>
                <a:cubicBezTo>
                  <a:pt x="1600200" y="65903"/>
                  <a:pt x="1124465" y="131806"/>
                  <a:pt x="778476" y="358346"/>
                </a:cubicBezTo>
                <a:cubicBezTo>
                  <a:pt x="432487" y="584886"/>
                  <a:pt x="216243" y="972064"/>
                  <a:pt x="0" y="1359243"/>
                </a:cubicBezTo>
              </a:path>
            </a:pathLst>
          </a:custGeom>
          <a:noFill/>
          <a:ln w="12700" cap="flat" cmpd="thinThick" algn="ctr">
            <a:solidFill>
              <a:srgbClr val="0070C0"/>
            </a:solidFill>
            <a:prstDash val="solid"/>
            <a:tailEnd type="triangle" w="lg" len="lg"/>
          </a:ln>
          <a:effectLst/>
        </p:spPr>
        <p:txBody>
          <a:bodyPr rtlCol="0" anchor="ctr"/>
          <a:lstStyle/>
          <a:p>
            <a:pPr marL="0" marR="0" lvl="0" indent="0" algn="ctr" defTabSz="163275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ja-JP" altLang="en-US" sz="3200" b="0" i="0" u="none" strike="noStrike" kern="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Light"/>
              <a:cs typeface="+mn-cs"/>
            </a:endParaRPr>
          </a:p>
        </p:txBody>
      </p:sp>
      <p:sp>
        <p:nvSpPr>
          <p:cNvPr id="115" name="テキスト プレースホルダー 11"/>
          <p:cNvSpPr txBox="1">
            <a:spLocks/>
          </p:cNvSpPr>
          <p:nvPr/>
        </p:nvSpPr>
        <p:spPr>
          <a:xfrm>
            <a:off x="-15552" y="2312402"/>
            <a:ext cx="2543985" cy="816874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유경험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정예인력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투입으로 </a:t>
            </a:r>
            <a:r>
              <a:rPr kumimoji="1" lang="ko-KR" altLang="en-US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과제 완결성 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강화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성과관리체계 검증 </a:t>
            </a:r>
            <a:r>
              <a:rPr kumimoji="1" lang="ko-KR" altLang="en-US" sz="1100" b="0" dirty="0" err="1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여유기간</a:t>
            </a:r>
            <a:r>
              <a:rPr kumimoji="1" lang="ko-KR" altLang="en-US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확보</a:t>
            </a:r>
          </a:p>
        </p:txBody>
      </p:sp>
      <p:sp>
        <p:nvSpPr>
          <p:cNvPr id="116" name="テキスト プレースホルダー 11"/>
          <p:cNvSpPr txBox="1">
            <a:spLocks/>
          </p:cNvSpPr>
          <p:nvPr/>
        </p:nvSpPr>
        <p:spPr>
          <a:xfrm>
            <a:off x="-15551" y="1926968"/>
            <a:ext cx="2388848" cy="374360"/>
          </a:xfrm>
          <a:prstGeom prst="rect">
            <a:avLst/>
          </a:prstGeom>
        </p:spPr>
        <p:txBody>
          <a:bodyPr vert="horz" lIns="163275" tIns="81638" rIns="163275" bIns="81638" rtlCol="0" anchor="b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None/>
              <a:defRPr sz="2400" kern="1200" spc="300" baseline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632753" rtl="0" eaLnBrk="1" fontAlgn="auto" latinLnBrk="0" hangingPunct="1">
              <a:lnSpc>
                <a:spcPct val="12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ko-KR" altLang="en-US" sz="11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</a:rPr>
              <a:t>  </a:t>
            </a:r>
            <a:r>
              <a:rPr kumimoji="0" lang="ko-KR" altLang="en-US" sz="11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</a:rPr>
              <a:t>단기집중형</a:t>
            </a:r>
            <a:r>
              <a:rPr kumimoji="0" lang="ko-KR" altLang="en-US" sz="11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</a:rPr>
              <a:t> 과제수행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7" name="テキスト プレースホルダー 11"/>
          <p:cNvSpPr txBox="1">
            <a:spLocks/>
          </p:cNvSpPr>
          <p:nvPr/>
        </p:nvSpPr>
        <p:spPr>
          <a:xfrm>
            <a:off x="-15552" y="5182586"/>
            <a:ext cx="3047971" cy="765008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참여형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컨설팅</a:t>
            </a:r>
            <a:r>
              <a:rPr kumimoji="1" lang="en-US" altLang="ko-KR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추진으로 실행력 증대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성과관리 및 혁신 전도사로서의 역량 강화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기관 ∙ 부서 내 전문가로서의 역량 강화</a:t>
            </a:r>
          </a:p>
        </p:txBody>
      </p:sp>
      <p:sp>
        <p:nvSpPr>
          <p:cNvPr id="118" name="テキスト プレースホルダー 11"/>
          <p:cNvSpPr txBox="1">
            <a:spLocks/>
          </p:cNvSpPr>
          <p:nvPr/>
        </p:nvSpPr>
        <p:spPr>
          <a:xfrm>
            <a:off x="-15551" y="4797152"/>
            <a:ext cx="2388848" cy="374360"/>
          </a:xfrm>
          <a:prstGeom prst="rect">
            <a:avLst/>
          </a:prstGeom>
        </p:spPr>
        <p:txBody>
          <a:bodyPr vert="horz" lIns="163275" tIns="81638" rIns="163275" bIns="81638" rtlCol="0" anchor="b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None/>
              <a:defRPr sz="2400" kern="1200" spc="300" baseline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fontAlgn="auto">
              <a:spcAft>
                <a:spcPts val="0"/>
              </a:spcAft>
            </a:pPr>
            <a:r>
              <a:rPr lang="en-US" altLang="ko-KR" sz="1100" b="0" spc="0" dirty="0" smtClean="0">
                <a:solidFill>
                  <a:srgbClr val="C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 </a:t>
            </a:r>
            <a:r>
              <a:rPr lang="ko-KR" altLang="en-US" sz="1100" b="0" spc="0" dirty="0" smtClean="0">
                <a:solidFill>
                  <a:srgbClr val="C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구성원의</a:t>
            </a:r>
            <a:r>
              <a:rPr lang="ko-KR" altLang="en-US" sz="1100" b="0" spc="0" dirty="0" smtClean="0">
                <a:solidFill>
                  <a:srgbClr val="FF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100" b="0" spc="0" dirty="0" smtClean="0">
                <a:solidFill>
                  <a:srgbClr val="C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역량 </a:t>
            </a:r>
            <a:r>
              <a:rPr lang="ko-KR" altLang="en-US" sz="1100" b="0" spc="0" dirty="0">
                <a:solidFill>
                  <a:srgbClr val="C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활용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9" name="テキスト プレースホルダー 11"/>
          <p:cNvSpPr txBox="1">
            <a:spLocks/>
          </p:cNvSpPr>
          <p:nvPr/>
        </p:nvSpPr>
        <p:spPr>
          <a:xfrm>
            <a:off x="6801573" y="5470618"/>
            <a:ext cx="3047971" cy="806063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체계적 </a:t>
            </a:r>
            <a:r>
              <a:rPr kumimoji="1" lang="ko-KR" altLang="en-US" sz="1100" b="0" dirty="0" err="1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면담과정</a:t>
            </a:r>
            <a:r>
              <a:rPr kumimoji="1" lang="ko-KR" altLang="en-US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운영</a:t>
            </a:r>
            <a:endParaRPr kumimoji="1" lang="ko-KR" altLang="en-US" sz="1100" b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en-US" altLang="ko-KR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1:1 </a:t>
            </a:r>
            <a:r>
              <a:rPr kumimoji="1" lang="ko-KR" altLang="en-US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문제 </a:t>
            </a:r>
            <a:r>
              <a:rPr kumimoji="1" lang="ko-KR" altLang="en-US" sz="1100" b="0" dirty="0" err="1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해결형</a:t>
            </a:r>
            <a:r>
              <a:rPr kumimoji="1" lang="ko-KR" altLang="en-US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컨설팅</a:t>
            </a:r>
            <a:endParaRPr kumimoji="1" lang="ko-KR" altLang="en-US" sz="1100" b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합리적 지표개발능력 함양</a:t>
            </a:r>
          </a:p>
        </p:txBody>
      </p:sp>
      <p:sp>
        <p:nvSpPr>
          <p:cNvPr id="120" name="テキスト プレースホルダー 11"/>
          <p:cNvSpPr txBox="1">
            <a:spLocks/>
          </p:cNvSpPr>
          <p:nvPr/>
        </p:nvSpPr>
        <p:spPr>
          <a:xfrm>
            <a:off x="6801574" y="5085184"/>
            <a:ext cx="2388848" cy="374360"/>
          </a:xfrm>
          <a:prstGeom prst="rect">
            <a:avLst/>
          </a:prstGeom>
        </p:spPr>
        <p:txBody>
          <a:bodyPr vert="horz" lIns="163275" tIns="81638" rIns="163275" bIns="81638" rtlCol="0" anchor="b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None/>
              <a:defRPr sz="2400" kern="1200" spc="300" baseline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fontAlgn="auto">
              <a:spcAft>
                <a:spcPts val="0"/>
              </a:spcAft>
            </a:pPr>
            <a:r>
              <a:rPr lang="en-US" altLang="ko-KR" sz="1100" b="0" spc="0" dirty="0" smtClean="0">
                <a:solidFill>
                  <a:srgbClr val="FF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 </a:t>
            </a:r>
            <a:r>
              <a:rPr lang="ko-KR" altLang="en-US" sz="1100" b="0" spc="0" dirty="0" smtClean="0">
                <a:solidFill>
                  <a:srgbClr val="7030A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참여 위주 컨설팅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21" name="テキスト プレースホルダー 11"/>
          <p:cNvSpPr txBox="1">
            <a:spLocks/>
          </p:cNvSpPr>
          <p:nvPr/>
        </p:nvSpPr>
        <p:spPr>
          <a:xfrm>
            <a:off x="6801573" y="3654311"/>
            <a:ext cx="3047971" cy="1336362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제안사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en-US" altLang="ko-KR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vs </a:t>
            </a:r>
            <a:r>
              <a:rPr kumimoji="1" lang="ko-KR" altLang="en-US" sz="1100" b="0" dirty="0" err="1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김해시간</a:t>
            </a:r>
            <a:r>
              <a:rPr kumimoji="1" lang="ko-KR" altLang="en-US" sz="1100" b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협력 강화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제안사의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자문위원단 및 </a:t>
            </a: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가용인력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최대 활용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컨설팅 단계별 산출물에 대한 검증절차 수행</a:t>
            </a:r>
          </a:p>
        </p:txBody>
      </p:sp>
      <p:sp>
        <p:nvSpPr>
          <p:cNvPr id="122" name="テキスト プレースホルダー 11"/>
          <p:cNvSpPr txBox="1">
            <a:spLocks/>
          </p:cNvSpPr>
          <p:nvPr/>
        </p:nvSpPr>
        <p:spPr>
          <a:xfrm>
            <a:off x="6801573" y="3268877"/>
            <a:ext cx="2388848" cy="374360"/>
          </a:xfrm>
          <a:prstGeom prst="rect">
            <a:avLst/>
          </a:prstGeom>
        </p:spPr>
        <p:txBody>
          <a:bodyPr vert="horz" lIns="163275" tIns="81638" rIns="163275" bIns="81638" rtlCol="0" anchor="b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None/>
              <a:defRPr sz="2400" kern="1200" spc="300" baseline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fontAlgn="auto">
              <a:spcAft>
                <a:spcPts val="0"/>
              </a:spcAft>
            </a:pPr>
            <a:r>
              <a:rPr lang="en-US" altLang="ko-KR" sz="1100" b="0" spc="0" dirty="0" smtClean="0">
                <a:solidFill>
                  <a:srgbClr val="0070C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 </a:t>
            </a:r>
            <a:r>
              <a:rPr lang="ko-KR" altLang="en-US" sz="1100" b="0" spc="0" dirty="0">
                <a:solidFill>
                  <a:srgbClr val="0070C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보고</a:t>
            </a:r>
            <a:r>
              <a:rPr lang="en-US" altLang="ko-KR" sz="1100" b="0" spc="0" dirty="0">
                <a:solidFill>
                  <a:srgbClr val="0070C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/</a:t>
            </a:r>
            <a:r>
              <a:rPr lang="ko-KR" altLang="en-US" sz="1100" b="0" spc="0" dirty="0" smtClean="0">
                <a:solidFill>
                  <a:srgbClr val="0070C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검토 체계 활용 강화</a:t>
            </a:r>
            <a:endParaRPr lang="ko-KR" altLang="en-US" sz="1100" b="0" spc="0" dirty="0">
              <a:solidFill>
                <a:srgbClr val="0070C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23" name="テキスト プレースホルダー 11"/>
          <p:cNvSpPr txBox="1">
            <a:spLocks/>
          </p:cNvSpPr>
          <p:nvPr/>
        </p:nvSpPr>
        <p:spPr>
          <a:xfrm>
            <a:off x="6801573" y="2019666"/>
            <a:ext cx="3047971" cy="1336362"/>
          </a:xfrm>
          <a:prstGeom prst="rect">
            <a:avLst/>
          </a:prstGeom>
        </p:spPr>
        <p:txBody>
          <a:bodyPr vert="horz" lIns="163275" tIns="81638" rIns="163275" bIns="81638" rtlCol="0" anchor="t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조직환경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및 여건 반영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실행력 높은 성과관리 프로세스설계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고객수요에</a:t>
            </a: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부합하는 성과관리체계 구현</a:t>
            </a:r>
          </a:p>
          <a:p>
            <a:pPr marL="87313" indent="-87313" defTabSz="760413">
              <a:spcBef>
                <a:spcPct val="10000"/>
              </a:spcBef>
              <a:buSzPct val="80000"/>
              <a:buFont typeface="Arial" pitchFamily="34" charset="0"/>
              <a:buChar char="•"/>
            </a:pPr>
            <a:r>
              <a:rPr kumimoji="1" lang="ko-KR" altLang="en-US" sz="1100" b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직원 편의성 및 수용성 제고</a:t>
            </a:r>
            <a:endParaRPr kumimoji="1" lang="en-US" altLang="ko-KR" sz="1100" b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" name="テキスト プレースホルダー 11"/>
          <p:cNvSpPr txBox="1">
            <a:spLocks/>
          </p:cNvSpPr>
          <p:nvPr/>
        </p:nvSpPr>
        <p:spPr>
          <a:xfrm>
            <a:off x="6801574" y="1634232"/>
            <a:ext cx="2687930" cy="374360"/>
          </a:xfrm>
          <a:prstGeom prst="rect">
            <a:avLst/>
          </a:prstGeom>
        </p:spPr>
        <p:txBody>
          <a:bodyPr vert="horz" lIns="163275" tIns="81638" rIns="163275" bIns="81638" rtlCol="0" anchor="b">
            <a:noAutofit/>
          </a:bodyPr>
          <a:lstStyle>
            <a:lvl1pPr marL="0" indent="0" algn="l" defTabSz="1632753" rtl="0" eaLnBrk="1" latinLnBrk="0" hangingPunct="1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None/>
              <a:defRPr sz="2400" kern="1200" spc="300" baseline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marL="1326612" indent="-510235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040941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857317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3673693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4490070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306446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122822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6939199" indent="-408188" algn="l" defTabSz="1632753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fontAlgn="auto">
              <a:spcAft>
                <a:spcPts val="0"/>
              </a:spcAft>
            </a:pPr>
            <a:r>
              <a:rPr lang="en-US" altLang="ko-KR" sz="1100" b="0" spc="0" dirty="0" smtClean="0">
                <a:solidFill>
                  <a:srgbClr val="CC99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 </a:t>
            </a:r>
            <a:r>
              <a:rPr lang="ko-KR" altLang="en-US" sz="1100" b="0" spc="0" dirty="0" smtClean="0">
                <a:solidFill>
                  <a:srgbClr val="CC99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조직 특성에 맞는 성과관리 고도화</a:t>
            </a:r>
            <a:endParaRPr lang="ko-KR" altLang="en-US" sz="1100" b="0" spc="0" dirty="0">
              <a:solidFill>
                <a:srgbClr val="CC99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704528" y="1340769"/>
            <a:ext cx="8496944" cy="4824536"/>
          </a:xfrm>
          <a:prstGeom prst="rect">
            <a:avLst/>
          </a:prstGeom>
          <a:solidFill>
            <a:srgbClr val="CCCC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250" name="Text Box 26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5. </a:t>
            </a:r>
            <a:r>
              <a:rPr kumimoji="1" lang="ko-KR" altLang="en-US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성공요인</a:t>
            </a:r>
          </a:p>
        </p:txBody>
      </p:sp>
      <p:sp>
        <p:nvSpPr>
          <p:cNvPr id="53251" name="슬라이드 번호 개체 틀 4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7245947A-058B-48A9-A72E-BBBA030E69A1}" type="slidenum">
              <a:rPr lang="en-US" altLang="ko-KR">
                <a:solidFill>
                  <a:schemeClr val="tx1"/>
                </a:solidFill>
              </a:rPr>
              <a:pPr/>
              <a:t>11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53252" name="Rectangle 24"/>
          <p:cNvSpPr>
            <a:spLocks noChangeArrowheads="1"/>
          </p:cNvSpPr>
          <p:nvPr/>
        </p:nvSpPr>
        <p:spPr bwMode="auto">
          <a:xfrm>
            <a:off x="382141" y="1052513"/>
            <a:ext cx="9179371" cy="5211762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54" name="Text Box 4"/>
          <p:cNvSpPr txBox="1">
            <a:spLocks noChangeArrowheads="1"/>
          </p:cNvSpPr>
          <p:nvPr/>
        </p:nvSpPr>
        <p:spPr bwMode="auto">
          <a:xfrm>
            <a:off x="2736776" y="1628800"/>
            <a:ext cx="4464496" cy="6745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86411" tIns="43205" rIns="86411" bIns="43205" anchor="ctr">
            <a:spAutoFit/>
          </a:bodyPr>
          <a:lstStyle>
            <a:lvl1pPr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lnSpc>
                <a:spcPts val="500"/>
              </a:lnSpc>
              <a:spcBef>
                <a:spcPct val="50000"/>
              </a:spcBef>
              <a:spcAft>
                <a:spcPct val="20000"/>
              </a:spcAft>
            </a:pPr>
            <a:r>
              <a:rPr lang="ko-KR" altLang="en-US" sz="2000" b="0" dirty="0" err="1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김해시청과</a:t>
            </a:r>
            <a:r>
              <a:rPr lang="ko-KR" altLang="en-US" sz="2000" b="0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과업 </a:t>
            </a:r>
            <a:r>
              <a:rPr lang="ko-KR" altLang="en-US" sz="2000" b="0" dirty="0" err="1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진행사</a:t>
            </a:r>
            <a:r>
              <a:rPr lang="ko-KR" altLang="en-US" sz="2000" b="0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간의</a:t>
            </a:r>
            <a:endParaRPr lang="en-US" altLang="ko-KR" sz="2000" b="0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  <a:p>
            <a:pPr algn="ctr">
              <a:spcBef>
                <a:spcPct val="50000"/>
              </a:spcBef>
              <a:spcAft>
                <a:spcPct val="20000"/>
              </a:spcAft>
            </a:pPr>
            <a:r>
              <a:rPr lang="ko-KR" altLang="en-US" sz="2000" b="0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긴밀한 </a:t>
            </a:r>
            <a:r>
              <a:rPr lang="ko-KR" altLang="en-US" sz="2000" b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업무협조</a:t>
            </a:r>
          </a:p>
        </p:txBody>
      </p:sp>
      <p:sp>
        <p:nvSpPr>
          <p:cNvPr id="53256" name="AutoShape 6"/>
          <p:cNvSpPr>
            <a:spLocks noChangeArrowheads="1"/>
          </p:cNvSpPr>
          <p:nvPr/>
        </p:nvSpPr>
        <p:spPr bwMode="auto">
          <a:xfrm flipH="1">
            <a:off x="5230366" y="2363788"/>
            <a:ext cx="3675063" cy="3597275"/>
          </a:xfrm>
          <a:prstGeom prst="roundRect">
            <a:avLst>
              <a:gd name="adj" fmla="val 4310"/>
            </a:avLst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58" name="AutoShape 8"/>
          <p:cNvSpPr>
            <a:spLocks noChangeArrowheads="1"/>
          </p:cNvSpPr>
          <p:nvPr/>
        </p:nvSpPr>
        <p:spPr bwMode="auto">
          <a:xfrm flipH="1">
            <a:off x="1044129" y="2365375"/>
            <a:ext cx="3673475" cy="3598863"/>
          </a:xfrm>
          <a:prstGeom prst="roundRect">
            <a:avLst>
              <a:gd name="adj" fmla="val 4310"/>
            </a:avLst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59" name="AutoShape 9"/>
          <p:cNvSpPr>
            <a:spLocks noChangeArrowheads="1"/>
          </p:cNvSpPr>
          <p:nvPr/>
        </p:nvSpPr>
        <p:spPr bwMode="auto">
          <a:xfrm flipH="1">
            <a:off x="5284341" y="2384425"/>
            <a:ext cx="3584575" cy="3559175"/>
          </a:xfrm>
          <a:prstGeom prst="roundRect">
            <a:avLst>
              <a:gd name="adj" fmla="val 4310"/>
            </a:avLst>
          </a:prstGeom>
          <a:solidFill>
            <a:srgbClr val="CCCCCC"/>
          </a:solidFill>
          <a:ln>
            <a:noFill/>
          </a:ln>
          <a:extLst/>
        </p:spPr>
        <p:txBody>
          <a:bodyPr anchor="ctr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60" name="AutoShape 10"/>
          <p:cNvSpPr>
            <a:spLocks noChangeArrowheads="1"/>
          </p:cNvSpPr>
          <p:nvPr/>
        </p:nvSpPr>
        <p:spPr bwMode="auto">
          <a:xfrm flipH="1">
            <a:off x="1079054" y="2384425"/>
            <a:ext cx="3603625" cy="3559175"/>
          </a:xfrm>
          <a:prstGeom prst="roundRect">
            <a:avLst>
              <a:gd name="adj" fmla="val 4310"/>
            </a:avLst>
          </a:prstGeom>
          <a:solidFill>
            <a:srgbClr val="CCCCCC"/>
          </a:solidFill>
          <a:ln>
            <a:noFill/>
          </a:ln>
          <a:extLst/>
        </p:spPr>
        <p:txBody>
          <a:bodyPr anchor="ctr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61" name="AutoShape 11"/>
          <p:cNvSpPr>
            <a:spLocks noChangeArrowheads="1"/>
          </p:cNvSpPr>
          <p:nvPr/>
        </p:nvSpPr>
        <p:spPr bwMode="auto">
          <a:xfrm flipH="1">
            <a:off x="5284339" y="2397671"/>
            <a:ext cx="3584575" cy="551904"/>
          </a:xfrm>
          <a:prstGeom prst="roundRect">
            <a:avLst>
              <a:gd name="adj" fmla="val 26782"/>
            </a:avLst>
          </a:prstGeom>
          <a:solidFill>
            <a:srgbClr val="0070C0"/>
          </a:solidFill>
          <a:ln>
            <a:noFill/>
          </a:ln>
          <a:extLst/>
        </p:spPr>
        <p:txBody>
          <a:bodyPr wrap="square" anchor="ctr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62" name="AutoShape 12"/>
          <p:cNvSpPr>
            <a:spLocks noChangeArrowheads="1"/>
          </p:cNvSpPr>
          <p:nvPr/>
        </p:nvSpPr>
        <p:spPr bwMode="auto">
          <a:xfrm flipH="1">
            <a:off x="1074043" y="2397670"/>
            <a:ext cx="3608636" cy="551905"/>
          </a:xfrm>
          <a:prstGeom prst="roundRect">
            <a:avLst>
              <a:gd name="adj" fmla="val 29535"/>
            </a:avLst>
          </a:prstGeom>
          <a:solidFill>
            <a:srgbClr val="FAA41C"/>
          </a:solidFill>
          <a:ln>
            <a:noFill/>
          </a:ln>
          <a:extLst/>
        </p:spPr>
        <p:txBody>
          <a:bodyPr wrap="square" anchor="ctr">
            <a:spAutoFit/>
          </a:bodyPr>
          <a:lstStyle>
            <a:lvl1pPr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10000"/>
              </a:spcBef>
              <a:spcAft>
                <a:spcPct val="20000"/>
              </a:spcAft>
            </a:pPr>
            <a:endParaRPr lang="ko-KR" altLang="ko-KR" sz="3200" b="0">
              <a:solidFill>
                <a:schemeClr val="tx1"/>
              </a:solidFill>
              <a:latin typeface="돋움" panose="020B0600000101010101" pitchFamily="50" charset="-127"/>
              <a:ea typeface="돋움" panose="020B0600000101010101" pitchFamily="50" charset="-127"/>
            </a:endParaRPr>
          </a:p>
        </p:txBody>
      </p:sp>
      <p:sp>
        <p:nvSpPr>
          <p:cNvPr id="53263" name="Rectangle 13"/>
          <p:cNvSpPr>
            <a:spLocks noChangeArrowheads="1"/>
          </p:cNvSpPr>
          <p:nvPr/>
        </p:nvSpPr>
        <p:spPr bwMode="auto">
          <a:xfrm>
            <a:off x="1241748" y="3117850"/>
            <a:ext cx="3235325" cy="625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411" tIns="43205" rIns="86411" bIns="43205">
            <a:spAutoFit/>
          </a:bodyPr>
          <a:lstStyle>
            <a:lvl1pPr marL="177800" indent="-1778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30000"/>
              </a:spcBef>
              <a:spcAft>
                <a:spcPct val="20000"/>
              </a:spcAft>
              <a:buClr>
                <a:srgbClr val="333399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관련 담당자 및 조직간의 원활한 업무 협조가 이루어질 수 있도록 지원</a:t>
            </a:r>
          </a:p>
          <a:p>
            <a:pPr>
              <a:spcBef>
                <a:spcPct val="30000"/>
              </a:spcBef>
              <a:spcAft>
                <a:spcPct val="20000"/>
              </a:spcAft>
              <a:buClr>
                <a:srgbClr val="333399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프로젝트와 관련한 신속한 의사결정</a:t>
            </a:r>
          </a:p>
        </p:txBody>
      </p:sp>
      <p:sp>
        <p:nvSpPr>
          <p:cNvPr id="53264" name="Rectangle 14"/>
          <p:cNvSpPr>
            <a:spLocks noChangeArrowheads="1"/>
          </p:cNvSpPr>
          <p:nvPr/>
        </p:nvSpPr>
        <p:spPr bwMode="auto">
          <a:xfrm>
            <a:off x="5673080" y="3113088"/>
            <a:ext cx="3432175" cy="7489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411" tIns="43205" rIns="86411" bIns="43205">
            <a:spAutoFit/>
          </a:bodyPr>
          <a:lstStyle>
            <a:lvl1pPr marL="177800" indent="-1778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lnSpc>
                <a:spcPct val="130000"/>
              </a:lnSpc>
              <a:spcBef>
                <a:spcPct val="50000"/>
              </a:spcBef>
              <a:spcAft>
                <a:spcPct val="20000"/>
              </a:spcAft>
              <a:buClr>
                <a:srgbClr val="333399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처리절차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서식 등 표준화 방안 제시</a:t>
            </a:r>
          </a:p>
          <a:p>
            <a:pPr>
              <a:spcBef>
                <a:spcPct val="30000"/>
              </a:spcBef>
              <a:spcAft>
                <a:spcPct val="20000"/>
              </a:spcAft>
              <a:buClr>
                <a:srgbClr val="333399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결과 및 검증을 위한 실사 </a:t>
            </a:r>
          </a:p>
          <a:p>
            <a:pPr>
              <a:spcBef>
                <a:spcPct val="30000"/>
              </a:spcBef>
              <a:spcAft>
                <a:spcPct val="20000"/>
              </a:spcAft>
              <a:buClr>
                <a:srgbClr val="333399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업무협의 요청 및 신속한 의사결정 요청</a:t>
            </a:r>
          </a:p>
        </p:txBody>
      </p:sp>
      <p:sp>
        <p:nvSpPr>
          <p:cNvPr id="53265" name="Rectangle 15"/>
          <p:cNvSpPr>
            <a:spLocks noChangeArrowheads="1"/>
          </p:cNvSpPr>
          <p:nvPr/>
        </p:nvSpPr>
        <p:spPr bwMode="auto">
          <a:xfrm>
            <a:off x="1241748" y="4968313"/>
            <a:ext cx="3351212" cy="625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411" tIns="43205" rIns="86411" bIns="43205">
            <a:spAutoFit/>
          </a:bodyPr>
          <a:lstStyle>
            <a:lvl1pPr marL="177800" indent="-1778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lnSpc>
                <a:spcPct val="150000"/>
              </a:lnSpc>
              <a:spcBef>
                <a:spcPct val="30000"/>
              </a:spcBef>
              <a:spcAft>
                <a:spcPct val="20000"/>
              </a:spcAft>
              <a:buClr>
                <a:srgbClr val="FD497C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방향 및 요구사항의 정확한 의사전달</a:t>
            </a:r>
          </a:p>
          <a:p>
            <a:pPr>
              <a:lnSpc>
                <a:spcPct val="150000"/>
              </a:lnSpc>
              <a:spcBef>
                <a:spcPct val="30000"/>
              </a:spcBef>
              <a:spcAft>
                <a:spcPct val="20000"/>
              </a:spcAft>
              <a:buClr>
                <a:srgbClr val="FD497C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긴밀한 내부 협조 체계 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보고</a:t>
            </a:r>
            <a:r>
              <a:rPr lang="en-US" altLang="ko-KR" sz="10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의사결정</a:t>
            </a:r>
            <a:endParaRPr lang="ko-KR" altLang="en-US" sz="10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3266" name="Rectangle 16"/>
          <p:cNvSpPr>
            <a:spLocks noChangeArrowheads="1"/>
          </p:cNvSpPr>
          <p:nvPr/>
        </p:nvSpPr>
        <p:spPr bwMode="auto">
          <a:xfrm>
            <a:off x="1241748" y="4206875"/>
            <a:ext cx="3286125" cy="47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411" tIns="43205" rIns="86411" bIns="43205">
            <a:spAutoFit/>
          </a:bodyPr>
          <a:lstStyle>
            <a:lvl1pPr marL="177800" indent="-1778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30000"/>
              </a:spcBef>
              <a:spcAft>
                <a:spcPct val="20000"/>
              </a:spcAft>
              <a:buClr>
                <a:srgbClr val="00B050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부서별 면담</a:t>
            </a:r>
            <a:r>
              <a:rPr lang="en-US" altLang="ko-KR" sz="1000" dirty="0" smtClean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진행 시 적극적인 참여</a:t>
            </a:r>
          </a:p>
          <a:p>
            <a:pPr>
              <a:spcBef>
                <a:spcPct val="30000"/>
              </a:spcBef>
              <a:spcAft>
                <a:spcPct val="20000"/>
              </a:spcAft>
              <a:buClr>
                <a:srgbClr val="00B050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업무협의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수행 일정 적극 협조</a:t>
            </a:r>
          </a:p>
        </p:txBody>
      </p:sp>
      <p:sp>
        <p:nvSpPr>
          <p:cNvPr id="53267" name="Rectangle 18"/>
          <p:cNvSpPr>
            <a:spLocks noChangeArrowheads="1"/>
          </p:cNvSpPr>
          <p:nvPr/>
        </p:nvSpPr>
        <p:spPr bwMode="auto">
          <a:xfrm>
            <a:off x="5673080" y="4968313"/>
            <a:ext cx="3306762" cy="5489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411" tIns="43205" rIns="86411" bIns="43205">
            <a:spAutoFit/>
          </a:bodyPr>
          <a:lstStyle>
            <a:lvl1pPr marL="177800" indent="-1778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lnSpc>
                <a:spcPct val="150000"/>
              </a:lnSpc>
              <a:spcBef>
                <a:spcPct val="30000"/>
              </a:spcBef>
              <a:spcAft>
                <a:spcPct val="20000"/>
              </a:spcAft>
              <a:buClr>
                <a:srgbClr val="FD497C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품질 확보를 위한 기준</a:t>
            </a:r>
            <a:r>
              <a:rPr lang="en-US" altLang="ko-KR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표준 마련 및 </a:t>
            </a:r>
            <a:b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관련자들에 대한 철저한 교육</a:t>
            </a:r>
          </a:p>
        </p:txBody>
      </p:sp>
      <p:sp>
        <p:nvSpPr>
          <p:cNvPr id="53268" name="Rectangle 19"/>
          <p:cNvSpPr>
            <a:spLocks noChangeArrowheads="1"/>
          </p:cNvSpPr>
          <p:nvPr/>
        </p:nvSpPr>
        <p:spPr bwMode="auto">
          <a:xfrm>
            <a:off x="5673080" y="4206875"/>
            <a:ext cx="3405187" cy="47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411" tIns="43205" rIns="86411" bIns="43205">
            <a:spAutoFit/>
          </a:bodyPr>
          <a:lstStyle>
            <a:lvl1pPr marL="177800" indent="-1778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30000"/>
              </a:spcBef>
              <a:spcAft>
                <a:spcPct val="20000"/>
              </a:spcAft>
              <a:buClr>
                <a:srgbClr val="00B050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체계적이고 효율적인 </a:t>
            </a: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면담일정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제시</a:t>
            </a:r>
          </a:p>
          <a:p>
            <a:pPr>
              <a:spcBef>
                <a:spcPct val="30000"/>
              </a:spcBef>
              <a:spcAft>
                <a:spcPct val="20000"/>
              </a:spcAft>
              <a:buClr>
                <a:srgbClr val="00B050"/>
              </a:buClr>
              <a:buSzPct val="90000"/>
              <a:buFont typeface="Wingdings" panose="05000000000000000000" pitchFamily="2" charset="2"/>
              <a:buChar char="l"/>
            </a:pPr>
            <a:r>
              <a:rPr lang="ko-KR" altLang="en-US" sz="10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면담효과</a:t>
            </a:r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제고를 위한 다양한 매체 활용</a:t>
            </a:r>
          </a:p>
        </p:txBody>
      </p:sp>
      <p:sp>
        <p:nvSpPr>
          <p:cNvPr id="53269" name="AutoShape 21"/>
          <p:cNvSpPr>
            <a:spLocks noChangeArrowheads="1"/>
          </p:cNvSpPr>
          <p:nvPr/>
        </p:nvSpPr>
        <p:spPr bwMode="auto">
          <a:xfrm>
            <a:off x="4253855" y="3244850"/>
            <a:ext cx="1419225" cy="273050"/>
          </a:xfrm>
          <a:prstGeom prst="hexagon">
            <a:avLst>
              <a:gd name="adj" fmla="val 32558"/>
              <a:gd name="vf" fmla="val 115470"/>
            </a:avLst>
          </a:prstGeom>
          <a:solidFill>
            <a:srgbClr val="00ACE2"/>
          </a:solidFill>
          <a:ln>
            <a:noFill/>
          </a:ln>
          <a:extLst/>
        </p:spPr>
        <p:txBody>
          <a:bodyPr wrap="none"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70" name="AutoShape 22"/>
          <p:cNvSpPr>
            <a:spLocks noChangeArrowheads="1"/>
          </p:cNvSpPr>
          <p:nvPr/>
        </p:nvSpPr>
        <p:spPr bwMode="auto">
          <a:xfrm>
            <a:off x="4253855" y="4264025"/>
            <a:ext cx="1419225" cy="273050"/>
          </a:xfrm>
          <a:prstGeom prst="hexagon">
            <a:avLst>
              <a:gd name="adj" fmla="val 32558"/>
              <a:gd name="vf" fmla="val 115470"/>
            </a:avLst>
          </a:prstGeom>
          <a:solidFill>
            <a:srgbClr val="87C32F"/>
          </a:solidFill>
          <a:ln>
            <a:noFill/>
          </a:ln>
          <a:extLst/>
        </p:spPr>
        <p:txBody>
          <a:bodyPr wrap="none"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71" name="AutoShape 24"/>
          <p:cNvSpPr>
            <a:spLocks noChangeArrowheads="1"/>
          </p:cNvSpPr>
          <p:nvPr/>
        </p:nvSpPr>
        <p:spPr bwMode="auto">
          <a:xfrm>
            <a:off x="4253855" y="5076825"/>
            <a:ext cx="1419225" cy="273050"/>
          </a:xfrm>
          <a:prstGeom prst="hexagon">
            <a:avLst>
              <a:gd name="adj" fmla="val 32558"/>
              <a:gd name="vf" fmla="val 115470"/>
            </a:avLst>
          </a:prstGeom>
          <a:solidFill>
            <a:srgbClr val="FD497C"/>
          </a:solidFill>
          <a:ln>
            <a:noFill/>
          </a:ln>
          <a:extLst/>
        </p:spPr>
        <p:txBody>
          <a:bodyPr wrap="none"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53272" name="AutoShape 25"/>
          <p:cNvSpPr>
            <a:spLocks noChangeArrowheads="1"/>
          </p:cNvSpPr>
          <p:nvPr/>
        </p:nvSpPr>
        <p:spPr bwMode="auto">
          <a:xfrm>
            <a:off x="4293543" y="4276725"/>
            <a:ext cx="1338262" cy="244475"/>
          </a:xfrm>
          <a:prstGeom prst="hexagon">
            <a:avLst>
              <a:gd name="adj" fmla="val 34289"/>
              <a:gd name="vf" fmla="val 115470"/>
            </a:avLst>
          </a:prstGeom>
          <a:solidFill>
            <a:srgbClr val="B8E07D"/>
          </a:solidFill>
          <a:ln>
            <a:noFill/>
          </a:ln>
          <a:extLst/>
        </p:spPr>
        <p:txBody>
          <a:bodyPr wrap="none"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53273" name="AutoShape 27"/>
          <p:cNvSpPr>
            <a:spLocks noChangeArrowheads="1"/>
          </p:cNvSpPr>
          <p:nvPr/>
        </p:nvSpPr>
        <p:spPr bwMode="auto">
          <a:xfrm>
            <a:off x="4293543" y="5089525"/>
            <a:ext cx="1338262" cy="244475"/>
          </a:xfrm>
          <a:prstGeom prst="hexagon">
            <a:avLst>
              <a:gd name="adj" fmla="val 34289"/>
              <a:gd name="vf" fmla="val 115470"/>
            </a:avLst>
          </a:prstGeom>
          <a:solidFill>
            <a:srgbClr val="FE92B0"/>
          </a:solidFill>
          <a:ln>
            <a:noFill/>
          </a:ln>
          <a:extLst/>
        </p:spPr>
        <p:txBody>
          <a:bodyPr wrap="none"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53274" name="AutoShape 28"/>
          <p:cNvSpPr>
            <a:spLocks noChangeArrowheads="1"/>
          </p:cNvSpPr>
          <p:nvPr/>
        </p:nvSpPr>
        <p:spPr bwMode="auto">
          <a:xfrm>
            <a:off x="4231630" y="4286250"/>
            <a:ext cx="1420813" cy="207963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86411" tIns="43205" rIns="86411" bIns="43205" anchor="ctr"/>
          <a:lstStyle>
            <a:lvl1pPr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r>
              <a:rPr lang="ko-KR" altLang="en-US" sz="1000" dirty="0">
                <a:solidFill>
                  <a:schemeClr val="tx1"/>
                </a:solidFill>
              </a:rPr>
              <a:t>업무협의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면담</a:t>
            </a:r>
          </a:p>
        </p:txBody>
      </p:sp>
      <p:sp>
        <p:nvSpPr>
          <p:cNvPr id="53275" name="AutoShape 30"/>
          <p:cNvSpPr>
            <a:spLocks noChangeArrowheads="1"/>
          </p:cNvSpPr>
          <p:nvPr/>
        </p:nvSpPr>
        <p:spPr bwMode="auto">
          <a:xfrm>
            <a:off x="4234805" y="5103813"/>
            <a:ext cx="1419225" cy="209550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86411" tIns="43205" rIns="86411" bIns="43205" anchor="ctr"/>
          <a:lstStyle>
            <a:lvl1pPr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r>
              <a:rPr lang="ko-KR" altLang="en-US" sz="1000" dirty="0">
                <a:solidFill>
                  <a:schemeClr val="tx1"/>
                </a:solidFill>
              </a:rPr>
              <a:t>기타</a:t>
            </a:r>
          </a:p>
        </p:txBody>
      </p:sp>
      <p:sp>
        <p:nvSpPr>
          <p:cNvPr id="53276" name="AutoShape 31"/>
          <p:cNvSpPr>
            <a:spLocks noChangeArrowheads="1"/>
          </p:cNvSpPr>
          <p:nvPr/>
        </p:nvSpPr>
        <p:spPr bwMode="auto">
          <a:xfrm>
            <a:off x="4293543" y="3259138"/>
            <a:ext cx="1338262" cy="244475"/>
          </a:xfrm>
          <a:prstGeom prst="hexagon">
            <a:avLst>
              <a:gd name="adj" fmla="val 34289"/>
              <a:gd name="vf" fmla="val 115470"/>
            </a:avLst>
          </a:prstGeom>
          <a:solidFill>
            <a:srgbClr val="81E1FF"/>
          </a:solidFill>
          <a:ln>
            <a:noFill/>
          </a:ln>
          <a:extLst/>
        </p:spPr>
        <p:txBody>
          <a:bodyPr wrap="none"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53277" name="AutoShape 32"/>
          <p:cNvSpPr>
            <a:spLocks noChangeArrowheads="1"/>
          </p:cNvSpPr>
          <p:nvPr/>
        </p:nvSpPr>
        <p:spPr bwMode="auto">
          <a:xfrm>
            <a:off x="4231630" y="3291458"/>
            <a:ext cx="1420813" cy="209550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86411" tIns="43205" rIns="86411" bIns="43205" anchor="ctr"/>
          <a:lstStyle>
            <a:lvl1pPr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863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863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r>
              <a:rPr lang="ko-KR" altLang="en-US" sz="1000" dirty="0">
                <a:solidFill>
                  <a:schemeClr val="tx1"/>
                </a:solidFill>
              </a:rPr>
              <a:t>의사결정</a:t>
            </a:r>
            <a:r>
              <a:rPr lang="en-US" altLang="ko-KR" sz="1000" dirty="0">
                <a:solidFill>
                  <a:schemeClr val="tx1"/>
                </a:solidFill>
              </a:rPr>
              <a:t>/</a:t>
            </a:r>
            <a:r>
              <a:rPr lang="ko-KR" altLang="en-US" sz="1000" dirty="0">
                <a:solidFill>
                  <a:schemeClr val="tx1"/>
                </a:solidFill>
              </a:rPr>
              <a:t>지원</a:t>
            </a:r>
          </a:p>
        </p:txBody>
      </p:sp>
      <p:sp>
        <p:nvSpPr>
          <p:cNvPr id="53278" name="AutoShape 33"/>
          <p:cNvSpPr>
            <a:spLocks noChangeArrowheads="1"/>
          </p:cNvSpPr>
          <p:nvPr/>
        </p:nvSpPr>
        <p:spPr bwMode="auto">
          <a:xfrm>
            <a:off x="4426893" y="4540250"/>
            <a:ext cx="1084262" cy="103188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7200 w 21600"/>
              <a:gd name="T13" fmla="*/ 7200 h 21600"/>
              <a:gd name="T14" fmla="*/ 14400 w 21600"/>
              <a:gd name="T15" fmla="*/ 144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108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gradFill rotWithShape="0">
            <a:gsLst>
              <a:gs pos="0">
                <a:srgbClr val="00B050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xtLst/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3279" name="AutoShape 35"/>
          <p:cNvSpPr>
            <a:spLocks noChangeArrowheads="1"/>
          </p:cNvSpPr>
          <p:nvPr/>
        </p:nvSpPr>
        <p:spPr bwMode="auto">
          <a:xfrm>
            <a:off x="4426893" y="5345113"/>
            <a:ext cx="1084262" cy="104775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7200 w 21600"/>
              <a:gd name="T13" fmla="*/ 7200 h 21600"/>
              <a:gd name="T14" fmla="*/ 14400 w 21600"/>
              <a:gd name="T15" fmla="*/ 144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108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gradFill rotWithShape="0">
            <a:gsLst>
              <a:gs pos="0">
                <a:srgbClr val="FD497C"/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  <a:extLst/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3280" name="AutoShape 37"/>
          <p:cNvSpPr>
            <a:spLocks noChangeArrowheads="1"/>
          </p:cNvSpPr>
          <p:nvPr/>
        </p:nvSpPr>
        <p:spPr bwMode="auto">
          <a:xfrm flipV="1">
            <a:off x="4426893" y="4184650"/>
            <a:ext cx="1084262" cy="88900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7200 w 21600"/>
              <a:gd name="T13" fmla="*/ 7200 h 21600"/>
              <a:gd name="T14" fmla="*/ 14400 w 21600"/>
              <a:gd name="T15" fmla="*/ 144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108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gradFill rotWithShape="0">
            <a:gsLst>
              <a:gs pos="0">
                <a:srgbClr val="FFFFFF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xtLst/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3281" name="AutoShape 39"/>
          <p:cNvSpPr>
            <a:spLocks noChangeArrowheads="1"/>
          </p:cNvSpPr>
          <p:nvPr/>
        </p:nvSpPr>
        <p:spPr bwMode="auto">
          <a:xfrm flipV="1">
            <a:off x="4426893" y="4992688"/>
            <a:ext cx="1084262" cy="88900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7200 w 21600"/>
              <a:gd name="T13" fmla="*/ 7200 h 21600"/>
              <a:gd name="T14" fmla="*/ 14400 w 21600"/>
              <a:gd name="T15" fmla="*/ 144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108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gradFill rotWithShape="0">
            <a:gsLst>
              <a:gs pos="0">
                <a:srgbClr val="FFFFFF"/>
              </a:gs>
              <a:gs pos="100000">
                <a:srgbClr val="FD497C"/>
              </a:gs>
            </a:gsLst>
            <a:lin ang="5400000" scaled="1"/>
          </a:gradFill>
          <a:ln>
            <a:noFill/>
          </a:ln>
          <a:extLst/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3282" name="AutoShape 40"/>
          <p:cNvSpPr>
            <a:spLocks noChangeArrowheads="1"/>
          </p:cNvSpPr>
          <p:nvPr/>
        </p:nvSpPr>
        <p:spPr bwMode="auto">
          <a:xfrm flipV="1">
            <a:off x="4426893" y="3159125"/>
            <a:ext cx="1084262" cy="87313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0 h 21600"/>
              <a:gd name="T8" fmla="*/ 0 60000 65536"/>
              <a:gd name="T9" fmla="*/ 0 60000 65536"/>
              <a:gd name="T10" fmla="*/ 0 60000 65536"/>
              <a:gd name="T11" fmla="*/ 0 60000 65536"/>
              <a:gd name="T12" fmla="*/ 7200 w 21600"/>
              <a:gd name="T13" fmla="*/ 7200 h 21600"/>
              <a:gd name="T14" fmla="*/ 14400 w 21600"/>
              <a:gd name="T15" fmla="*/ 144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0" y="0"/>
                </a:moveTo>
                <a:lnTo>
                  <a:pt x="10800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gradFill rotWithShape="0">
            <a:gsLst>
              <a:gs pos="0">
                <a:srgbClr val="FFFFFF"/>
              </a:gs>
              <a:gs pos="100000">
                <a:srgbClr val="9DD5F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 anchor="ctr"/>
          <a:lstStyle/>
          <a:p>
            <a:endParaRPr lang="ko-KR" altLang="en-US"/>
          </a:p>
        </p:txBody>
      </p:sp>
      <p:sp>
        <p:nvSpPr>
          <p:cNvPr id="53283" name="AutoShape 41"/>
          <p:cNvSpPr>
            <a:spLocks noChangeArrowheads="1"/>
          </p:cNvSpPr>
          <p:nvPr/>
        </p:nvSpPr>
        <p:spPr bwMode="auto">
          <a:xfrm flipH="1">
            <a:off x="5961112" y="2492896"/>
            <a:ext cx="2486025" cy="345103"/>
          </a:xfrm>
          <a:prstGeom prst="roundRect">
            <a:avLst>
              <a:gd name="adj" fmla="val 4310"/>
            </a:avLst>
          </a:prstGeom>
          <a:noFill/>
          <a:ln>
            <a:noFill/>
          </a:ln>
          <a:extLst/>
        </p:spPr>
        <p:txBody>
          <a:bodyPr anchor="ctr">
            <a:spAutoFit/>
          </a:bodyPr>
          <a:lstStyle>
            <a:lvl1pPr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10000"/>
              </a:spcBef>
              <a:spcAft>
                <a:spcPct val="20000"/>
              </a:spcAft>
            </a:pPr>
            <a:r>
              <a:rPr lang="ko-KR" altLang="en-US" dirty="0">
                <a:latin typeface="HY울릉도M" panose="02030600000101010101" pitchFamily="18" charset="-127"/>
                <a:ea typeface="HY울릉도M" panose="02030600000101010101" pitchFamily="18" charset="-127"/>
              </a:rPr>
              <a:t>한국미래정책연구원</a:t>
            </a:r>
          </a:p>
        </p:txBody>
      </p:sp>
      <p:sp>
        <p:nvSpPr>
          <p:cNvPr id="53284" name="Text Box 42"/>
          <p:cNvSpPr txBox="1">
            <a:spLocks noChangeArrowheads="1"/>
          </p:cNvSpPr>
          <p:nvPr/>
        </p:nvSpPr>
        <p:spPr bwMode="auto">
          <a:xfrm>
            <a:off x="2117279" y="2492896"/>
            <a:ext cx="1524000" cy="338554"/>
          </a:xfrm>
          <a:prstGeom prst="rect">
            <a:avLst/>
          </a:prstGeom>
          <a:noFill/>
          <a:ln>
            <a:noFill/>
          </a:ln>
          <a:extLst/>
        </p:spPr>
        <p:txBody>
          <a:bodyPr anchor="ctr">
            <a:spAutoFit/>
          </a:bodyPr>
          <a:lstStyle>
            <a:lvl1pPr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 defTabSz="7620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10000"/>
              </a:spcBef>
              <a:spcAft>
                <a:spcPct val="20000"/>
              </a:spcAft>
            </a:pPr>
            <a:r>
              <a:rPr lang="ko-KR" altLang="en-US" dirty="0" smtClean="0">
                <a:latin typeface="HY울릉도M" panose="02030600000101010101" pitchFamily="18" charset="-127"/>
                <a:ea typeface="HY울릉도M" panose="02030600000101010101" pitchFamily="18" charset="-127"/>
              </a:rPr>
              <a:t>김해시청</a:t>
            </a:r>
            <a:endParaRPr lang="ko-KR" altLang="en-US" dirty="0">
              <a:latin typeface="HY울릉도M" panose="02030600000101010101" pitchFamily="18" charset="-127"/>
              <a:ea typeface="HY울릉도M" panose="02030600000101010101" pitchFamily="18" charset="-127"/>
            </a:endParaRPr>
          </a:p>
        </p:txBody>
      </p: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슬라이드 번호 개체 틀 3"/>
          <p:cNvSpPr txBox="1">
            <a:spLocks noGrp="1"/>
          </p:cNvSpPr>
          <p:nvPr/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r">
              <a:spcBef>
                <a:spcPct val="50000"/>
              </a:spcBef>
            </a:pPr>
            <a:fld id="{68A15539-1FF5-4D38-9E5D-9E8053898D6F}" type="slidenum">
              <a:rPr lang="ko-KR" altLang="en-US" sz="1400">
                <a:ea typeface="굴림체" panose="020B0609000101010101" pitchFamily="49" charset="-127"/>
              </a:rPr>
              <a:pPr algn="r">
                <a:spcBef>
                  <a:spcPct val="50000"/>
                </a:spcBef>
              </a:pPr>
              <a:t>12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  <p:sp>
        <p:nvSpPr>
          <p:cNvPr id="55299" name="슬라이드 번호 개체 틀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87688E74-C3F9-4D30-9D3C-3AD349535FAF}" type="slidenum">
              <a:rPr lang="ko-KR" altLang="en-US" sz="1400">
                <a:ea typeface="굴림체" panose="020B0609000101010101" pitchFamily="49" charset="-127"/>
              </a:rPr>
              <a:pPr/>
              <a:t>12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제목 16"/>
          <p:cNvSpPr>
            <a:spLocks noGrp="1"/>
          </p:cNvSpPr>
          <p:nvPr>
            <p:ph type="ctrTitle"/>
          </p:nvPr>
        </p:nvSpPr>
        <p:spPr bwMode="auto">
          <a:xfrm>
            <a:off x="6113463" y="3136900"/>
            <a:ext cx="5030787" cy="7207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150000"/>
              </a:lnSpc>
            </a:pPr>
            <a:r>
              <a:rPr lang="en-US" altLang="ko-KR"/>
              <a:t>1. </a:t>
            </a:r>
            <a:r>
              <a:rPr lang="ko-KR" altLang="en-US"/>
              <a:t>과업의 추진단계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2. </a:t>
            </a:r>
            <a:r>
              <a:rPr lang="ko-KR" altLang="en-US"/>
              <a:t>일정 진행내역</a:t>
            </a:r>
            <a:r>
              <a:rPr lang="en-US" altLang="ko-KR"/>
              <a:t/>
            </a:r>
            <a:br>
              <a:rPr lang="en-US" altLang="ko-KR"/>
            </a:br>
            <a:endParaRPr lang="ko-KR" altLang="en-US"/>
          </a:p>
        </p:txBody>
      </p:sp>
      <p:sp>
        <p:nvSpPr>
          <p:cNvPr id="18" name="부제목 17"/>
          <p:cNvSpPr>
            <a:spLocks noGrp="1"/>
          </p:cNvSpPr>
          <p:nvPr>
            <p:ph type="subTitle" idx="1"/>
          </p:nvPr>
        </p:nvSpPr>
        <p:spPr>
          <a:xfrm>
            <a:off x="193675" y="3213100"/>
            <a:ext cx="6934200" cy="647700"/>
          </a:xfrm>
        </p:spPr>
        <p:txBody>
          <a:bodyPr/>
          <a:lstStyle/>
          <a:p>
            <a:pPr eaLnBrk="1" hangingPunct="1">
              <a:spcBef>
                <a:spcPct val="0"/>
              </a:spcBef>
              <a:defRPr/>
            </a:pPr>
            <a:r>
              <a:rPr lang="en-US" altLang="ko-KR" dirty="0"/>
              <a:t>II</a:t>
            </a: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en-US" altLang="ko-KR" dirty="0"/>
              <a:t> </a:t>
            </a:r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과업의 추진과정</a:t>
            </a:r>
          </a:p>
        </p:txBody>
      </p:sp>
      <p:sp>
        <p:nvSpPr>
          <p:cNvPr id="61446" name="Rectangle 6"/>
          <p:cNvSpPr>
            <a:spLocks noChangeArrowheads="1"/>
          </p:cNvSpPr>
          <p:nvPr/>
        </p:nvSpPr>
        <p:spPr bwMode="auto">
          <a:xfrm>
            <a:off x="0" y="58738"/>
            <a:ext cx="18415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anchor="ctr">
            <a:spAutoFit/>
          </a:bodyPr>
          <a:lstStyle/>
          <a:p>
            <a:pPr>
              <a:defRPr/>
            </a:pPr>
            <a:endParaRPr lang="ko-KR" altLang="en-US">
              <a:solidFill>
                <a:srgbClr val="FFFFFF"/>
              </a:solidFill>
              <a:latin typeface="굴림" charset="-127"/>
              <a:ea typeface="굴림" charset="-127"/>
            </a:endParaRPr>
          </a:p>
        </p:txBody>
      </p:sp>
      <p:pic>
        <p:nvPicPr>
          <p:cNvPr id="8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370638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41232" y="-99392"/>
            <a:ext cx="2476500" cy="2857500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슬라이드 번호 개체 틀 3"/>
          <p:cNvSpPr txBox="1">
            <a:spLocks noGrp="1"/>
          </p:cNvSpPr>
          <p:nvPr/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r">
              <a:spcBef>
                <a:spcPct val="50000"/>
              </a:spcBef>
            </a:pPr>
            <a:fld id="{CB927AE0-37F6-4CA8-B59B-EFE865D03DA0}" type="slidenum">
              <a:rPr lang="ko-KR" altLang="en-US" sz="1400">
                <a:solidFill>
                  <a:srgbClr val="FFFFFF"/>
                </a:solidFill>
                <a:ea typeface="굴림체" panose="020B0609000101010101" pitchFamily="49" charset="-127"/>
              </a:rPr>
              <a:pPr algn="r">
                <a:spcBef>
                  <a:spcPct val="50000"/>
                </a:spcBef>
              </a:pPr>
              <a:t>14</a:t>
            </a:fld>
            <a:endParaRPr lang="en-US" altLang="ko-KR" sz="1400">
              <a:solidFill>
                <a:srgbClr val="FFFFFF"/>
              </a:solidFill>
              <a:ea typeface="굴림체" panose="020B0609000101010101" pitchFamily="49" charset="-127"/>
            </a:endParaRPr>
          </a:p>
        </p:txBody>
      </p:sp>
      <p:sp>
        <p:nvSpPr>
          <p:cNvPr id="57347" name="슬라이드 번호 개체 틀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58959237-6E4B-4FA5-B494-BE2892A86F77}" type="slidenum">
              <a:rPr lang="ko-KR" altLang="en-US" sz="1400">
                <a:solidFill>
                  <a:srgbClr val="FFFFFF"/>
                </a:solidFill>
                <a:ea typeface="굴림체" panose="020B0609000101010101" pitchFamily="49" charset="-127"/>
              </a:rPr>
              <a:pPr/>
              <a:t>14</a:t>
            </a:fld>
            <a:endParaRPr lang="en-US" altLang="ko-KR" sz="1400">
              <a:solidFill>
                <a:srgbClr val="FFFFFF"/>
              </a:solidFill>
              <a:ea typeface="굴림체" panose="020B0609000101010101" pitchFamily="49" charset="-127"/>
            </a:endParaRPr>
          </a:p>
        </p:txBody>
      </p: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추진단계</a:t>
            </a:r>
          </a:p>
        </p:txBody>
      </p:sp>
      <p:sp>
        <p:nvSpPr>
          <p:cNvPr id="58371" name="Text Box 3"/>
          <p:cNvSpPr txBox="1">
            <a:spLocks noChangeArrowheads="1"/>
          </p:cNvSpPr>
          <p:nvPr/>
        </p:nvSpPr>
        <p:spPr bwMode="auto">
          <a:xfrm>
            <a:off x="328613" y="908050"/>
            <a:ext cx="9155112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68288" indent="-268288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latinLnBrk="1" hangingPunct="1">
              <a:lnSpc>
                <a:spcPct val="130000"/>
              </a:lnSpc>
              <a:spcBef>
                <a:spcPct val="50000"/>
              </a:spcBef>
              <a:buFont typeface="Wingdings" panose="05000000000000000000" pitchFamily="2" charset="2"/>
              <a:buChar char="v"/>
            </a:pPr>
            <a:r>
              <a:rPr kumimoji="1" lang="ko-KR" altLang="en-US" sz="15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본 </a:t>
            </a:r>
            <a:r>
              <a:rPr kumimoji="1" lang="ko-KR" altLang="en-US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과업은 </a:t>
            </a:r>
            <a:r>
              <a:rPr kumimoji="1" lang="en-US" altLang="ko-KR" sz="15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2021 </a:t>
            </a:r>
            <a:r>
              <a:rPr kumimoji="1" lang="ko-KR" altLang="en-US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성과관리 컨설팅을 위해 </a:t>
            </a:r>
            <a:r>
              <a:rPr kumimoji="1" lang="en-US" altLang="ko-KR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60</a:t>
            </a:r>
            <a:r>
              <a:rPr kumimoji="1" lang="ko-KR" altLang="en-US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일의 과업기간으로 각 단계별 추진전략을 수립하여 진행하였으며 특히</a:t>
            </a:r>
            <a:r>
              <a:rPr kumimoji="1" lang="en-US" altLang="ko-KR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, </a:t>
            </a:r>
            <a:r>
              <a:rPr kumimoji="1" lang="ko-KR" altLang="en-US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고도화 과정에서 의견수렴과정을 통해 조직구성원의 참여를 최대화함으로써 수용성을 확보하였음</a:t>
            </a:r>
            <a:r>
              <a:rPr kumimoji="1" lang="en-US" altLang="ko-KR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</a:t>
            </a:r>
          </a:p>
          <a:p>
            <a:pPr eaLnBrk="1" latinLnBrk="1" hangingPunct="1">
              <a:lnSpc>
                <a:spcPct val="130000"/>
              </a:lnSpc>
              <a:spcBef>
                <a:spcPct val="50000"/>
              </a:spcBef>
              <a:buFont typeface="Wingdings" panose="05000000000000000000" pitchFamily="2" charset="2"/>
              <a:buChar char="v"/>
            </a:pPr>
            <a:r>
              <a:rPr kumimoji="1" lang="ko-KR" altLang="en-US" sz="1500" b="0" dirty="0" smtClean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과업의 </a:t>
            </a:r>
            <a:r>
              <a:rPr kumimoji="1" lang="ko-KR" altLang="en-US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세부내용 및 추진 성과물은 다음과 같음</a:t>
            </a:r>
            <a:r>
              <a:rPr kumimoji="1" lang="en-US" altLang="ko-KR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</a:t>
            </a:r>
          </a:p>
        </p:txBody>
      </p:sp>
      <p:sp>
        <p:nvSpPr>
          <p:cNvPr id="58372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BF01ECEB-C80C-4BCC-8195-FC073C377385}" type="slidenum">
              <a:rPr lang="en-US" altLang="ko-KR">
                <a:solidFill>
                  <a:schemeClr val="tx1"/>
                </a:solidFill>
              </a:rPr>
              <a:pPr/>
              <a:t>15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58373" name="Rectangle 15"/>
          <p:cNvSpPr>
            <a:spLocks noChangeArrowheads="1"/>
          </p:cNvSpPr>
          <p:nvPr/>
        </p:nvSpPr>
        <p:spPr bwMode="auto">
          <a:xfrm>
            <a:off x="5865813" y="2881313"/>
            <a:ext cx="1951037" cy="2571750"/>
          </a:xfrm>
          <a:prstGeom prst="rect">
            <a:avLst/>
          </a:prstGeom>
          <a:noFill/>
          <a:ln w="28575">
            <a:solidFill>
              <a:srgbClr val="DDDDDD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800">
              <a:solidFill>
                <a:schemeClr val="tx1"/>
              </a:solidFill>
              <a:latin typeface="HY울릉도M" panose="02030600000101010101" pitchFamily="18" charset="-127"/>
              <a:ea typeface="HY울릉도M" panose="02030600000101010101" pitchFamily="18" charset="-127"/>
            </a:endParaRPr>
          </a:p>
        </p:txBody>
      </p:sp>
      <p:sp>
        <p:nvSpPr>
          <p:cNvPr id="58374" name="Rectangle 19"/>
          <p:cNvSpPr>
            <a:spLocks noChangeArrowheads="1"/>
          </p:cNvSpPr>
          <p:nvPr/>
        </p:nvSpPr>
        <p:spPr bwMode="auto">
          <a:xfrm>
            <a:off x="1857375" y="2881313"/>
            <a:ext cx="2012950" cy="2571750"/>
          </a:xfrm>
          <a:prstGeom prst="rect">
            <a:avLst/>
          </a:prstGeom>
          <a:noFill/>
          <a:ln w="28575">
            <a:solidFill>
              <a:srgbClr val="DDDDDD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800">
              <a:solidFill>
                <a:schemeClr val="tx1"/>
              </a:solidFill>
              <a:latin typeface="HY울릉도M" panose="02030600000101010101" pitchFamily="18" charset="-127"/>
              <a:ea typeface="HY울릉도M" panose="02030600000101010101" pitchFamily="18" charset="-127"/>
            </a:endParaRPr>
          </a:p>
        </p:txBody>
      </p:sp>
      <p:sp>
        <p:nvSpPr>
          <p:cNvPr id="58375" name="Rectangle 20"/>
          <p:cNvSpPr>
            <a:spLocks noChangeArrowheads="1"/>
          </p:cNvSpPr>
          <p:nvPr/>
        </p:nvSpPr>
        <p:spPr bwMode="auto">
          <a:xfrm>
            <a:off x="3870325" y="2881313"/>
            <a:ext cx="2011363" cy="2571750"/>
          </a:xfrm>
          <a:prstGeom prst="rect">
            <a:avLst/>
          </a:prstGeom>
          <a:noFill/>
          <a:ln w="28575">
            <a:solidFill>
              <a:srgbClr val="DDDDDD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800">
              <a:solidFill>
                <a:schemeClr val="tx1"/>
              </a:solidFill>
              <a:latin typeface="HY울릉도M" panose="02030600000101010101" pitchFamily="18" charset="-127"/>
              <a:ea typeface="HY울릉도M" panose="02030600000101010101" pitchFamily="18" charset="-127"/>
            </a:endParaRPr>
          </a:p>
        </p:txBody>
      </p:sp>
      <p:sp>
        <p:nvSpPr>
          <p:cNvPr id="58376" name="Rectangle 21"/>
          <p:cNvSpPr>
            <a:spLocks noChangeArrowheads="1"/>
          </p:cNvSpPr>
          <p:nvPr/>
        </p:nvSpPr>
        <p:spPr bwMode="auto">
          <a:xfrm>
            <a:off x="309563" y="2881313"/>
            <a:ext cx="9283700" cy="2571750"/>
          </a:xfrm>
          <a:prstGeom prst="rect">
            <a:avLst/>
          </a:prstGeom>
          <a:noFill/>
          <a:ln w="222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800">
              <a:solidFill>
                <a:schemeClr val="tx1"/>
              </a:solidFill>
              <a:latin typeface="HY울릉도M" panose="02030600000101010101" pitchFamily="18" charset="-127"/>
              <a:ea typeface="HY울릉도M" panose="02030600000101010101" pitchFamily="18" charset="-127"/>
            </a:endParaRPr>
          </a:p>
        </p:txBody>
      </p:sp>
      <p:sp>
        <p:nvSpPr>
          <p:cNvPr id="58377" name="Rectangle 28"/>
          <p:cNvSpPr>
            <a:spLocks noChangeArrowheads="1"/>
          </p:cNvSpPr>
          <p:nvPr/>
        </p:nvSpPr>
        <p:spPr bwMode="auto">
          <a:xfrm>
            <a:off x="4313238" y="3717925"/>
            <a:ext cx="1181100" cy="1071563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>
              <a:lnSpc>
                <a:spcPct val="150000"/>
              </a:lnSpc>
            </a:pPr>
            <a:r>
              <a:rPr lang="ko-KR" altLang="en-US" sz="11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팀단위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>
              <a:lnSpc>
                <a:spcPct val="150000"/>
              </a:lnSpc>
            </a:pPr>
            <a:r>
              <a:rPr lang="en-US" altLang="ko-KR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1:1 </a:t>
            </a:r>
            <a:r>
              <a:rPr lang="ko-KR" altLang="en-US" sz="11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면담운영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78" name="Rectangle 29"/>
          <p:cNvSpPr>
            <a:spLocks noChangeArrowheads="1"/>
          </p:cNvSpPr>
          <p:nvPr/>
        </p:nvSpPr>
        <p:spPr bwMode="auto">
          <a:xfrm>
            <a:off x="465138" y="3311525"/>
            <a:ext cx="863600" cy="498475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lang="en-US" altLang="ko-KR" sz="1100" dirty="0" smtClean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2020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/>
            <a:r>
              <a:rPr lang="ko-KR" altLang="en-US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성과지표</a:t>
            </a:r>
          </a:p>
        </p:txBody>
      </p:sp>
      <p:sp>
        <p:nvSpPr>
          <p:cNvPr id="58379" name="Rectangle 30"/>
          <p:cNvSpPr>
            <a:spLocks noChangeArrowheads="1"/>
          </p:cNvSpPr>
          <p:nvPr/>
        </p:nvSpPr>
        <p:spPr bwMode="auto">
          <a:xfrm>
            <a:off x="465138" y="4622800"/>
            <a:ext cx="863600" cy="498475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lang="ko-KR" altLang="en-US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민선 </a:t>
            </a:r>
            <a:r>
              <a:rPr lang="en-US" altLang="ko-KR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r>
              <a:rPr lang="ko-KR" altLang="en-US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/>
            <a:r>
              <a:rPr lang="ko-KR" altLang="en-US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공약사항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80" name="Rectangle 31"/>
          <p:cNvSpPr>
            <a:spLocks noChangeArrowheads="1"/>
          </p:cNvSpPr>
          <p:nvPr/>
        </p:nvSpPr>
        <p:spPr bwMode="auto">
          <a:xfrm>
            <a:off x="2030413" y="4554538"/>
            <a:ext cx="1358900" cy="446087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lang="ko-KR" altLang="en-US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연구진 개선안</a:t>
            </a:r>
            <a:endParaRPr lang="en-US" altLang="ko-KR" sz="11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81" name="Line 32"/>
          <p:cNvSpPr>
            <a:spLocks noChangeShapeType="1"/>
          </p:cNvSpPr>
          <p:nvPr/>
        </p:nvSpPr>
        <p:spPr bwMode="auto">
          <a:xfrm>
            <a:off x="3741738" y="4143375"/>
            <a:ext cx="390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8382" name="Line 33"/>
          <p:cNvSpPr>
            <a:spLocks noChangeShapeType="1"/>
          </p:cNvSpPr>
          <p:nvPr/>
        </p:nvSpPr>
        <p:spPr bwMode="auto">
          <a:xfrm>
            <a:off x="1322388" y="3536950"/>
            <a:ext cx="3460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8383" name="Line 34"/>
          <p:cNvSpPr>
            <a:spLocks noChangeShapeType="1"/>
          </p:cNvSpPr>
          <p:nvPr/>
        </p:nvSpPr>
        <p:spPr bwMode="auto">
          <a:xfrm>
            <a:off x="1322388" y="4883150"/>
            <a:ext cx="3460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8384" name="Line 35"/>
          <p:cNvSpPr>
            <a:spLocks noChangeShapeType="1"/>
          </p:cNvSpPr>
          <p:nvPr/>
        </p:nvSpPr>
        <p:spPr bwMode="auto">
          <a:xfrm>
            <a:off x="1668463" y="3536950"/>
            <a:ext cx="0" cy="134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8385" name="Line 36"/>
          <p:cNvSpPr>
            <a:spLocks noChangeShapeType="1"/>
          </p:cNvSpPr>
          <p:nvPr/>
        </p:nvSpPr>
        <p:spPr bwMode="auto">
          <a:xfrm>
            <a:off x="1703388" y="4192588"/>
            <a:ext cx="3111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8386" name="Rectangle 37"/>
          <p:cNvSpPr>
            <a:spLocks noChangeArrowheads="1"/>
          </p:cNvSpPr>
          <p:nvPr/>
        </p:nvSpPr>
        <p:spPr bwMode="auto">
          <a:xfrm>
            <a:off x="2025650" y="3368675"/>
            <a:ext cx="1358900" cy="446088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lang="ko-KR" altLang="en-US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부서의견 제출</a:t>
            </a:r>
            <a:endParaRPr lang="en-US" altLang="ko-KR" sz="11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8387" name="AutoShape 39"/>
          <p:cNvCxnSpPr>
            <a:cxnSpLocks noChangeShapeType="1"/>
            <a:stCxn id="58386" idx="3"/>
            <a:endCxn id="58380" idx="3"/>
          </p:cNvCxnSpPr>
          <p:nvPr/>
        </p:nvCxnSpPr>
        <p:spPr bwMode="auto">
          <a:xfrm>
            <a:off x="3384550" y="3592513"/>
            <a:ext cx="4763" cy="1185862"/>
          </a:xfrm>
          <a:prstGeom prst="bentConnector3">
            <a:avLst>
              <a:gd name="adj1" fmla="val 4899500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8388" name="Line 42"/>
          <p:cNvSpPr>
            <a:spLocks noChangeShapeType="1"/>
          </p:cNvSpPr>
          <p:nvPr/>
        </p:nvSpPr>
        <p:spPr bwMode="auto">
          <a:xfrm>
            <a:off x="5646738" y="4154488"/>
            <a:ext cx="390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8390" name="Line 44"/>
          <p:cNvSpPr>
            <a:spLocks noChangeShapeType="1"/>
          </p:cNvSpPr>
          <p:nvPr/>
        </p:nvSpPr>
        <p:spPr bwMode="auto">
          <a:xfrm>
            <a:off x="7580313" y="4154488"/>
            <a:ext cx="3905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58391" name="Rectangle 45"/>
          <p:cNvSpPr>
            <a:spLocks noChangeArrowheads="1"/>
          </p:cNvSpPr>
          <p:nvPr/>
        </p:nvSpPr>
        <p:spPr bwMode="auto">
          <a:xfrm>
            <a:off x="8110538" y="3722688"/>
            <a:ext cx="1136650" cy="808037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lang="ko-KR" altLang="en-US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컨설팅 </a:t>
            </a:r>
            <a:endParaRPr lang="en-US" altLang="ko-KR" sz="11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/>
            <a:endParaRPr lang="en-US" altLang="ko-KR" sz="11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/>
            <a:r>
              <a:rPr lang="ko-KR" altLang="en-US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 정리</a:t>
            </a:r>
          </a:p>
        </p:txBody>
      </p:sp>
      <p:sp>
        <p:nvSpPr>
          <p:cNvPr id="58392" name="AutoShape 14"/>
          <p:cNvSpPr>
            <a:spLocks noChangeArrowheads="1"/>
          </p:cNvSpPr>
          <p:nvPr/>
        </p:nvSpPr>
        <p:spPr bwMode="auto">
          <a:xfrm>
            <a:off x="7678738" y="2312988"/>
            <a:ext cx="1839912" cy="431800"/>
          </a:xfrm>
          <a:prstGeom prst="homePlate">
            <a:avLst>
              <a:gd name="adj" fmla="val 43952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93" name="AutoShape 16"/>
          <p:cNvSpPr>
            <a:spLocks noChangeArrowheads="1"/>
          </p:cNvSpPr>
          <p:nvPr/>
        </p:nvSpPr>
        <p:spPr bwMode="auto">
          <a:xfrm>
            <a:off x="5618163" y="2312988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94" name="AutoShape 22"/>
          <p:cNvSpPr>
            <a:spLocks noChangeArrowheads="1"/>
          </p:cNvSpPr>
          <p:nvPr/>
        </p:nvSpPr>
        <p:spPr bwMode="auto">
          <a:xfrm>
            <a:off x="3590925" y="2312988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95" name="AutoShape 23"/>
          <p:cNvSpPr>
            <a:spLocks noChangeArrowheads="1"/>
          </p:cNvSpPr>
          <p:nvPr/>
        </p:nvSpPr>
        <p:spPr bwMode="auto">
          <a:xfrm>
            <a:off x="1839913" y="2312988"/>
            <a:ext cx="2028825" cy="431800"/>
          </a:xfrm>
          <a:prstGeom prst="homePlate">
            <a:avLst>
              <a:gd name="adj" fmla="val 16271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96" name="AutoShape 24"/>
          <p:cNvSpPr>
            <a:spLocks noChangeArrowheads="1"/>
          </p:cNvSpPr>
          <p:nvPr/>
        </p:nvSpPr>
        <p:spPr bwMode="auto">
          <a:xfrm>
            <a:off x="357188" y="2312988"/>
            <a:ext cx="1585912" cy="431800"/>
          </a:xfrm>
          <a:prstGeom prst="homePlate">
            <a:avLst>
              <a:gd name="adj" fmla="val 26458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97" name="Text Box 25"/>
          <p:cNvSpPr txBox="1">
            <a:spLocks noChangeArrowheads="1"/>
          </p:cNvSpPr>
          <p:nvPr/>
        </p:nvSpPr>
        <p:spPr bwMode="auto">
          <a:xfrm>
            <a:off x="2185988" y="2403475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온라인 컨설팅</a:t>
            </a:r>
          </a:p>
        </p:txBody>
      </p:sp>
      <p:sp>
        <p:nvSpPr>
          <p:cNvPr id="58398" name="Text Box 26"/>
          <p:cNvSpPr txBox="1">
            <a:spLocks noChangeArrowheads="1"/>
          </p:cNvSpPr>
          <p:nvPr/>
        </p:nvSpPr>
        <p:spPr bwMode="auto">
          <a:xfrm>
            <a:off x="309563" y="2403475"/>
            <a:ext cx="155575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현황분석</a:t>
            </a:r>
          </a:p>
        </p:txBody>
      </p:sp>
      <p:sp>
        <p:nvSpPr>
          <p:cNvPr id="58399" name="Text Box 27"/>
          <p:cNvSpPr txBox="1">
            <a:spLocks noChangeArrowheads="1"/>
          </p:cNvSpPr>
          <p:nvPr/>
        </p:nvSpPr>
        <p:spPr bwMode="auto">
          <a:xfrm>
            <a:off x="3621088" y="2403475"/>
            <a:ext cx="2293937" cy="272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부서면담</a:t>
            </a:r>
            <a:r>
              <a:rPr lang="ko-KR" altLang="en-US" sz="13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실시</a:t>
            </a:r>
          </a:p>
        </p:txBody>
      </p:sp>
      <p:sp>
        <p:nvSpPr>
          <p:cNvPr id="58400" name="Text Box 40"/>
          <p:cNvSpPr txBox="1">
            <a:spLocks noChangeArrowheads="1"/>
          </p:cNvSpPr>
          <p:nvPr/>
        </p:nvSpPr>
        <p:spPr bwMode="auto">
          <a:xfrm>
            <a:off x="6008688" y="2403475"/>
            <a:ext cx="1538287" cy="272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</a:t>
            </a:r>
            <a:r>
              <a:rPr lang="ko-KR" altLang="en-US" sz="13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작성</a:t>
            </a:r>
          </a:p>
        </p:txBody>
      </p:sp>
      <p:sp>
        <p:nvSpPr>
          <p:cNvPr id="58401" name="Text Box 41"/>
          <p:cNvSpPr txBox="1">
            <a:spLocks noChangeArrowheads="1"/>
          </p:cNvSpPr>
          <p:nvPr/>
        </p:nvSpPr>
        <p:spPr bwMode="auto">
          <a:xfrm>
            <a:off x="7802563" y="2403475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결과정리</a:t>
            </a:r>
          </a:p>
        </p:txBody>
      </p:sp>
      <p:sp>
        <p:nvSpPr>
          <p:cNvPr id="58402" name="Rectangle 29"/>
          <p:cNvSpPr>
            <a:spLocks noChangeArrowheads="1"/>
          </p:cNvSpPr>
          <p:nvPr/>
        </p:nvSpPr>
        <p:spPr bwMode="auto">
          <a:xfrm>
            <a:off x="465138" y="4002088"/>
            <a:ext cx="863600" cy="498475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lang="en-US" altLang="ko-KR" sz="1100" dirty="0" smtClean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2021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/>
            <a:r>
              <a:rPr lang="ko-KR" altLang="en-US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업무계획</a:t>
            </a:r>
          </a:p>
        </p:txBody>
      </p:sp>
      <p:sp>
        <p:nvSpPr>
          <p:cNvPr id="35" name="Rectangle 43"/>
          <p:cNvSpPr>
            <a:spLocks noChangeArrowheads="1"/>
          </p:cNvSpPr>
          <p:nvPr/>
        </p:nvSpPr>
        <p:spPr bwMode="auto">
          <a:xfrm>
            <a:off x="6105128" y="3284984"/>
            <a:ext cx="1187450" cy="446088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150000"/>
              </a:lnSpc>
            </a:pPr>
            <a:r>
              <a:rPr lang="ko-KR" altLang="en-US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면담결과 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>
              <a:lnSpc>
                <a:spcPct val="150000"/>
              </a:lnSpc>
            </a:pPr>
            <a:r>
              <a:rPr lang="ko-KR" altLang="en-US" sz="11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피드백</a:t>
            </a:r>
            <a:endParaRPr lang="en-US" altLang="ko-KR" sz="11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Rectangle 43"/>
          <p:cNvSpPr>
            <a:spLocks noChangeArrowheads="1"/>
          </p:cNvSpPr>
          <p:nvPr/>
        </p:nvSpPr>
        <p:spPr bwMode="auto">
          <a:xfrm>
            <a:off x="6105128" y="4527997"/>
            <a:ext cx="1187450" cy="541337"/>
          </a:xfrm>
          <a:prstGeom prst="rect">
            <a:avLst/>
          </a:prstGeom>
          <a:solidFill>
            <a:srgbClr val="EFF4F7"/>
          </a:solidFill>
          <a:ln w="9525">
            <a:solidFill>
              <a:srgbClr val="3399FF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150000"/>
              </a:lnSpc>
            </a:pPr>
            <a:r>
              <a:rPr lang="ko-KR" altLang="en-US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 </a:t>
            </a:r>
            <a:endParaRPr lang="en-US" altLang="ko-KR" sz="11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 eaLnBrk="1" latinLnBrk="1" hangingPunct="1">
              <a:lnSpc>
                <a:spcPct val="150000"/>
              </a:lnSpc>
            </a:pPr>
            <a:r>
              <a:rPr lang="ko-KR" altLang="en-US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작성</a:t>
            </a:r>
            <a:r>
              <a:rPr lang="en-US" altLang="ko-KR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/</a:t>
            </a:r>
            <a:r>
              <a:rPr lang="ko-KR" altLang="en-US" sz="11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수정</a:t>
            </a:r>
          </a:p>
        </p:txBody>
      </p:sp>
      <p:cxnSp>
        <p:nvCxnSpPr>
          <p:cNvPr id="37" name="AutoShape 39"/>
          <p:cNvCxnSpPr>
            <a:cxnSpLocks noChangeShapeType="1"/>
            <a:stCxn id="35" idx="3"/>
            <a:endCxn id="36" idx="3"/>
          </p:cNvCxnSpPr>
          <p:nvPr/>
        </p:nvCxnSpPr>
        <p:spPr bwMode="auto">
          <a:xfrm>
            <a:off x="7292578" y="3508822"/>
            <a:ext cx="1588" cy="1290637"/>
          </a:xfrm>
          <a:prstGeom prst="bentConnector3">
            <a:avLst>
              <a:gd name="adj1" fmla="val 14395468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59039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추진단계</a:t>
            </a:r>
          </a:p>
        </p:txBody>
      </p:sp>
      <p:sp>
        <p:nvSpPr>
          <p:cNvPr id="59395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98A1969A-9E27-4463-A628-513144911F3C}" type="slidenum">
              <a:rPr lang="en-US" altLang="ko-KR">
                <a:solidFill>
                  <a:schemeClr val="tx1"/>
                </a:solidFill>
              </a:rPr>
              <a:pPr/>
              <a:t>16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59396" name="그룹 26"/>
          <p:cNvGrpSpPr>
            <a:grpSpLocks/>
          </p:cNvGrpSpPr>
          <p:nvPr/>
        </p:nvGrpSpPr>
        <p:grpSpPr bwMode="auto">
          <a:xfrm>
            <a:off x="541338" y="1639888"/>
            <a:ext cx="3251200" cy="431800"/>
            <a:chOff x="1003269" y="4143380"/>
            <a:chExt cx="1282715" cy="503237"/>
          </a:xfrm>
        </p:grpSpPr>
        <p:sp>
          <p:nvSpPr>
            <p:cNvPr id="59448" name="AutoShape 7"/>
            <p:cNvSpPr>
              <a:spLocks noChangeArrowheads="1"/>
            </p:cNvSpPr>
            <p:nvPr/>
          </p:nvSpPr>
          <p:spPr bwMode="auto">
            <a:xfrm>
              <a:off x="1003269" y="4143380"/>
              <a:ext cx="1282715" cy="503237"/>
            </a:xfrm>
            <a:prstGeom prst="roundRect">
              <a:avLst>
                <a:gd name="adj" fmla="val 16667"/>
              </a:avLst>
            </a:prstGeom>
            <a:noFill/>
            <a:ln w="5715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en-US" altLang="ko-KR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  <p:sp>
          <p:nvSpPr>
            <p:cNvPr id="59449" name="Rectangle 7"/>
            <p:cNvSpPr>
              <a:spLocks noChangeArrowheads="1"/>
            </p:cNvSpPr>
            <p:nvPr/>
          </p:nvSpPr>
          <p:spPr bwMode="auto">
            <a:xfrm>
              <a:off x="1004854" y="4214818"/>
              <a:ext cx="1281130" cy="3190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 eaLnBrk="1" latinLnBrk="1" hangingPunct="1">
                <a:spcBef>
                  <a:spcPct val="10000"/>
                </a:spcBef>
                <a:buFont typeface="Wingdings" panose="05000000000000000000" pitchFamily="2" charset="2"/>
                <a:buNone/>
              </a:pPr>
              <a:r>
                <a:rPr kumimoji="1" lang="ko-KR" altLang="en-US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현황분석 결과</a:t>
              </a:r>
              <a:endParaRPr kumimoji="1" lang="en-US" altLang="ko-KR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9397" name="Rectangle 21"/>
          <p:cNvSpPr>
            <a:spLocks noChangeArrowheads="1"/>
          </p:cNvSpPr>
          <p:nvPr/>
        </p:nvSpPr>
        <p:spPr bwMode="auto">
          <a:xfrm>
            <a:off x="271463" y="6093296"/>
            <a:ext cx="4103687" cy="287337"/>
          </a:xfrm>
          <a:prstGeom prst="rect">
            <a:avLst/>
          </a:prstGeom>
          <a:solidFill>
            <a:schemeClr val="bg1"/>
          </a:solidFill>
          <a:ln w="222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kumimoji="1" lang="en-US" altLang="ko-KR" sz="1100" dirty="0" smtClean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2021 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업무계획기반 </a:t>
            </a:r>
            <a:r>
              <a:rPr kumimoji="1" lang="en-US" altLang="ko-KR" sz="1100" dirty="0" smtClean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2020</a:t>
            </a:r>
            <a:r>
              <a:rPr kumimoji="1" lang="ko-KR" altLang="en-US" sz="1100" dirty="0" smtClean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년도 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성과지표 </a:t>
            </a:r>
            <a:r>
              <a:rPr kumimoji="1" lang="ko-KR" altLang="en-US" sz="1100" dirty="0" smtClean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검토 실시</a:t>
            </a:r>
            <a:endParaRPr kumimoji="1" lang="ko-KR" altLang="en-US" sz="1100" dirty="0">
              <a:solidFill>
                <a:schemeClr val="tx1"/>
              </a:solidFill>
              <a:latin typeface="HY울릉도M" panose="02030600000101010101" pitchFamily="18" charset="-127"/>
              <a:ea typeface="나눔고딕" panose="020D0604000000000000" pitchFamily="50" charset="-127"/>
            </a:endParaRPr>
          </a:p>
        </p:txBody>
      </p:sp>
      <p:sp>
        <p:nvSpPr>
          <p:cNvPr id="40" name="Text Box 13"/>
          <p:cNvSpPr txBox="1">
            <a:spLocks noChangeArrowheads="1"/>
          </p:cNvSpPr>
          <p:nvPr/>
        </p:nvSpPr>
        <p:spPr bwMode="auto">
          <a:xfrm>
            <a:off x="6199415" y="1714500"/>
            <a:ext cx="1561646" cy="307777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400" u="sng" kern="0" dirty="0" smtClean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2021</a:t>
            </a:r>
            <a:r>
              <a:rPr lang="ko-KR" altLang="en-US" sz="1400" u="sng" kern="0" dirty="0" smtClean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년 </a:t>
            </a:r>
            <a:r>
              <a:rPr lang="ko-KR" altLang="en-US" sz="1400" u="sng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업무계획</a:t>
            </a:r>
          </a:p>
        </p:txBody>
      </p:sp>
      <p:sp>
        <p:nvSpPr>
          <p:cNvPr id="41" name="Text Box 13"/>
          <p:cNvSpPr txBox="1">
            <a:spLocks noChangeArrowheads="1"/>
          </p:cNvSpPr>
          <p:nvPr/>
        </p:nvSpPr>
        <p:spPr bwMode="auto">
          <a:xfrm>
            <a:off x="1310258" y="2357438"/>
            <a:ext cx="1983236" cy="307777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400" u="sng" kern="0" dirty="0" smtClean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2020</a:t>
            </a:r>
            <a:r>
              <a:rPr lang="ko-KR" altLang="en-US" sz="1400" u="sng" kern="0" dirty="0" smtClean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년 </a:t>
            </a:r>
            <a:r>
              <a:rPr lang="ko-KR" altLang="en-US" sz="1400" u="sng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성과지표 목록</a:t>
            </a:r>
          </a:p>
        </p:txBody>
      </p:sp>
      <p:graphicFrame>
        <p:nvGraphicFramePr>
          <p:cNvPr id="52" name="표 5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3242891"/>
              </p:ext>
            </p:extLst>
          </p:nvPr>
        </p:nvGraphicFramePr>
        <p:xfrm>
          <a:off x="271463" y="2708276"/>
          <a:ext cx="4105275" cy="3313016"/>
        </p:xfrm>
        <a:graphic>
          <a:graphicData uri="http://schemas.openxmlformats.org/drawingml/2006/table">
            <a:tbl>
              <a:tblPr/>
              <a:tblGrid>
                <a:gridCol w="15459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34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586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296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성과지표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2F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 err="1">
                          <a:solidFill>
                            <a:srgbClr val="000000"/>
                          </a:solidFill>
                          <a:latin typeface="돋움"/>
                        </a:rPr>
                        <a:t>측정산식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latin typeface="돋움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2F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latin typeface="돋움"/>
                        </a:rPr>
                        <a:t>단위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2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962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지시사항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이행율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지시건수*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제안제도활성화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공무원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894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재정균형집행 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재정신속집행 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상반기 신속집행액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상반기 신속집행목표액*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100%)*0.5+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재정최종집행 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연간 총 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해당연도 예산현액*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100%)*0.5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국도비확보실적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국도비확보금액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백만원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973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주민참여예산반영실적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예산반영율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주민참여예산액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지자체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100)*0.3+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출자출연기관만족도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성과관리 수용도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수용도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시민만족도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7922379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인구정책 교육 및 홍보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 및 홍보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8692843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저출산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고령화 시책 제안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860654"/>
                  </a:ext>
                </a:extLst>
              </a:tr>
              <a:tr h="24557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정책연구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정책연구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3862726"/>
                  </a:ext>
                </a:extLst>
              </a:tr>
            </a:tbl>
          </a:graphicData>
        </a:graphic>
      </p:graphicFrame>
      <p:sp>
        <p:nvSpPr>
          <p:cNvPr id="22" name="AutoShape 14"/>
          <p:cNvSpPr>
            <a:spLocks noChangeArrowheads="1"/>
          </p:cNvSpPr>
          <p:nvPr/>
        </p:nvSpPr>
        <p:spPr bwMode="auto">
          <a:xfrm>
            <a:off x="7678738" y="1084263"/>
            <a:ext cx="1839912" cy="431800"/>
          </a:xfrm>
          <a:prstGeom prst="homePlate">
            <a:avLst>
              <a:gd name="adj" fmla="val 43952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AutoShape 16"/>
          <p:cNvSpPr>
            <a:spLocks noChangeArrowheads="1"/>
          </p:cNvSpPr>
          <p:nvPr/>
        </p:nvSpPr>
        <p:spPr bwMode="auto">
          <a:xfrm>
            <a:off x="5618163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bg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AutoShape 22"/>
          <p:cNvSpPr>
            <a:spLocks noChangeArrowheads="1"/>
          </p:cNvSpPr>
          <p:nvPr/>
        </p:nvSpPr>
        <p:spPr bwMode="auto">
          <a:xfrm>
            <a:off x="3590925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AutoShape 23"/>
          <p:cNvSpPr>
            <a:spLocks noChangeArrowheads="1"/>
          </p:cNvSpPr>
          <p:nvPr/>
        </p:nvSpPr>
        <p:spPr bwMode="auto">
          <a:xfrm>
            <a:off x="1839913" y="1084263"/>
            <a:ext cx="2028825" cy="431800"/>
          </a:xfrm>
          <a:prstGeom prst="homePlate">
            <a:avLst>
              <a:gd name="adj" fmla="val 16271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AutoShape 24"/>
          <p:cNvSpPr>
            <a:spLocks noChangeArrowheads="1"/>
          </p:cNvSpPr>
          <p:nvPr/>
        </p:nvSpPr>
        <p:spPr bwMode="auto">
          <a:xfrm>
            <a:off x="357188" y="1084263"/>
            <a:ext cx="1585912" cy="431800"/>
          </a:xfrm>
          <a:prstGeom prst="homePlate">
            <a:avLst>
              <a:gd name="adj" fmla="val 26458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Text Box 25"/>
          <p:cNvSpPr txBox="1">
            <a:spLocks noChangeArrowheads="1"/>
          </p:cNvSpPr>
          <p:nvPr/>
        </p:nvSpPr>
        <p:spPr bwMode="auto">
          <a:xfrm>
            <a:off x="2185988" y="1169988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온라인 컨설팅</a:t>
            </a:r>
          </a:p>
        </p:txBody>
      </p:sp>
      <p:sp>
        <p:nvSpPr>
          <p:cNvPr id="28" name="Text Box 26"/>
          <p:cNvSpPr txBox="1">
            <a:spLocks noChangeArrowheads="1"/>
          </p:cNvSpPr>
          <p:nvPr/>
        </p:nvSpPr>
        <p:spPr bwMode="auto">
          <a:xfrm>
            <a:off x="309563" y="1169988"/>
            <a:ext cx="155575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현황분석</a:t>
            </a:r>
          </a:p>
        </p:txBody>
      </p:sp>
      <p:sp>
        <p:nvSpPr>
          <p:cNvPr id="29" name="Text Box 27"/>
          <p:cNvSpPr txBox="1">
            <a:spLocks noChangeArrowheads="1"/>
          </p:cNvSpPr>
          <p:nvPr/>
        </p:nvSpPr>
        <p:spPr bwMode="auto">
          <a:xfrm>
            <a:off x="3621088" y="1169988"/>
            <a:ext cx="22939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 면담 실시</a:t>
            </a:r>
          </a:p>
        </p:txBody>
      </p:sp>
      <p:sp>
        <p:nvSpPr>
          <p:cNvPr id="30" name="Text Box 40"/>
          <p:cNvSpPr txBox="1">
            <a:spLocks noChangeArrowheads="1"/>
          </p:cNvSpPr>
          <p:nvPr/>
        </p:nvSpPr>
        <p:spPr bwMode="auto">
          <a:xfrm>
            <a:off x="6105525" y="1169988"/>
            <a:ext cx="1462882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 dirty="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 작성</a:t>
            </a:r>
          </a:p>
        </p:txBody>
      </p:sp>
      <p:sp>
        <p:nvSpPr>
          <p:cNvPr id="31" name="Text Box 41"/>
          <p:cNvSpPr txBox="1">
            <a:spLocks noChangeArrowheads="1"/>
          </p:cNvSpPr>
          <p:nvPr/>
        </p:nvSpPr>
        <p:spPr bwMode="auto">
          <a:xfrm>
            <a:off x="7802563" y="1169988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결과정리</a:t>
            </a: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397897" y="2086853"/>
            <a:ext cx="3299519" cy="4230672"/>
          </a:xfrm>
          <a:prstGeom prst="rect">
            <a:avLst/>
          </a:prstGeom>
        </p:spPr>
      </p:pic>
      <p:sp>
        <p:nvSpPr>
          <p:cNvPr id="39" name="Rectangle 21"/>
          <p:cNvSpPr>
            <a:spLocks noChangeArrowheads="1"/>
          </p:cNvSpPr>
          <p:nvPr/>
        </p:nvSpPr>
        <p:spPr bwMode="auto">
          <a:xfrm>
            <a:off x="5313040" y="2071689"/>
            <a:ext cx="3497585" cy="4245836"/>
          </a:xfrm>
          <a:prstGeom prst="rect">
            <a:avLst/>
          </a:prstGeom>
          <a:noFill/>
          <a:ln w="22225">
            <a:solidFill>
              <a:srgbClr val="FF0000"/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eaLnBrk="1" latinLnBrk="1" hangingPunct="1">
              <a:defRPr/>
            </a:pPr>
            <a:endParaRPr lang="ko-KR" altLang="en-US">
              <a:ln w="12700">
                <a:solidFill>
                  <a:schemeClr val="tx1"/>
                </a:solidFill>
                <a:prstDash val="dash"/>
              </a:ln>
              <a:latin typeface="HY울릉도M" pitchFamily="18" charset="-127"/>
              <a:ea typeface="HY울릉도M" pitchFamily="18" charset="-127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59039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추진단계</a:t>
            </a:r>
          </a:p>
        </p:txBody>
      </p:sp>
      <p:sp>
        <p:nvSpPr>
          <p:cNvPr id="60419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CC2793C1-D546-4992-83BD-47B34BDADCE8}" type="slidenum">
              <a:rPr lang="en-US" altLang="ko-KR">
                <a:solidFill>
                  <a:schemeClr val="tx1"/>
                </a:solidFill>
              </a:rPr>
              <a:pPr/>
              <a:t>17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60420" name="그룹 13"/>
          <p:cNvGrpSpPr>
            <a:grpSpLocks/>
          </p:cNvGrpSpPr>
          <p:nvPr/>
        </p:nvGrpSpPr>
        <p:grpSpPr bwMode="auto">
          <a:xfrm>
            <a:off x="541338" y="1639888"/>
            <a:ext cx="3251200" cy="431800"/>
            <a:chOff x="1003269" y="4143380"/>
            <a:chExt cx="1282715" cy="503237"/>
          </a:xfrm>
        </p:grpSpPr>
        <p:sp>
          <p:nvSpPr>
            <p:cNvPr id="60536" name="AutoShape 7"/>
            <p:cNvSpPr>
              <a:spLocks noChangeArrowheads="1"/>
            </p:cNvSpPr>
            <p:nvPr/>
          </p:nvSpPr>
          <p:spPr bwMode="auto">
            <a:xfrm>
              <a:off x="1003269" y="4143380"/>
              <a:ext cx="1282715" cy="503237"/>
            </a:xfrm>
            <a:prstGeom prst="roundRect">
              <a:avLst>
                <a:gd name="adj" fmla="val 16667"/>
              </a:avLst>
            </a:prstGeom>
            <a:noFill/>
            <a:ln w="5715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en-US" altLang="ko-KR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  <p:sp>
          <p:nvSpPr>
            <p:cNvPr id="60537" name="Rectangle 7"/>
            <p:cNvSpPr>
              <a:spLocks noChangeArrowheads="1"/>
            </p:cNvSpPr>
            <p:nvPr/>
          </p:nvSpPr>
          <p:spPr bwMode="auto">
            <a:xfrm>
              <a:off x="1004854" y="4214818"/>
              <a:ext cx="1281130" cy="3190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 eaLnBrk="1" latinLnBrk="1" hangingPunct="1">
                <a:spcBef>
                  <a:spcPct val="10000"/>
                </a:spcBef>
                <a:buFont typeface="Wingdings" panose="05000000000000000000" pitchFamily="2" charset="2"/>
                <a:buNone/>
              </a:pPr>
              <a:r>
                <a:rPr kumimoji="1" lang="ko-KR" altLang="en-US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온라인 </a:t>
              </a:r>
              <a:r>
                <a:rPr kumimoji="1" lang="ko-KR" altLang="en-US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컨설팅</a:t>
              </a:r>
              <a:endParaRPr kumimoji="1" lang="en-US" altLang="ko-KR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0421" name="Rectangle 21"/>
          <p:cNvSpPr>
            <a:spLocks noChangeArrowheads="1"/>
          </p:cNvSpPr>
          <p:nvPr/>
        </p:nvSpPr>
        <p:spPr bwMode="auto">
          <a:xfrm>
            <a:off x="5457056" y="6021983"/>
            <a:ext cx="3940944" cy="287337"/>
          </a:xfrm>
          <a:prstGeom prst="rect">
            <a:avLst/>
          </a:prstGeom>
          <a:solidFill>
            <a:schemeClr val="bg1"/>
          </a:solidFill>
          <a:ln w="222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kern="0" dirty="0" err="1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외부지표</a:t>
            </a:r>
            <a:r>
              <a:rPr lang="ko-KR" altLang="en-US" sz="1100" kern="0" dirty="0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 연계</a:t>
            </a:r>
            <a:r>
              <a:rPr lang="en-US" altLang="ko-KR" sz="1100" kern="0" dirty="0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, </a:t>
            </a:r>
            <a:r>
              <a:rPr lang="ko-KR" altLang="en-US" sz="1100" kern="0" dirty="0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업무계획 기반 </a:t>
            </a:r>
            <a:r>
              <a:rPr lang="ko-KR" altLang="en-US" sz="1100" kern="0" dirty="0" err="1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신규지표</a:t>
            </a:r>
            <a:r>
              <a:rPr lang="ko-KR" altLang="en-US" sz="1100" kern="0" dirty="0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 설정</a:t>
            </a:r>
            <a:r>
              <a:rPr lang="en-US" altLang="ko-KR" sz="1100" kern="0" dirty="0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, </a:t>
            </a:r>
            <a:r>
              <a:rPr lang="ko-KR" altLang="en-US" sz="1100" kern="0" dirty="0" err="1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목표값</a:t>
            </a:r>
            <a:r>
              <a:rPr lang="ko-KR" altLang="en-US" sz="1100" kern="0" dirty="0">
                <a:solidFill>
                  <a:sysClr val="windowText" lastClr="000000"/>
                </a:solidFill>
                <a:latin typeface="HY울릉도M" pitchFamily="18" charset="-127"/>
                <a:ea typeface="나눔고딕" pitchFamily="50" charset="-127"/>
              </a:rPr>
              <a:t> 검토</a:t>
            </a:r>
          </a:p>
        </p:txBody>
      </p:sp>
      <p:sp>
        <p:nvSpPr>
          <p:cNvPr id="29" name="AutoShape 14"/>
          <p:cNvSpPr>
            <a:spLocks noChangeArrowheads="1"/>
          </p:cNvSpPr>
          <p:nvPr/>
        </p:nvSpPr>
        <p:spPr bwMode="auto">
          <a:xfrm>
            <a:off x="7678738" y="1084263"/>
            <a:ext cx="1839912" cy="431800"/>
          </a:xfrm>
          <a:prstGeom prst="homePlate">
            <a:avLst>
              <a:gd name="adj" fmla="val 43952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AutoShape 16"/>
          <p:cNvSpPr>
            <a:spLocks noChangeArrowheads="1"/>
          </p:cNvSpPr>
          <p:nvPr/>
        </p:nvSpPr>
        <p:spPr bwMode="auto">
          <a:xfrm>
            <a:off x="5618163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bg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AutoShape 22"/>
          <p:cNvSpPr>
            <a:spLocks noChangeArrowheads="1"/>
          </p:cNvSpPr>
          <p:nvPr/>
        </p:nvSpPr>
        <p:spPr bwMode="auto">
          <a:xfrm>
            <a:off x="3590925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AutoShape 23"/>
          <p:cNvSpPr>
            <a:spLocks noChangeArrowheads="1"/>
          </p:cNvSpPr>
          <p:nvPr/>
        </p:nvSpPr>
        <p:spPr bwMode="auto">
          <a:xfrm>
            <a:off x="1839913" y="1084263"/>
            <a:ext cx="2028825" cy="431800"/>
          </a:xfrm>
          <a:prstGeom prst="homePlate">
            <a:avLst>
              <a:gd name="adj" fmla="val 16271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AutoShape 24"/>
          <p:cNvSpPr>
            <a:spLocks noChangeArrowheads="1"/>
          </p:cNvSpPr>
          <p:nvPr/>
        </p:nvSpPr>
        <p:spPr bwMode="auto">
          <a:xfrm>
            <a:off x="357188" y="1084263"/>
            <a:ext cx="1585912" cy="431800"/>
          </a:xfrm>
          <a:prstGeom prst="homePlate">
            <a:avLst>
              <a:gd name="adj" fmla="val 26458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Text Box 25"/>
          <p:cNvSpPr txBox="1">
            <a:spLocks noChangeArrowheads="1"/>
          </p:cNvSpPr>
          <p:nvPr/>
        </p:nvSpPr>
        <p:spPr bwMode="auto">
          <a:xfrm>
            <a:off x="2185988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온라인 컨설팅</a:t>
            </a:r>
          </a:p>
        </p:txBody>
      </p:sp>
      <p:sp>
        <p:nvSpPr>
          <p:cNvPr id="35" name="Text Box 26"/>
          <p:cNvSpPr txBox="1">
            <a:spLocks noChangeArrowheads="1"/>
          </p:cNvSpPr>
          <p:nvPr/>
        </p:nvSpPr>
        <p:spPr bwMode="auto">
          <a:xfrm>
            <a:off x="309563" y="1174750"/>
            <a:ext cx="155575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현황분석</a:t>
            </a:r>
          </a:p>
        </p:txBody>
      </p:sp>
      <p:sp>
        <p:nvSpPr>
          <p:cNvPr id="36" name="Text Box 41"/>
          <p:cNvSpPr txBox="1">
            <a:spLocks noChangeArrowheads="1"/>
          </p:cNvSpPr>
          <p:nvPr/>
        </p:nvSpPr>
        <p:spPr bwMode="auto">
          <a:xfrm>
            <a:off x="7802563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결과정리</a:t>
            </a:r>
          </a:p>
        </p:txBody>
      </p:sp>
      <p:sp>
        <p:nvSpPr>
          <p:cNvPr id="37" name="Text Box 27"/>
          <p:cNvSpPr txBox="1">
            <a:spLocks noChangeArrowheads="1"/>
          </p:cNvSpPr>
          <p:nvPr/>
        </p:nvSpPr>
        <p:spPr bwMode="auto">
          <a:xfrm>
            <a:off x="3621088" y="1169988"/>
            <a:ext cx="22939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 면담 실시</a:t>
            </a:r>
          </a:p>
        </p:txBody>
      </p:sp>
      <p:sp>
        <p:nvSpPr>
          <p:cNvPr id="38" name="Text Box 40"/>
          <p:cNvSpPr txBox="1">
            <a:spLocks noChangeArrowheads="1"/>
          </p:cNvSpPr>
          <p:nvPr/>
        </p:nvSpPr>
        <p:spPr bwMode="auto">
          <a:xfrm>
            <a:off x="6105524" y="1169988"/>
            <a:ext cx="157321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 dirty="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 작성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8561" y="2184560"/>
            <a:ext cx="8625408" cy="3783538"/>
          </a:xfrm>
          <a:prstGeom prst="rect">
            <a:avLst/>
          </a:prstGeom>
        </p:spPr>
      </p:pic>
      <p:sp>
        <p:nvSpPr>
          <p:cNvPr id="18" name="Rectangle 21"/>
          <p:cNvSpPr>
            <a:spLocks noChangeArrowheads="1"/>
          </p:cNvSpPr>
          <p:nvPr/>
        </p:nvSpPr>
        <p:spPr bwMode="auto">
          <a:xfrm>
            <a:off x="5899151" y="2492896"/>
            <a:ext cx="2366218" cy="2880320"/>
          </a:xfrm>
          <a:prstGeom prst="rect">
            <a:avLst/>
          </a:prstGeom>
          <a:noFill/>
          <a:ln w="22225">
            <a:solidFill>
              <a:srgbClr val="FF0000"/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eaLnBrk="1" latinLnBrk="1" hangingPunct="1">
              <a:defRPr/>
            </a:pPr>
            <a:endParaRPr lang="ko-KR" altLang="en-US">
              <a:ln w="12700">
                <a:solidFill>
                  <a:schemeClr val="tx1"/>
                </a:solidFill>
                <a:prstDash val="dash"/>
              </a:ln>
              <a:latin typeface="HY울릉도M" pitchFamily="18" charset="-127"/>
              <a:ea typeface="HY울릉도M" pitchFamily="18" charset="-127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0552" y="2154238"/>
            <a:ext cx="8041508" cy="4103687"/>
          </a:xfrm>
          <a:prstGeom prst="rect">
            <a:avLst/>
          </a:prstGeom>
        </p:spPr>
      </p:pic>
      <p:sp>
        <p:nvSpPr>
          <p:cNvPr id="61442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59039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추진단계</a:t>
            </a:r>
          </a:p>
        </p:txBody>
      </p:sp>
      <p:sp>
        <p:nvSpPr>
          <p:cNvPr id="61443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36E3D183-0594-4605-98F9-9DEDDD545559}" type="slidenum">
              <a:rPr lang="en-US" altLang="ko-KR">
                <a:solidFill>
                  <a:schemeClr val="tx1"/>
                </a:solidFill>
              </a:rPr>
              <a:pPr/>
              <a:t>18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61452" name="그룹 14"/>
          <p:cNvGrpSpPr>
            <a:grpSpLocks/>
          </p:cNvGrpSpPr>
          <p:nvPr/>
        </p:nvGrpSpPr>
        <p:grpSpPr bwMode="auto">
          <a:xfrm>
            <a:off x="541338" y="1639888"/>
            <a:ext cx="3251200" cy="431800"/>
            <a:chOff x="1003269" y="4143380"/>
            <a:chExt cx="1282715" cy="503237"/>
          </a:xfrm>
        </p:grpSpPr>
        <p:sp>
          <p:nvSpPr>
            <p:cNvPr id="61554" name="AutoShape 7"/>
            <p:cNvSpPr>
              <a:spLocks noChangeArrowheads="1"/>
            </p:cNvSpPr>
            <p:nvPr/>
          </p:nvSpPr>
          <p:spPr bwMode="auto">
            <a:xfrm>
              <a:off x="1003269" y="4143380"/>
              <a:ext cx="1282715" cy="503237"/>
            </a:xfrm>
            <a:prstGeom prst="roundRect">
              <a:avLst>
                <a:gd name="adj" fmla="val 16667"/>
              </a:avLst>
            </a:prstGeom>
            <a:noFill/>
            <a:ln w="5715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en-US" altLang="ko-KR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  <p:sp>
          <p:nvSpPr>
            <p:cNvPr id="61555" name="Rectangle 7"/>
            <p:cNvSpPr>
              <a:spLocks noChangeArrowheads="1"/>
            </p:cNvSpPr>
            <p:nvPr/>
          </p:nvSpPr>
          <p:spPr bwMode="auto">
            <a:xfrm>
              <a:off x="1004854" y="4214818"/>
              <a:ext cx="1281130" cy="3190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 eaLnBrk="1" latinLnBrk="1" hangingPunct="1">
                <a:spcBef>
                  <a:spcPct val="10000"/>
                </a:spcBef>
                <a:buFont typeface="Wingdings" panose="05000000000000000000" pitchFamily="2" charset="2"/>
                <a:buNone/>
              </a:pPr>
              <a:r>
                <a:rPr kumimoji="1" lang="ko-KR" altLang="en-US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온라인 컨설팅 피드백</a:t>
              </a:r>
              <a:endParaRPr kumimoji="1" lang="en-US" altLang="ko-KR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1453" name="Rectangle 21"/>
          <p:cNvSpPr>
            <a:spLocks noChangeArrowheads="1"/>
          </p:cNvSpPr>
          <p:nvPr/>
        </p:nvSpPr>
        <p:spPr bwMode="auto">
          <a:xfrm>
            <a:off x="1798769" y="6330950"/>
            <a:ext cx="5380037" cy="307975"/>
          </a:xfrm>
          <a:prstGeom prst="rect">
            <a:avLst/>
          </a:prstGeom>
          <a:solidFill>
            <a:schemeClr val="bg1"/>
          </a:solidFill>
          <a:ln w="222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성과지표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산식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 err="1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과거실적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 err="1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목표값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담당자 피드백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 </a:t>
            </a:r>
            <a:endParaRPr kumimoji="1" lang="ko-KR" altLang="en-US" sz="1100" dirty="0">
              <a:solidFill>
                <a:schemeClr val="tx1"/>
              </a:solidFill>
              <a:latin typeface="HY울릉도M" panose="02030600000101010101" pitchFamily="18" charset="-127"/>
              <a:ea typeface="나눔고딕" panose="020D0604000000000000" pitchFamily="50" charset="-127"/>
            </a:endParaRPr>
          </a:p>
        </p:txBody>
      </p:sp>
      <p:sp>
        <p:nvSpPr>
          <p:cNvPr id="36" name="Rectangle 21"/>
          <p:cNvSpPr>
            <a:spLocks noChangeArrowheads="1"/>
          </p:cNvSpPr>
          <p:nvPr/>
        </p:nvSpPr>
        <p:spPr bwMode="auto">
          <a:xfrm>
            <a:off x="920552" y="2420887"/>
            <a:ext cx="2948186" cy="3837037"/>
          </a:xfrm>
          <a:prstGeom prst="rect">
            <a:avLst/>
          </a:prstGeom>
          <a:noFill/>
          <a:ln w="22225">
            <a:solidFill>
              <a:srgbClr val="FF0000"/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eaLnBrk="1" latinLnBrk="1" hangingPunct="1">
              <a:defRPr/>
            </a:pPr>
            <a:endParaRPr lang="ko-KR" altLang="en-US">
              <a:ln w="12700">
                <a:solidFill>
                  <a:schemeClr val="tx1"/>
                </a:solidFill>
                <a:prstDash val="dash"/>
              </a:ln>
              <a:latin typeface="HY울릉도M" pitchFamily="18" charset="-127"/>
              <a:ea typeface="HY울릉도M" pitchFamily="18" charset="-127"/>
            </a:endParaRPr>
          </a:p>
        </p:txBody>
      </p:sp>
      <p:sp>
        <p:nvSpPr>
          <p:cNvPr id="34" name="Rectangle 21"/>
          <p:cNvSpPr>
            <a:spLocks noChangeArrowheads="1"/>
          </p:cNvSpPr>
          <p:nvPr/>
        </p:nvSpPr>
        <p:spPr bwMode="auto">
          <a:xfrm>
            <a:off x="5961112" y="2420886"/>
            <a:ext cx="2088231" cy="3837038"/>
          </a:xfrm>
          <a:prstGeom prst="rect">
            <a:avLst/>
          </a:prstGeom>
          <a:noFill/>
          <a:ln w="22225">
            <a:solidFill>
              <a:srgbClr val="FF0000"/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eaLnBrk="1" latinLnBrk="1" hangingPunct="1">
              <a:defRPr/>
            </a:pPr>
            <a:endParaRPr lang="ko-KR" altLang="en-US">
              <a:ln w="12700">
                <a:solidFill>
                  <a:schemeClr val="tx1"/>
                </a:solidFill>
                <a:prstDash val="dash"/>
              </a:ln>
              <a:latin typeface="HY울릉도M" pitchFamily="18" charset="-127"/>
              <a:ea typeface="HY울릉도M" pitchFamily="18" charset="-127"/>
            </a:endParaRPr>
          </a:p>
        </p:txBody>
      </p:sp>
      <p:sp>
        <p:nvSpPr>
          <p:cNvPr id="20" name="Rectangle 21"/>
          <p:cNvSpPr>
            <a:spLocks noChangeArrowheads="1"/>
          </p:cNvSpPr>
          <p:nvPr/>
        </p:nvSpPr>
        <p:spPr bwMode="auto">
          <a:xfrm>
            <a:off x="8625408" y="2420886"/>
            <a:ext cx="336652" cy="3837038"/>
          </a:xfrm>
          <a:prstGeom prst="rect">
            <a:avLst/>
          </a:prstGeom>
          <a:noFill/>
          <a:ln w="22225">
            <a:solidFill>
              <a:srgbClr val="FF0000"/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eaLnBrk="1" latinLnBrk="1" hangingPunct="1">
              <a:defRPr/>
            </a:pPr>
            <a:endParaRPr lang="ko-KR" altLang="en-US">
              <a:ln w="12700">
                <a:solidFill>
                  <a:schemeClr val="tx1"/>
                </a:solidFill>
                <a:prstDash val="dash"/>
              </a:ln>
              <a:latin typeface="HY울릉도M" pitchFamily="18" charset="-127"/>
              <a:ea typeface="HY울릉도M" pitchFamily="18" charset="-127"/>
            </a:endParaRPr>
          </a:p>
        </p:txBody>
      </p:sp>
      <p:sp>
        <p:nvSpPr>
          <p:cNvPr id="21" name="AutoShape 14"/>
          <p:cNvSpPr>
            <a:spLocks noChangeArrowheads="1"/>
          </p:cNvSpPr>
          <p:nvPr/>
        </p:nvSpPr>
        <p:spPr bwMode="auto">
          <a:xfrm>
            <a:off x="7678738" y="1084263"/>
            <a:ext cx="1839912" cy="431800"/>
          </a:xfrm>
          <a:prstGeom prst="homePlate">
            <a:avLst>
              <a:gd name="adj" fmla="val 43952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AutoShape 16"/>
          <p:cNvSpPr>
            <a:spLocks noChangeArrowheads="1"/>
          </p:cNvSpPr>
          <p:nvPr/>
        </p:nvSpPr>
        <p:spPr bwMode="auto">
          <a:xfrm>
            <a:off x="5618163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bg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AutoShape 22"/>
          <p:cNvSpPr>
            <a:spLocks noChangeArrowheads="1"/>
          </p:cNvSpPr>
          <p:nvPr/>
        </p:nvSpPr>
        <p:spPr bwMode="auto">
          <a:xfrm>
            <a:off x="3590925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AutoShape 23"/>
          <p:cNvSpPr>
            <a:spLocks noChangeArrowheads="1"/>
          </p:cNvSpPr>
          <p:nvPr/>
        </p:nvSpPr>
        <p:spPr bwMode="auto">
          <a:xfrm>
            <a:off x="1839913" y="1084263"/>
            <a:ext cx="2028825" cy="431800"/>
          </a:xfrm>
          <a:prstGeom prst="homePlate">
            <a:avLst>
              <a:gd name="adj" fmla="val 16271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AutoShape 24"/>
          <p:cNvSpPr>
            <a:spLocks noChangeArrowheads="1"/>
          </p:cNvSpPr>
          <p:nvPr/>
        </p:nvSpPr>
        <p:spPr bwMode="auto">
          <a:xfrm>
            <a:off x="357188" y="1084263"/>
            <a:ext cx="1585912" cy="431800"/>
          </a:xfrm>
          <a:prstGeom prst="homePlate">
            <a:avLst>
              <a:gd name="adj" fmla="val 26458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Text Box 25"/>
          <p:cNvSpPr txBox="1">
            <a:spLocks noChangeArrowheads="1"/>
          </p:cNvSpPr>
          <p:nvPr/>
        </p:nvSpPr>
        <p:spPr bwMode="auto">
          <a:xfrm>
            <a:off x="2185988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온라인 컨설팅</a:t>
            </a:r>
          </a:p>
        </p:txBody>
      </p:sp>
      <p:sp>
        <p:nvSpPr>
          <p:cNvPr id="27" name="Text Box 26"/>
          <p:cNvSpPr txBox="1">
            <a:spLocks noChangeArrowheads="1"/>
          </p:cNvSpPr>
          <p:nvPr/>
        </p:nvSpPr>
        <p:spPr bwMode="auto">
          <a:xfrm>
            <a:off x="309563" y="1174750"/>
            <a:ext cx="155575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현황분석</a:t>
            </a:r>
          </a:p>
        </p:txBody>
      </p:sp>
      <p:sp>
        <p:nvSpPr>
          <p:cNvPr id="28" name="Text Box 41"/>
          <p:cNvSpPr txBox="1">
            <a:spLocks noChangeArrowheads="1"/>
          </p:cNvSpPr>
          <p:nvPr/>
        </p:nvSpPr>
        <p:spPr bwMode="auto">
          <a:xfrm>
            <a:off x="7802563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결과정리</a:t>
            </a:r>
          </a:p>
        </p:txBody>
      </p:sp>
      <p:sp>
        <p:nvSpPr>
          <p:cNvPr id="29" name="Text Box 27"/>
          <p:cNvSpPr txBox="1">
            <a:spLocks noChangeArrowheads="1"/>
          </p:cNvSpPr>
          <p:nvPr/>
        </p:nvSpPr>
        <p:spPr bwMode="auto">
          <a:xfrm>
            <a:off x="3621088" y="1169988"/>
            <a:ext cx="22939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 면담 실시</a:t>
            </a:r>
          </a:p>
        </p:txBody>
      </p:sp>
      <p:sp>
        <p:nvSpPr>
          <p:cNvPr id="30" name="Text Box 40"/>
          <p:cNvSpPr txBox="1">
            <a:spLocks noChangeArrowheads="1"/>
          </p:cNvSpPr>
          <p:nvPr/>
        </p:nvSpPr>
        <p:spPr bwMode="auto">
          <a:xfrm>
            <a:off x="6105524" y="1169988"/>
            <a:ext cx="157321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 dirty="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 작성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59039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추진단계</a:t>
            </a:r>
          </a:p>
        </p:txBody>
      </p:sp>
      <p:sp>
        <p:nvSpPr>
          <p:cNvPr id="62467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2B97CDD6-C4F6-47E2-B108-4C228A7350F9}" type="slidenum">
              <a:rPr lang="en-US" altLang="ko-KR">
                <a:solidFill>
                  <a:schemeClr val="tx1"/>
                </a:solidFill>
              </a:rPr>
              <a:pPr/>
              <a:t>19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62476" name="그룹 14"/>
          <p:cNvGrpSpPr>
            <a:grpSpLocks/>
          </p:cNvGrpSpPr>
          <p:nvPr/>
        </p:nvGrpSpPr>
        <p:grpSpPr bwMode="auto">
          <a:xfrm>
            <a:off x="541338" y="1639888"/>
            <a:ext cx="3251200" cy="431800"/>
            <a:chOff x="1003269" y="4143380"/>
            <a:chExt cx="1282715" cy="503237"/>
          </a:xfrm>
        </p:grpSpPr>
        <p:sp>
          <p:nvSpPr>
            <p:cNvPr id="62774" name="AutoShape 7"/>
            <p:cNvSpPr>
              <a:spLocks noChangeArrowheads="1"/>
            </p:cNvSpPr>
            <p:nvPr/>
          </p:nvSpPr>
          <p:spPr bwMode="auto">
            <a:xfrm>
              <a:off x="1003269" y="4143380"/>
              <a:ext cx="1282715" cy="503237"/>
            </a:xfrm>
            <a:prstGeom prst="roundRect">
              <a:avLst>
                <a:gd name="adj" fmla="val 16667"/>
              </a:avLst>
            </a:prstGeom>
            <a:noFill/>
            <a:ln w="5715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en-US" altLang="ko-KR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  <p:sp>
          <p:nvSpPr>
            <p:cNvPr id="62775" name="Rectangle 7"/>
            <p:cNvSpPr>
              <a:spLocks noChangeArrowheads="1"/>
            </p:cNvSpPr>
            <p:nvPr/>
          </p:nvSpPr>
          <p:spPr bwMode="auto">
            <a:xfrm>
              <a:off x="1004854" y="4214818"/>
              <a:ext cx="1281130" cy="3190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 eaLnBrk="1" latinLnBrk="1" hangingPunct="1">
                <a:spcBef>
                  <a:spcPct val="10000"/>
                </a:spcBef>
                <a:buFont typeface="Wingdings" panose="05000000000000000000" pitchFamily="2" charset="2"/>
                <a:buNone/>
              </a:pPr>
              <a:r>
                <a:rPr kumimoji="1" lang="ko-KR" altLang="en-US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면담 실시결과</a:t>
              </a:r>
              <a:endParaRPr kumimoji="1" lang="en-US" altLang="ko-KR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2477" name="Rectangle 21"/>
          <p:cNvSpPr>
            <a:spLocks noChangeArrowheads="1"/>
          </p:cNvSpPr>
          <p:nvPr/>
        </p:nvSpPr>
        <p:spPr bwMode="auto">
          <a:xfrm>
            <a:off x="4017963" y="6000750"/>
            <a:ext cx="5575300" cy="307975"/>
          </a:xfrm>
          <a:prstGeom prst="rect">
            <a:avLst/>
          </a:prstGeom>
          <a:solidFill>
            <a:schemeClr val="bg1"/>
          </a:solidFill>
          <a:ln w="222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면담 결과 성과지표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산식</a:t>
            </a:r>
            <a:r>
              <a:rPr kumimoji="1" lang="en-US" altLang="ko-KR" sz="1100" dirty="0" smtClean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 err="1" smtClean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과거실적</a:t>
            </a:r>
            <a:r>
              <a:rPr kumimoji="1" lang="en-US" altLang="ko-KR" sz="1100" dirty="0" smtClean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 err="1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목표값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 확정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.  </a:t>
            </a:r>
            <a:endParaRPr kumimoji="1" lang="ko-KR" altLang="en-US" sz="1100" dirty="0">
              <a:solidFill>
                <a:schemeClr val="tx1"/>
              </a:solidFill>
              <a:latin typeface="HY울릉도M" panose="02030600000101010101" pitchFamily="18" charset="-127"/>
              <a:ea typeface="나눔고딕" panose="020D0604000000000000" pitchFamily="50" charset="-127"/>
            </a:endParaRPr>
          </a:p>
        </p:txBody>
      </p:sp>
      <p:sp>
        <p:nvSpPr>
          <p:cNvPr id="21" name="AutoShape 14"/>
          <p:cNvSpPr>
            <a:spLocks noChangeArrowheads="1"/>
          </p:cNvSpPr>
          <p:nvPr/>
        </p:nvSpPr>
        <p:spPr bwMode="auto">
          <a:xfrm>
            <a:off x="7678738" y="1084263"/>
            <a:ext cx="1839912" cy="431800"/>
          </a:xfrm>
          <a:prstGeom prst="homePlate">
            <a:avLst>
              <a:gd name="adj" fmla="val 43952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AutoShape 16"/>
          <p:cNvSpPr>
            <a:spLocks noChangeArrowheads="1"/>
          </p:cNvSpPr>
          <p:nvPr/>
        </p:nvSpPr>
        <p:spPr bwMode="auto">
          <a:xfrm>
            <a:off x="5618163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bg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AutoShape 22"/>
          <p:cNvSpPr>
            <a:spLocks noChangeArrowheads="1"/>
          </p:cNvSpPr>
          <p:nvPr/>
        </p:nvSpPr>
        <p:spPr bwMode="auto">
          <a:xfrm>
            <a:off x="3590925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AutoShape 23"/>
          <p:cNvSpPr>
            <a:spLocks noChangeArrowheads="1"/>
          </p:cNvSpPr>
          <p:nvPr/>
        </p:nvSpPr>
        <p:spPr bwMode="auto">
          <a:xfrm>
            <a:off x="1839913" y="1084263"/>
            <a:ext cx="2028825" cy="431800"/>
          </a:xfrm>
          <a:prstGeom prst="homePlate">
            <a:avLst>
              <a:gd name="adj" fmla="val 16271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AutoShape 24"/>
          <p:cNvSpPr>
            <a:spLocks noChangeArrowheads="1"/>
          </p:cNvSpPr>
          <p:nvPr/>
        </p:nvSpPr>
        <p:spPr bwMode="auto">
          <a:xfrm>
            <a:off x="357188" y="1084263"/>
            <a:ext cx="1585912" cy="431800"/>
          </a:xfrm>
          <a:prstGeom prst="homePlate">
            <a:avLst>
              <a:gd name="adj" fmla="val 26458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Text Box 25"/>
          <p:cNvSpPr txBox="1">
            <a:spLocks noChangeArrowheads="1"/>
          </p:cNvSpPr>
          <p:nvPr/>
        </p:nvSpPr>
        <p:spPr bwMode="auto">
          <a:xfrm>
            <a:off x="2185988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온라인 컨설팅</a:t>
            </a:r>
          </a:p>
        </p:txBody>
      </p:sp>
      <p:sp>
        <p:nvSpPr>
          <p:cNvPr id="29" name="Text Box 26"/>
          <p:cNvSpPr txBox="1">
            <a:spLocks noChangeArrowheads="1"/>
          </p:cNvSpPr>
          <p:nvPr/>
        </p:nvSpPr>
        <p:spPr bwMode="auto">
          <a:xfrm>
            <a:off x="309563" y="1174750"/>
            <a:ext cx="155575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현황분석</a:t>
            </a:r>
          </a:p>
        </p:txBody>
      </p:sp>
      <p:sp>
        <p:nvSpPr>
          <p:cNvPr id="30" name="Text Box 41"/>
          <p:cNvSpPr txBox="1">
            <a:spLocks noChangeArrowheads="1"/>
          </p:cNvSpPr>
          <p:nvPr/>
        </p:nvSpPr>
        <p:spPr bwMode="auto">
          <a:xfrm>
            <a:off x="7802563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결과정리</a:t>
            </a:r>
          </a:p>
        </p:txBody>
      </p:sp>
      <p:sp>
        <p:nvSpPr>
          <p:cNvPr id="31" name="Text Box 27"/>
          <p:cNvSpPr txBox="1">
            <a:spLocks noChangeArrowheads="1"/>
          </p:cNvSpPr>
          <p:nvPr/>
        </p:nvSpPr>
        <p:spPr bwMode="auto">
          <a:xfrm>
            <a:off x="3621088" y="1169988"/>
            <a:ext cx="22939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 면담 실시</a:t>
            </a:r>
          </a:p>
        </p:txBody>
      </p:sp>
      <p:sp>
        <p:nvSpPr>
          <p:cNvPr id="32" name="Text Box 40"/>
          <p:cNvSpPr txBox="1">
            <a:spLocks noChangeArrowheads="1"/>
          </p:cNvSpPr>
          <p:nvPr/>
        </p:nvSpPr>
        <p:spPr bwMode="auto">
          <a:xfrm>
            <a:off x="6105525" y="1169988"/>
            <a:ext cx="157321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 작성</a:t>
            </a: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0472" y="2371727"/>
            <a:ext cx="9392791" cy="3073810"/>
          </a:xfrm>
          <a:prstGeom prst="rect">
            <a:avLst/>
          </a:prstGeom>
        </p:spPr>
      </p:pic>
      <p:sp>
        <p:nvSpPr>
          <p:cNvPr id="23" name="Rectangle 21"/>
          <p:cNvSpPr>
            <a:spLocks noChangeArrowheads="1"/>
          </p:cNvSpPr>
          <p:nvPr/>
        </p:nvSpPr>
        <p:spPr bwMode="auto">
          <a:xfrm>
            <a:off x="3180693" y="2708920"/>
            <a:ext cx="260139" cy="2736618"/>
          </a:xfrm>
          <a:prstGeom prst="rect">
            <a:avLst/>
          </a:prstGeom>
          <a:noFill/>
          <a:ln w="22225">
            <a:solidFill>
              <a:srgbClr val="FF0000"/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eaLnBrk="1" latinLnBrk="1" hangingPunct="1">
              <a:defRPr/>
            </a:pPr>
            <a:endParaRPr lang="ko-KR" altLang="en-US">
              <a:ln w="12700">
                <a:solidFill>
                  <a:schemeClr val="tx1"/>
                </a:solidFill>
                <a:prstDash val="dash"/>
              </a:ln>
              <a:latin typeface="HY울릉도M" pitchFamily="18" charset="-127"/>
              <a:ea typeface="HY울릉도M" pitchFamily="18" charset="-127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59039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추진단계</a:t>
            </a:r>
          </a:p>
        </p:txBody>
      </p:sp>
      <p:sp>
        <p:nvSpPr>
          <p:cNvPr id="62467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2B97CDD6-C4F6-47E2-B108-4C228A7350F9}" type="slidenum">
              <a:rPr lang="en-US" altLang="ko-KR">
                <a:solidFill>
                  <a:schemeClr val="tx1"/>
                </a:solidFill>
              </a:rPr>
              <a:pPr/>
              <a:t>20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62476" name="그룹 14"/>
          <p:cNvGrpSpPr>
            <a:grpSpLocks/>
          </p:cNvGrpSpPr>
          <p:nvPr/>
        </p:nvGrpSpPr>
        <p:grpSpPr bwMode="auto">
          <a:xfrm>
            <a:off x="541338" y="1639888"/>
            <a:ext cx="3251200" cy="431800"/>
            <a:chOff x="1003269" y="4143380"/>
            <a:chExt cx="1282715" cy="503237"/>
          </a:xfrm>
        </p:grpSpPr>
        <p:sp>
          <p:nvSpPr>
            <p:cNvPr id="62774" name="AutoShape 7"/>
            <p:cNvSpPr>
              <a:spLocks noChangeArrowheads="1"/>
            </p:cNvSpPr>
            <p:nvPr/>
          </p:nvSpPr>
          <p:spPr bwMode="auto">
            <a:xfrm>
              <a:off x="1003269" y="4143380"/>
              <a:ext cx="1282715" cy="503237"/>
            </a:xfrm>
            <a:prstGeom prst="roundRect">
              <a:avLst>
                <a:gd name="adj" fmla="val 16667"/>
              </a:avLst>
            </a:prstGeom>
            <a:noFill/>
            <a:ln w="5715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en-US" altLang="ko-KR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  <p:sp>
          <p:nvSpPr>
            <p:cNvPr id="62775" name="Rectangle 7"/>
            <p:cNvSpPr>
              <a:spLocks noChangeArrowheads="1"/>
            </p:cNvSpPr>
            <p:nvPr/>
          </p:nvSpPr>
          <p:spPr bwMode="auto">
            <a:xfrm>
              <a:off x="1004854" y="4214818"/>
              <a:ext cx="1281130" cy="3190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 eaLnBrk="1" latinLnBrk="1" hangingPunct="1">
                <a:spcBef>
                  <a:spcPct val="10000"/>
                </a:spcBef>
                <a:buFont typeface="Wingdings" panose="05000000000000000000" pitchFamily="2" charset="2"/>
                <a:buNone/>
              </a:pPr>
              <a:r>
                <a:rPr kumimoji="1" lang="ko-KR" altLang="en-US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지표정의서</a:t>
              </a:r>
              <a:r>
                <a:rPr kumimoji="1" lang="en-US" altLang="ko-KR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kumimoji="1" lang="ko-KR" altLang="en-US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안</a:t>
              </a:r>
              <a:r>
                <a:rPr kumimoji="1" lang="en-US" altLang="ko-KR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 </a:t>
              </a:r>
              <a:r>
                <a:rPr kumimoji="1" lang="ko-KR" altLang="en-US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작성</a:t>
              </a:r>
              <a:endParaRPr kumimoji="1" lang="en-US" altLang="ko-KR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2477" name="Rectangle 21"/>
          <p:cNvSpPr>
            <a:spLocks noChangeArrowheads="1"/>
          </p:cNvSpPr>
          <p:nvPr/>
        </p:nvSpPr>
        <p:spPr bwMode="auto">
          <a:xfrm>
            <a:off x="6609183" y="6000750"/>
            <a:ext cx="2984079" cy="307975"/>
          </a:xfrm>
          <a:prstGeom prst="rect">
            <a:avLst/>
          </a:prstGeom>
          <a:solidFill>
            <a:schemeClr val="bg1"/>
          </a:solidFill>
          <a:ln w="222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면담결과를 바탕으로 부서별 </a:t>
            </a:r>
            <a:r>
              <a:rPr kumimoji="1" lang="ko-KR" altLang="en-US" sz="1100" dirty="0" err="1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지표정의서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 작성</a:t>
            </a:r>
          </a:p>
        </p:txBody>
      </p:sp>
      <p:sp>
        <p:nvSpPr>
          <p:cNvPr id="22" name="AutoShape 14"/>
          <p:cNvSpPr>
            <a:spLocks noChangeArrowheads="1"/>
          </p:cNvSpPr>
          <p:nvPr/>
        </p:nvSpPr>
        <p:spPr bwMode="auto">
          <a:xfrm>
            <a:off x="7678738" y="1084263"/>
            <a:ext cx="1839912" cy="431800"/>
          </a:xfrm>
          <a:prstGeom prst="homePlate">
            <a:avLst>
              <a:gd name="adj" fmla="val 43952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AutoShape 16"/>
          <p:cNvSpPr>
            <a:spLocks noChangeArrowheads="1"/>
          </p:cNvSpPr>
          <p:nvPr/>
        </p:nvSpPr>
        <p:spPr bwMode="auto">
          <a:xfrm>
            <a:off x="5618163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bg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AutoShape 22"/>
          <p:cNvSpPr>
            <a:spLocks noChangeArrowheads="1"/>
          </p:cNvSpPr>
          <p:nvPr/>
        </p:nvSpPr>
        <p:spPr bwMode="auto">
          <a:xfrm>
            <a:off x="3590925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AutoShape 23"/>
          <p:cNvSpPr>
            <a:spLocks noChangeArrowheads="1"/>
          </p:cNvSpPr>
          <p:nvPr/>
        </p:nvSpPr>
        <p:spPr bwMode="auto">
          <a:xfrm>
            <a:off x="1839913" y="1084263"/>
            <a:ext cx="2028825" cy="431800"/>
          </a:xfrm>
          <a:prstGeom prst="homePlate">
            <a:avLst>
              <a:gd name="adj" fmla="val 16271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AutoShape 24"/>
          <p:cNvSpPr>
            <a:spLocks noChangeArrowheads="1"/>
          </p:cNvSpPr>
          <p:nvPr/>
        </p:nvSpPr>
        <p:spPr bwMode="auto">
          <a:xfrm>
            <a:off x="357188" y="1084263"/>
            <a:ext cx="1585912" cy="431800"/>
          </a:xfrm>
          <a:prstGeom prst="homePlate">
            <a:avLst>
              <a:gd name="adj" fmla="val 26458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Text Box 25"/>
          <p:cNvSpPr txBox="1">
            <a:spLocks noChangeArrowheads="1"/>
          </p:cNvSpPr>
          <p:nvPr/>
        </p:nvSpPr>
        <p:spPr bwMode="auto">
          <a:xfrm>
            <a:off x="2185988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온라인 컨설팅</a:t>
            </a:r>
          </a:p>
        </p:txBody>
      </p:sp>
      <p:sp>
        <p:nvSpPr>
          <p:cNvPr id="39" name="Text Box 26"/>
          <p:cNvSpPr txBox="1">
            <a:spLocks noChangeArrowheads="1"/>
          </p:cNvSpPr>
          <p:nvPr/>
        </p:nvSpPr>
        <p:spPr bwMode="auto">
          <a:xfrm>
            <a:off x="309563" y="1174750"/>
            <a:ext cx="155575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현황분석</a:t>
            </a:r>
          </a:p>
        </p:txBody>
      </p:sp>
      <p:sp>
        <p:nvSpPr>
          <p:cNvPr id="40" name="Text Box 41"/>
          <p:cNvSpPr txBox="1">
            <a:spLocks noChangeArrowheads="1"/>
          </p:cNvSpPr>
          <p:nvPr/>
        </p:nvSpPr>
        <p:spPr bwMode="auto">
          <a:xfrm>
            <a:off x="7802563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결과정리</a:t>
            </a:r>
          </a:p>
        </p:txBody>
      </p:sp>
      <p:sp>
        <p:nvSpPr>
          <p:cNvPr id="41" name="Text Box 27"/>
          <p:cNvSpPr txBox="1">
            <a:spLocks noChangeArrowheads="1"/>
          </p:cNvSpPr>
          <p:nvPr/>
        </p:nvSpPr>
        <p:spPr bwMode="auto">
          <a:xfrm>
            <a:off x="3621088" y="1169988"/>
            <a:ext cx="22939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 면담 실시</a:t>
            </a:r>
          </a:p>
        </p:txBody>
      </p:sp>
      <p:sp>
        <p:nvSpPr>
          <p:cNvPr id="42" name="Text Box 40"/>
          <p:cNvSpPr txBox="1">
            <a:spLocks noChangeArrowheads="1"/>
          </p:cNvSpPr>
          <p:nvPr/>
        </p:nvSpPr>
        <p:spPr bwMode="auto">
          <a:xfrm>
            <a:off x="6105525" y="1169988"/>
            <a:ext cx="157321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 작성</a:t>
            </a:r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41126" y="2748657"/>
            <a:ext cx="4736410" cy="2826643"/>
          </a:xfrm>
          <a:prstGeom prst="rect">
            <a:avLst/>
          </a:prstGeom>
        </p:spPr>
      </p:pic>
      <p:pic>
        <p:nvPicPr>
          <p:cNvPr id="4" name="그림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0472" y="2808151"/>
            <a:ext cx="4736410" cy="26868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971588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59039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과업의 추진단계</a:t>
            </a:r>
          </a:p>
        </p:txBody>
      </p:sp>
      <p:sp>
        <p:nvSpPr>
          <p:cNvPr id="63491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72A4E28D-0026-4DF6-A9B6-CAA0132F9D13}" type="slidenum">
              <a:rPr lang="en-US" altLang="ko-KR">
                <a:solidFill>
                  <a:schemeClr val="tx1"/>
                </a:solidFill>
              </a:rPr>
              <a:pPr/>
              <a:t>21</a:t>
            </a:fld>
            <a:endParaRPr lang="en-US" altLang="ko-KR" dirty="0">
              <a:solidFill>
                <a:schemeClr val="tx1"/>
              </a:solidFill>
            </a:endParaRPr>
          </a:p>
        </p:txBody>
      </p:sp>
      <p:grpSp>
        <p:nvGrpSpPr>
          <p:cNvPr id="63500" name="그룹 13"/>
          <p:cNvGrpSpPr>
            <a:grpSpLocks/>
          </p:cNvGrpSpPr>
          <p:nvPr/>
        </p:nvGrpSpPr>
        <p:grpSpPr bwMode="auto">
          <a:xfrm>
            <a:off x="541338" y="1639888"/>
            <a:ext cx="3251200" cy="431800"/>
            <a:chOff x="1003269" y="4143380"/>
            <a:chExt cx="1282715" cy="503237"/>
          </a:xfrm>
        </p:grpSpPr>
        <p:sp>
          <p:nvSpPr>
            <p:cNvPr id="63669" name="AutoShape 7"/>
            <p:cNvSpPr>
              <a:spLocks noChangeArrowheads="1"/>
            </p:cNvSpPr>
            <p:nvPr/>
          </p:nvSpPr>
          <p:spPr bwMode="auto">
            <a:xfrm>
              <a:off x="1003269" y="4143380"/>
              <a:ext cx="1282715" cy="503237"/>
            </a:xfrm>
            <a:prstGeom prst="roundRect">
              <a:avLst>
                <a:gd name="adj" fmla="val 16667"/>
              </a:avLst>
            </a:prstGeom>
            <a:noFill/>
            <a:ln w="5715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eaLnBrk="1" latinLnBrk="1" hangingPunct="1"/>
              <a:r>
                <a:rPr kumimoji="1" lang="en-US" altLang="ko-KR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</p:txBody>
        </p:sp>
        <p:sp>
          <p:nvSpPr>
            <p:cNvPr id="63670" name="Rectangle 7"/>
            <p:cNvSpPr>
              <a:spLocks noChangeArrowheads="1"/>
            </p:cNvSpPr>
            <p:nvPr/>
          </p:nvSpPr>
          <p:spPr bwMode="auto">
            <a:xfrm>
              <a:off x="1004854" y="4214818"/>
              <a:ext cx="1281130" cy="3190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 defTabSz="7620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 eaLnBrk="1" latinLnBrk="1" hangingPunct="1">
                <a:spcBef>
                  <a:spcPct val="10000"/>
                </a:spcBef>
                <a:buFont typeface="Wingdings" panose="05000000000000000000" pitchFamily="2" charset="2"/>
                <a:buNone/>
              </a:pPr>
              <a:r>
                <a:rPr kumimoji="1" lang="ko-KR" altLang="en-US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최종 도출결과 </a:t>
              </a:r>
              <a:r>
                <a:rPr kumimoji="1" lang="en-US" altLang="ko-KR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_ </a:t>
              </a:r>
              <a:r>
                <a:rPr kumimoji="1" lang="ko-KR" altLang="en-US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지표목록</a:t>
              </a:r>
              <a:endParaRPr kumimoji="1" lang="en-US" altLang="ko-KR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3501" name="Rectangle 21"/>
          <p:cNvSpPr>
            <a:spLocks noChangeArrowheads="1"/>
          </p:cNvSpPr>
          <p:nvPr/>
        </p:nvSpPr>
        <p:spPr bwMode="auto">
          <a:xfrm>
            <a:off x="3946525" y="1714500"/>
            <a:ext cx="5340350" cy="287338"/>
          </a:xfrm>
          <a:prstGeom prst="rect">
            <a:avLst/>
          </a:prstGeom>
          <a:solidFill>
            <a:schemeClr val="bg1"/>
          </a:solidFill>
          <a:ln w="222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최종 확정된 성과지표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산식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가중치</a:t>
            </a:r>
            <a:r>
              <a:rPr kumimoji="1" lang="en-US" altLang="ko-KR" sz="1100" dirty="0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, </a:t>
            </a:r>
            <a:r>
              <a:rPr kumimoji="1" lang="ko-KR" altLang="en-US" sz="1100" dirty="0" err="1">
                <a:solidFill>
                  <a:schemeClr val="tx1"/>
                </a:solidFill>
                <a:latin typeface="HY울릉도M" panose="02030600000101010101" pitchFamily="18" charset="-127"/>
                <a:ea typeface="나눔고딕" panose="020D0604000000000000" pitchFamily="50" charset="-127"/>
              </a:rPr>
              <a:t>목표값</a:t>
            </a:r>
            <a:endParaRPr kumimoji="1" lang="ko-KR" altLang="en-US" sz="1100" dirty="0">
              <a:solidFill>
                <a:schemeClr val="tx1"/>
              </a:solidFill>
              <a:latin typeface="HY울릉도M" panose="02030600000101010101" pitchFamily="18" charset="-127"/>
              <a:ea typeface="나눔고딕" panose="020D0604000000000000" pitchFamily="50" charset="-127"/>
            </a:endParaRPr>
          </a:p>
        </p:txBody>
      </p:sp>
      <p:sp>
        <p:nvSpPr>
          <p:cNvPr id="18" name="AutoShape 14"/>
          <p:cNvSpPr>
            <a:spLocks noChangeArrowheads="1"/>
          </p:cNvSpPr>
          <p:nvPr/>
        </p:nvSpPr>
        <p:spPr bwMode="auto">
          <a:xfrm>
            <a:off x="7678738" y="1084263"/>
            <a:ext cx="1839912" cy="431800"/>
          </a:xfrm>
          <a:prstGeom prst="homePlate">
            <a:avLst>
              <a:gd name="adj" fmla="val 43952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AutoShape 16"/>
          <p:cNvSpPr>
            <a:spLocks noChangeArrowheads="1"/>
          </p:cNvSpPr>
          <p:nvPr/>
        </p:nvSpPr>
        <p:spPr bwMode="auto">
          <a:xfrm>
            <a:off x="5618163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bg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AutoShape 22"/>
          <p:cNvSpPr>
            <a:spLocks noChangeArrowheads="1"/>
          </p:cNvSpPr>
          <p:nvPr/>
        </p:nvSpPr>
        <p:spPr bwMode="auto">
          <a:xfrm>
            <a:off x="3590925" y="1084263"/>
            <a:ext cx="2308225" cy="431800"/>
          </a:xfrm>
          <a:prstGeom prst="homePlate">
            <a:avLst>
              <a:gd name="adj" fmla="val 55139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AutoShape 23"/>
          <p:cNvSpPr>
            <a:spLocks noChangeArrowheads="1"/>
          </p:cNvSpPr>
          <p:nvPr/>
        </p:nvSpPr>
        <p:spPr bwMode="auto">
          <a:xfrm>
            <a:off x="1839913" y="1084263"/>
            <a:ext cx="2028825" cy="431800"/>
          </a:xfrm>
          <a:prstGeom prst="homePlate">
            <a:avLst>
              <a:gd name="adj" fmla="val 16271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AutoShape 24"/>
          <p:cNvSpPr>
            <a:spLocks noChangeArrowheads="1"/>
          </p:cNvSpPr>
          <p:nvPr/>
        </p:nvSpPr>
        <p:spPr bwMode="auto">
          <a:xfrm>
            <a:off x="357188" y="1084263"/>
            <a:ext cx="1585912" cy="431800"/>
          </a:xfrm>
          <a:prstGeom prst="homePlate">
            <a:avLst>
              <a:gd name="adj" fmla="val 26458"/>
            </a:avLst>
          </a:prstGeom>
          <a:gradFill rotWithShape="0">
            <a:gsLst>
              <a:gs pos="0">
                <a:schemeClr val="bg1"/>
              </a:gs>
              <a:gs pos="100000">
                <a:srgbClr val="B2CAD8"/>
              </a:gs>
            </a:gsLst>
            <a:lin ang="0" scaled="1"/>
          </a:gradFill>
          <a:ln w="28575">
            <a:solidFill>
              <a:srgbClr val="B2CAD8"/>
            </a:solidFill>
            <a:miter lim="800000"/>
            <a:headEnd/>
            <a:tailEnd/>
          </a:ln>
        </p:spPr>
        <p:txBody>
          <a:bodyPr anchor="ctr" anchorCtr="1"/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/>
            <a:endParaRPr lang="ko-KR" altLang="en-US" sz="130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Text Box 25"/>
          <p:cNvSpPr txBox="1">
            <a:spLocks noChangeArrowheads="1"/>
          </p:cNvSpPr>
          <p:nvPr/>
        </p:nvSpPr>
        <p:spPr bwMode="auto">
          <a:xfrm>
            <a:off x="2185988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온라인 컨설팅</a:t>
            </a:r>
          </a:p>
        </p:txBody>
      </p:sp>
      <p:sp>
        <p:nvSpPr>
          <p:cNvPr id="24" name="Text Box 26"/>
          <p:cNvSpPr txBox="1">
            <a:spLocks noChangeArrowheads="1"/>
          </p:cNvSpPr>
          <p:nvPr/>
        </p:nvSpPr>
        <p:spPr bwMode="auto">
          <a:xfrm>
            <a:off x="309563" y="1174750"/>
            <a:ext cx="155575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현황분석</a:t>
            </a:r>
          </a:p>
        </p:txBody>
      </p:sp>
      <p:sp>
        <p:nvSpPr>
          <p:cNvPr id="25" name="Text Box 41"/>
          <p:cNvSpPr txBox="1">
            <a:spLocks noChangeArrowheads="1"/>
          </p:cNvSpPr>
          <p:nvPr/>
        </p:nvSpPr>
        <p:spPr bwMode="auto">
          <a:xfrm>
            <a:off x="7802563" y="1174750"/>
            <a:ext cx="13668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결과정리</a:t>
            </a:r>
          </a:p>
        </p:txBody>
      </p:sp>
      <p:sp>
        <p:nvSpPr>
          <p:cNvPr id="26" name="Text Box 27"/>
          <p:cNvSpPr txBox="1">
            <a:spLocks noChangeArrowheads="1"/>
          </p:cNvSpPr>
          <p:nvPr/>
        </p:nvSpPr>
        <p:spPr bwMode="auto">
          <a:xfrm>
            <a:off x="3621088" y="1169988"/>
            <a:ext cx="2293937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 면담 실시</a:t>
            </a:r>
          </a:p>
        </p:txBody>
      </p:sp>
      <p:sp>
        <p:nvSpPr>
          <p:cNvPr id="27" name="Text Box 40"/>
          <p:cNvSpPr txBox="1">
            <a:spLocks noChangeArrowheads="1"/>
          </p:cNvSpPr>
          <p:nvPr/>
        </p:nvSpPr>
        <p:spPr bwMode="auto">
          <a:xfrm>
            <a:off x="6105525" y="1169988"/>
            <a:ext cx="1573213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bg1"/>
                </a:solidFill>
                <a:latin typeface="Arial" panose="020B0604020202020204" pitchFamily="34" charset="0"/>
                <a:ea typeface="굴림" panose="020B0600000101010101" pitchFamily="50" charset="-127"/>
              </a:defRPr>
            </a:lvl9pPr>
          </a:lstStyle>
          <a:p>
            <a:pPr algn="ctr" eaLnBrk="1" latinLnBrk="1" hangingPunct="1">
              <a:lnSpc>
                <a:spcPct val="90000"/>
              </a:lnSpc>
            </a:pPr>
            <a:r>
              <a:rPr lang="ko-KR" altLang="en-US" sz="1300">
                <a:solidFill>
                  <a:schemeClr val="bg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지표정의서 작성</a:t>
            </a: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0472" y="2270126"/>
            <a:ext cx="9577064" cy="3823170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9" name="Rectangle 53"/>
          <p:cNvSpPr>
            <a:spLocks noChangeArrowheads="1"/>
          </p:cNvSpPr>
          <p:nvPr/>
        </p:nvSpPr>
        <p:spPr bwMode="auto">
          <a:xfrm>
            <a:off x="200472" y="1412875"/>
            <a:ext cx="9433048" cy="4868863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65667" name="슬라이드 번호 개체 틀 1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9969320C-0030-4974-9E91-3EBBD1A67604}" type="slidenum">
              <a:rPr lang="en-US" altLang="ko-KR">
                <a:solidFill>
                  <a:schemeClr val="tx1"/>
                </a:solidFill>
              </a:rPr>
              <a:pPr/>
              <a:t>22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6" name="Text Box 54"/>
          <p:cNvSpPr txBox="1">
            <a:spLocks noChangeArrowheads="1"/>
          </p:cNvSpPr>
          <p:nvPr/>
        </p:nvSpPr>
        <p:spPr bwMode="auto">
          <a:xfrm>
            <a:off x="344488" y="342900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일정진행내역</a:t>
            </a: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1125964"/>
              </p:ext>
            </p:extLst>
          </p:nvPr>
        </p:nvGraphicFramePr>
        <p:xfrm>
          <a:off x="285753" y="1514475"/>
          <a:ext cx="9281246" cy="4651376"/>
        </p:xfrm>
        <a:graphic>
          <a:graphicData uri="http://schemas.openxmlformats.org/drawingml/2006/table">
            <a:tbl>
              <a:tblPr/>
              <a:tblGrid>
                <a:gridCol w="17901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836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0976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561505667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115988225"/>
                    </a:ext>
                  </a:extLst>
                </a:gridCol>
                <a:gridCol w="409762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957965"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단계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세부활동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200" kern="1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200" kern="1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ko-KR" sz="1200" kern="1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lang="ko-KR" altLang="en-US" sz="1200" kern="1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200" kern="1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</a:t>
                      </a: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03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altLang="ko-KR" sz="1200" kern="1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lang="ko-KR" altLang="ko-KR" sz="1200" kern="1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0379">
                <a:tc rowSpan="6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지표개발 컨설팅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전략체계 검토 적용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altLang="ko-KR" sz="1200" kern="100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03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성과지표</a:t>
                      </a:r>
                      <a:r>
                        <a:rPr 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검토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03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지표</a:t>
                      </a:r>
                      <a:r>
                        <a:rPr lang="ko-KR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산식 </a:t>
                      </a:r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검토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03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kern="100" spc="-25" dirty="0" smtClean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성과지표</a:t>
                      </a:r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(</a:t>
                      </a:r>
                      <a:r>
                        <a:rPr lang="ko-KR" altLang="en-US" sz="1200" kern="100" spc="-25" dirty="0" smtClean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안</a:t>
                      </a:r>
                      <a:r>
                        <a:rPr lang="en-US" altLang="ko-KR" sz="1200" kern="100" spc="-25" dirty="0" smtClean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)</a:t>
                      </a:r>
                      <a:r>
                        <a:rPr lang="ko-KR" altLang="en-US" sz="1200" kern="100" spc="-25" dirty="0" smtClean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 </a:t>
                      </a:r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작성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0379">
                <a:tc vMerge="1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ko-KR" sz="1200" kern="100" dirty="0">
                        <a:latin typeface="한컴바탕"/>
                        <a:ea typeface="맑은 고딕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부서면담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03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면담결과 피드백</a:t>
                      </a:r>
                      <a:endParaRPr lang="ko-KR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0379"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검수 및 보고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보고서 수정</a:t>
                      </a:r>
                      <a:r>
                        <a:rPr lang="en-US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/</a:t>
                      </a:r>
                      <a:r>
                        <a:rPr lang="ko-KR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보완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03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sz="1200" kern="100" spc="-25" dirty="0">
                          <a:solidFill>
                            <a:schemeClr val="tx1"/>
                          </a:solidFill>
                          <a:latin typeface="한컴바탕"/>
                          <a:ea typeface="맑은 고딕"/>
                          <a:cs typeface="+mn-cs"/>
                        </a:rPr>
                        <a:t>검수 및 준공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en-US" sz="1200" kern="100" spc="-25" dirty="0">
                        <a:solidFill>
                          <a:schemeClr val="tx1"/>
                        </a:solidFill>
                        <a:latin typeface="한컴바탕"/>
                        <a:ea typeface="맑은 고딕"/>
                        <a:cs typeface="+mn-cs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제목 16"/>
          <p:cNvSpPr>
            <a:spLocks noGrp="1"/>
          </p:cNvSpPr>
          <p:nvPr>
            <p:ph type="ctrTitle"/>
          </p:nvPr>
        </p:nvSpPr>
        <p:spPr bwMode="auto">
          <a:xfrm>
            <a:off x="6113463" y="3136900"/>
            <a:ext cx="5030787" cy="7207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150000"/>
              </a:lnSpc>
            </a:pPr>
            <a:r>
              <a:rPr lang="en-US" altLang="ko-KR" dirty="0"/>
              <a:t>1. </a:t>
            </a:r>
            <a:r>
              <a:rPr lang="ko-KR" altLang="en-US" dirty="0" err="1">
                <a:solidFill>
                  <a:srgbClr val="000000"/>
                </a:solidFill>
              </a:rPr>
              <a:t>전략체계</a:t>
            </a:r>
            <a:r>
              <a:rPr lang="ko-KR" altLang="en-US" dirty="0">
                <a:solidFill>
                  <a:srgbClr val="000000"/>
                </a:solidFill>
              </a:rPr>
              <a:t> </a:t>
            </a:r>
            <a:r>
              <a:rPr lang="ko-KR" altLang="en-US" dirty="0" err="1">
                <a:solidFill>
                  <a:srgbClr val="000000"/>
                </a:solidFill>
              </a:rPr>
              <a:t>도출방법론</a:t>
            </a:r>
            <a:r>
              <a:rPr lang="ko-KR" altLang="en-US" dirty="0">
                <a:solidFill>
                  <a:srgbClr val="000000"/>
                </a:solidFill>
              </a:rPr>
              <a:t> 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 </a:t>
            </a:r>
            <a:r>
              <a:rPr lang="ko-KR" altLang="en-US" dirty="0"/>
              <a:t>성과지표</a:t>
            </a:r>
            <a:r>
              <a:rPr lang="ko-KR" altLang="en-US" dirty="0">
                <a:solidFill>
                  <a:srgbClr val="000000"/>
                </a:solidFill>
              </a:rPr>
              <a:t> </a:t>
            </a:r>
            <a:r>
              <a:rPr lang="ko-KR" altLang="en-US" dirty="0" err="1">
                <a:solidFill>
                  <a:srgbClr val="000000"/>
                </a:solidFill>
              </a:rPr>
              <a:t>도출방법론</a:t>
            </a:r>
            <a:r>
              <a:rPr lang="en-US" altLang="ko-KR" dirty="0">
                <a:solidFill>
                  <a:srgbClr val="000000"/>
                </a:solidFill>
              </a:rPr>
              <a:t/>
            </a:r>
            <a:br>
              <a:rPr lang="en-US" altLang="ko-KR" dirty="0">
                <a:solidFill>
                  <a:srgbClr val="000000"/>
                </a:solidFill>
              </a:rPr>
            </a:br>
            <a:r>
              <a:rPr lang="en-US" altLang="ko-KR" dirty="0">
                <a:solidFill>
                  <a:srgbClr val="000000"/>
                </a:solidFill>
              </a:rPr>
              <a:t>3.</a:t>
            </a:r>
            <a:r>
              <a:rPr lang="ko-KR" altLang="en-US" dirty="0">
                <a:solidFill>
                  <a:srgbClr val="000000"/>
                </a:solidFill>
              </a:rPr>
              <a:t> </a:t>
            </a:r>
            <a:r>
              <a:rPr lang="ko-KR" altLang="en-US" dirty="0" err="1">
                <a:solidFill>
                  <a:srgbClr val="000000"/>
                </a:solidFill>
              </a:rPr>
              <a:t>목표값</a:t>
            </a:r>
            <a:r>
              <a:rPr lang="ko-KR" altLang="en-US" dirty="0">
                <a:solidFill>
                  <a:srgbClr val="000000"/>
                </a:solidFill>
              </a:rPr>
              <a:t> </a:t>
            </a:r>
            <a:r>
              <a:rPr lang="ko-KR" altLang="en-US" dirty="0" err="1">
                <a:solidFill>
                  <a:srgbClr val="000000"/>
                </a:solidFill>
              </a:rPr>
              <a:t>도출방법론</a:t>
            </a:r>
            <a:r>
              <a:rPr lang="en-US" altLang="ko-KR" dirty="0">
                <a:solidFill>
                  <a:srgbClr val="000000"/>
                </a:solidFill>
              </a:rPr>
              <a:t/>
            </a:r>
            <a:br>
              <a:rPr lang="en-US" altLang="ko-KR" dirty="0">
                <a:solidFill>
                  <a:srgbClr val="000000"/>
                </a:solidFill>
              </a:rPr>
            </a:br>
            <a:endParaRPr lang="ko-KR" altLang="en-US" dirty="0"/>
          </a:p>
        </p:txBody>
      </p:sp>
      <p:sp>
        <p:nvSpPr>
          <p:cNvPr id="18" name="부제목 17"/>
          <p:cNvSpPr>
            <a:spLocks noGrp="1"/>
          </p:cNvSpPr>
          <p:nvPr>
            <p:ph type="subTitle" idx="1"/>
          </p:nvPr>
        </p:nvSpPr>
        <p:spPr>
          <a:xfrm>
            <a:off x="193675" y="3213100"/>
            <a:ext cx="6934200" cy="6477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III.</a:t>
            </a:r>
            <a:r>
              <a:rPr lang="en-US" altLang="ko-KR" dirty="0"/>
              <a:t> </a:t>
            </a:r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성과관리체계 도출방법론</a:t>
            </a:r>
          </a:p>
        </p:txBody>
      </p:sp>
      <p:sp>
        <p:nvSpPr>
          <p:cNvPr id="61446" name="Rectangle 6"/>
          <p:cNvSpPr>
            <a:spLocks noChangeArrowheads="1"/>
          </p:cNvSpPr>
          <p:nvPr/>
        </p:nvSpPr>
        <p:spPr bwMode="auto">
          <a:xfrm>
            <a:off x="0" y="58738"/>
            <a:ext cx="18415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anchor="ctr">
            <a:spAutoFit/>
          </a:bodyPr>
          <a:lstStyle/>
          <a:p>
            <a:pPr>
              <a:defRPr/>
            </a:pPr>
            <a:endParaRPr lang="ko-KR" altLang="en-US">
              <a:solidFill>
                <a:srgbClr val="FFFFFF"/>
              </a:solidFill>
              <a:latin typeface="굴림" charset="-127"/>
              <a:ea typeface="굴림" charset="-127"/>
            </a:endParaRPr>
          </a:p>
        </p:txBody>
      </p:sp>
      <p:pic>
        <p:nvPicPr>
          <p:cNvPr id="8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370638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41232" y="-99392"/>
            <a:ext cx="2476500" cy="2857500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슬라이드 번호 개체 틀 3"/>
          <p:cNvSpPr txBox="1">
            <a:spLocks noGrp="1"/>
          </p:cNvSpPr>
          <p:nvPr/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r">
              <a:spcBef>
                <a:spcPct val="50000"/>
              </a:spcBef>
            </a:pPr>
            <a:fld id="{CAC90D6C-6442-40ED-B8A0-AFECDCF1F9FE}" type="slidenum">
              <a:rPr lang="ko-KR" altLang="en-US" sz="1400">
                <a:ea typeface="굴림체" panose="020B0609000101010101" pitchFamily="49" charset="-127"/>
              </a:rPr>
              <a:pPr algn="r">
                <a:spcBef>
                  <a:spcPct val="50000"/>
                </a:spcBef>
              </a:pPr>
              <a:t>24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  <p:sp>
        <p:nvSpPr>
          <p:cNvPr id="67587" name="슬라이드 번호 개체 틀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869569A0-D174-4552-8CAB-FE691777EB34}" type="slidenum">
              <a:rPr lang="ko-KR" altLang="en-US" sz="1400">
                <a:ea typeface="굴림체" panose="020B0609000101010101" pitchFamily="49" charset="-127"/>
              </a:rPr>
              <a:pPr/>
              <a:t>24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1" name="슬라이드 번호 개체 틀 1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4557682C-9CFE-4F5C-A08D-23E1A0DC4537}" type="slidenum">
              <a:rPr lang="en-US" altLang="ko-KR">
                <a:solidFill>
                  <a:schemeClr val="tx1"/>
                </a:solidFill>
              </a:rPr>
              <a:pPr/>
              <a:t>25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68632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b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 도출방법론</a:t>
            </a:r>
          </a:p>
        </p:txBody>
      </p:sp>
      <p:sp>
        <p:nvSpPr>
          <p:cNvPr id="68633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1.1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검증 프로세스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4" name="Rectangle 24"/>
          <p:cNvSpPr>
            <a:spLocks noChangeArrowheads="1"/>
          </p:cNvSpPr>
          <p:nvPr/>
        </p:nvSpPr>
        <p:spPr bwMode="auto">
          <a:xfrm>
            <a:off x="381000" y="1643063"/>
            <a:ext cx="9215438" cy="4656137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15" name="Rectangle 15"/>
          <p:cNvSpPr>
            <a:spLocks noChangeArrowheads="1"/>
          </p:cNvSpPr>
          <p:nvPr/>
        </p:nvSpPr>
        <p:spPr bwMode="gray">
          <a:xfrm>
            <a:off x="863600" y="2557463"/>
            <a:ext cx="8161338" cy="2689225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endParaRPr lang="ko-KR" altLang="ko-KR" sz="14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Text Box 13"/>
          <p:cNvSpPr txBox="1">
            <a:spLocks noChangeArrowheads="1"/>
          </p:cNvSpPr>
          <p:nvPr/>
        </p:nvSpPr>
        <p:spPr bwMode="auto">
          <a:xfrm>
            <a:off x="3681413" y="1857375"/>
            <a:ext cx="2105025" cy="30797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400" u="sng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전략체계 검증 프로세스</a:t>
            </a:r>
          </a:p>
        </p:txBody>
      </p:sp>
      <p:sp>
        <p:nvSpPr>
          <p:cNvPr id="17" name="AutoShape 25"/>
          <p:cNvSpPr>
            <a:spLocks noChangeArrowheads="1"/>
          </p:cNvSpPr>
          <p:nvPr/>
        </p:nvSpPr>
        <p:spPr bwMode="gray">
          <a:xfrm>
            <a:off x="3709988" y="2255838"/>
            <a:ext cx="1649412" cy="666750"/>
          </a:xfrm>
          <a:prstGeom prst="chevron">
            <a:avLst>
              <a:gd name="adj" fmla="val 23774"/>
            </a:avLst>
          </a:prstGeom>
          <a:solidFill>
            <a:srgbClr val="336699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>
            <a:outerShdw dist="35921" dir="2700000" algn="ctr" rotWithShape="0">
              <a:srgbClr val="919191"/>
            </a:outerShdw>
          </a:effectLst>
        </p:spPr>
        <p:txBody>
          <a:bodyPr lIns="0" rIns="0" anchor="ctr" anchorCtr="1"/>
          <a:lstStyle/>
          <a:p>
            <a:pPr marL="95250" algn="ctr" fontAlgn="t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defRPr/>
            </a:pPr>
            <a:r>
              <a:rPr lang="ko-KR" altLang="en-US" sz="13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울릉도M" pitchFamily="18" charset="-127"/>
                <a:ea typeface="HY울릉도M" pitchFamily="18" charset="-127"/>
              </a:rPr>
              <a:t>전략목표 검토</a:t>
            </a:r>
          </a:p>
        </p:txBody>
      </p:sp>
      <p:sp>
        <p:nvSpPr>
          <p:cNvPr id="18" name="AutoShape 26"/>
          <p:cNvSpPr>
            <a:spLocks noChangeArrowheads="1"/>
          </p:cNvSpPr>
          <p:nvPr/>
        </p:nvSpPr>
        <p:spPr bwMode="gray">
          <a:xfrm>
            <a:off x="2133600" y="2255838"/>
            <a:ext cx="1625600" cy="666750"/>
          </a:xfrm>
          <a:prstGeom prst="homePlate">
            <a:avLst>
              <a:gd name="adj" fmla="val 23363"/>
            </a:avLst>
          </a:prstGeom>
          <a:solidFill>
            <a:srgbClr val="336699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35921" dir="2700000" algn="ctr" rotWithShape="0">
              <a:srgbClr val="919191"/>
            </a:outerShdw>
          </a:effectLst>
        </p:spPr>
        <p:txBody>
          <a:bodyPr lIns="0" rIns="0" anchor="ctr" anchorCtr="1"/>
          <a:lstStyle/>
          <a:p>
            <a:pPr marL="95250" algn="ctr" fontAlgn="t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defRPr/>
            </a:pPr>
            <a:r>
              <a:rPr lang="ko-KR" altLang="en-US" sz="13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울릉도M" pitchFamily="18" charset="-127"/>
                <a:ea typeface="HY울릉도M" pitchFamily="18" charset="-127"/>
              </a:rPr>
              <a:t>전략테마 검토</a:t>
            </a:r>
          </a:p>
        </p:txBody>
      </p:sp>
      <p:sp>
        <p:nvSpPr>
          <p:cNvPr id="19" name="AutoShape 43"/>
          <p:cNvSpPr>
            <a:spLocks noChangeArrowheads="1"/>
          </p:cNvSpPr>
          <p:nvPr/>
        </p:nvSpPr>
        <p:spPr bwMode="gray">
          <a:xfrm>
            <a:off x="5335588" y="2257425"/>
            <a:ext cx="1662112" cy="666750"/>
          </a:xfrm>
          <a:prstGeom prst="chevron">
            <a:avLst>
              <a:gd name="adj" fmla="val 24868"/>
            </a:avLst>
          </a:prstGeom>
          <a:solidFill>
            <a:srgbClr val="336699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>
            <a:outerShdw dist="35921" dir="2700000" algn="ctr" rotWithShape="0">
              <a:srgbClr val="919191"/>
            </a:outerShdw>
          </a:effectLst>
        </p:spPr>
        <p:txBody>
          <a:bodyPr lIns="0" rIns="0" anchor="ctr" anchorCtr="1"/>
          <a:lstStyle/>
          <a:p>
            <a:pPr marL="95250" algn="ctr" fontAlgn="t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defRPr/>
            </a:pPr>
            <a:r>
              <a:rPr lang="ko-KR" altLang="en-US" sz="13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울릉도M" pitchFamily="18" charset="-127"/>
                <a:ea typeface="HY울릉도M" pitchFamily="18" charset="-127"/>
              </a:rPr>
              <a:t>성과목표 검토</a:t>
            </a:r>
          </a:p>
        </p:txBody>
      </p:sp>
      <p:sp>
        <p:nvSpPr>
          <p:cNvPr id="20" name="AutoShape 43"/>
          <p:cNvSpPr>
            <a:spLocks noChangeArrowheads="1"/>
          </p:cNvSpPr>
          <p:nvPr/>
        </p:nvSpPr>
        <p:spPr bwMode="gray">
          <a:xfrm>
            <a:off x="6921500" y="2271713"/>
            <a:ext cx="1538288" cy="668337"/>
          </a:xfrm>
          <a:prstGeom prst="chevron">
            <a:avLst>
              <a:gd name="adj" fmla="val 24868"/>
            </a:avLst>
          </a:prstGeom>
          <a:solidFill>
            <a:srgbClr val="336699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>
            <a:outerShdw dist="35921" dir="2700000" algn="ctr" rotWithShape="0">
              <a:srgbClr val="919191"/>
            </a:outerShdw>
          </a:effectLst>
        </p:spPr>
        <p:txBody>
          <a:bodyPr lIns="0" rIns="0" anchor="ctr" anchorCtr="1"/>
          <a:lstStyle/>
          <a:p>
            <a:pPr marL="95250" algn="ctr" fontAlgn="t">
              <a:lnSpc>
                <a:spcPct val="90000"/>
              </a:lnSpc>
              <a:spcBef>
                <a:spcPct val="50000"/>
              </a:spcBef>
              <a:spcAft>
                <a:spcPts val="0"/>
              </a:spcAft>
              <a:defRPr/>
            </a:pPr>
            <a:r>
              <a:rPr lang="ko-KR" altLang="en-US" sz="1300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울릉도M" pitchFamily="18" charset="-127"/>
                <a:ea typeface="HY울릉도M" pitchFamily="18" charset="-127"/>
              </a:rPr>
              <a:t>성과지표 검토</a:t>
            </a:r>
          </a:p>
        </p:txBody>
      </p:sp>
      <p:sp>
        <p:nvSpPr>
          <p:cNvPr id="21" name="Oval 16"/>
          <p:cNvSpPr>
            <a:spLocks noChangeArrowheads="1"/>
          </p:cNvSpPr>
          <p:nvPr/>
        </p:nvSpPr>
        <p:spPr bwMode="auto">
          <a:xfrm>
            <a:off x="1008063" y="3092450"/>
            <a:ext cx="996950" cy="504825"/>
          </a:xfrm>
          <a:prstGeom prst="ellipse">
            <a:avLst/>
          </a:prstGeom>
          <a:solidFill>
            <a:srgbClr val="000000"/>
          </a:solidFill>
          <a:ln w="12700" algn="ctr">
            <a:solidFill>
              <a:srgbClr val="333333"/>
            </a:solidFill>
            <a:round/>
            <a:headEnd/>
            <a:tailEnd/>
          </a:ln>
        </p:spPr>
        <p:txBody>
          <a:bodyPr wrap="none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kern="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주요 내용</a:t>
            </a:r>
          </a:p>
        </p:txBody>
      </p:sp>
      <p:sp>
        <p:nvSpPr>
          <p:cNvPr id="22" name="Oval 17"/>
          <p:cNvSpPr>
            <a:spLocks noChangeArrowheads="1"/>
          </p:cNvSpPr>
          <p:nvPr/>
        </p:nvSpPr>
        <p:spPr bwMode="auto">
          <a:xfrm>
            <a:off x="1008063" y="3986213"/>
            <a:ext cx="996950" cy="504825"/>
          </a:xfrm>
          <a:prstGeom prst="ellipse">
            <a:avLst/>
          </a:prstGeom>
          <a:solidFill>
            <a:srgbClr val="000000"/>
          </a:solidFill>
          <a:ln w="12700" algn="ctr">
            <a:solidFill>
              <a:srgbClr val="333333"/>
            </a:solidFill>
            <a:round/>
            <a:headEnd/>
            <a:tailEnd/>
          </a:ln>
        </p:spPr>
        <p:txBody>
          <a:bodyPr wrap="none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kern="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검토방법</a:t>
            </a:r>
          </a:p>
        </p:txBody>
      </p:sp>
      <p:sp>
        <p:nvSpPr>
          <p:cNvPr id="23" name="Text Box 9"/>
          <p:cNvSpPr txBox="1">
            <a:spLocks noChangeArrowheads="1"/>
          </p:cNvSpPr>
          <p:nvPr/>
        </p:nvSpPr>
        <p:spPr bwMode="auto">
          <a:xfrm>
            <a:off x="2078038" y="3128963"/>
            <a:ext cx="1776412" cy="60007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전략테마의 대표성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전략테마의 설명력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전략테마의 인과관계</a:t>
            </a:r>
          </a:p>
        </p:txBody>
      </p:sp>
      <p:sp>
        <p:nvSpPr>
          <p:cNvPr id="24" name="Text Box 9"/>
          <p:cNvSpPr txBox="1">
            <a:spLocks noChangeArrowheads="1"/>
          </p:cNvSpPr>
          <p:nvPr/>
        </p:nvSpPr>
        <p:spPr bwMode="auto">
          <a:xfrm>
            <a:off x="3721100" y="3128963"/>
            <a:ext cx="1663700" cy="60007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전략목표의 대표성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전략목표의 설명력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전략목표의 인과관계</a:t>
            </a:r>
          </a:p>
        </p:txBody>
      </p:sp>
      <p:sp>
        <p:nvSpPr>
          <p:cNvPr id="25" name="Text Box 9"/>
          <p:cNvSpPr txBox="1">
            <a:spLocks noChangeArrowheads="1"/>
          </p:cNvSpPr>
          <p:nvPr/>
        </p:nvSpPr>
        <p:spPr bwMode="auto">
          <a:xfrm>
            <a:off x="5364163" y="3128963"/>
            <a:ext cx="1604962" cy="600075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성과목표의 대표성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성과목표의 설명력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성과목표의 인과관계</a:t>
            </a:r>
          </a:p>
        </p:txBody>
      </p:sp>
      <p:sp>
        <p:nvSpPr>
          <p:cNvPr id="26" name="Text Box 9"/>
          <p:cNvSpPr txBox="1">
            <a:spLocks noChangeArrowheads="1"/>
          </p:cNvSpPr>
          <p:nvPr/>
        </p:nvSpPr>
        <p:spPr bwMode="auto">
          <a:xfrm>
            <a:off x="2171700" y="4138613"/>
            <a:ext cx="1528763" cy="261937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algn="ctr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문헌검토</a:t>
            </a:r>
          </a:p>
        </p:txBody>
      </p:sp>
      <p:sp>
        <p:nvSpPr>
          <p:cNvPr id="27" name="Text Box 9"/>
          <p:cNvSpPr txBox="1">
            <a:spLocks noChangeArrowheads="1"/>
          </p:cNvSpPr>
          <p:nvPr/>
        </p:nvSpPr>
        <p:spPr bwMode="auto">
          <a:xfrm>
            <a:off x="3578225" y="4129088"/>
            <a:ext cx="1528763" cy="261937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algn="ctr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매트릭스 작성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Text Box 9"/>
          <p:cNvSpPr txBox="1">
            <a:spLocks noChangeArrowheads="1"/>
          </p:cNvSpPr>
          <p:nvPr/>
        </p:nvSpPr>
        <p:spPr bwMode="auto">
          <a:xfrm>
            <a:off x="5435600" y="4129088"/>
            <a:ext cx="1677988" cy="261937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algn="ctr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en-US" altLang="ko-KR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매트릭스 작성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9" name="Rectangle 15"/>
          <p:cNvSpPr>
            <a:spLocks noChangeArrowheads="1"/>
          </p:cNvSpPr>
          <p:nvPr/>
        </p:nvSpPr>
        <p:spPr bwMode="gray">
          <a:xfrm>
            <a:off x="3044825" y="4629150"/>
            <a:ext cx="4067175" cy="1311275"/>
          </a:xfrm>
          <a:prstGeom prst="rect">
            <a:avLst/>
          </a:prstGeom>
          <a:solidFill>
            <a:srgbClr val="FFFFFF"/>
          </a:solidFill>
          <a:ln w="6350" algn="ctr">
            <a:solidFill>
              <a:srgbClr val="000000"/>
            </a:solidFill>
            <a:miter lim="800000"/>
            <a:headEnd/>
            <a:tailEnd/>
          </a:ln>
        </p:spPr>
        <p:txBody>
          <a:bodyPr lIns="90000" tIns="46800" rIns="90000" bIns="46800" anchor="ctr"/>
          <a:lstStyle/>
          <a:p>
            <a:pPr algn="ctr"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Font typeface="Wingdings" pitchFamily="2" charset="2"/>
              <a:buNone/>
              <a:defRPr/>
            </a:pPr>
            <a:endParaRPr lang="ko-KR" altLang="ko-KR" sz="14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0" name="그룹 46"/>
          <p:cNvGrpSpPr>
            <a:grpSpLocks/>
          </p:cNvGrpSpPr>
          <p:nvPr/>
        </p:nvGrpSpPr>
        <p:grpSpPr bwMode="auto">
          <a:xfrm>
            <a:off x="3630613" y="4711700"/>
            <a:ext cx="2854325" cy="1169988"/>
            <a:chOff x="9700181" y="3916908"/>
            <a:chExt cx="3093060" cy="1170170"/>
          </a:xfrm>
        </p:grpSpPr>
        <p:sp>
          <p:nvSpPr>
            <p:cNvPr id="31" name="Rectangle 15"/>
            <p:cNvSpPr>
              <a:spLocks noChangeArrowheads="1"/>
            </p:cNvSpPr>
            <p:nvPr/>
          </p:nvSpPr>
          <p:spPr bwMode="gray">
            <a:xfrm>
              <a:off x="10816641" y="4680615"/>
              <a:ext cx="1976600" cy="406463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0000" tIns="46800" rIns="90000" bIns="46800" anchor="b"/>
            <a:lstStyle/>
            <a:p>
              <a:pPr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Font typeface="Wingdings" pitchFamily="2" charset="2"/>
                <a:buNone/>
                <a:defRPr/>
              </a:pPr>
              <a:r>
                <a:rPr lang="ko-KR" altLang="en-US" sz="1100" kern="0" dirty="0">
                  <a:solidFill>
                    <a:sysClr val="windowText" lastClr="000000"/>
                  </a:solidFill>
                  <a:latin typeface="맑은 고딕" pitchFamily="50" charset="-127"/>
                  <a:ea typeface="맑은 고딕" pitchFamily="50" charset="-127"/>
                </a:rPr>
                <a:t>성과지표 </a:t>
              </a:r>
              <a:endParaRPr lang="ko-KR" altLang="ko-KR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Rectangle 15"/>
            <p:cNvSpPr>
              <a:spLocks noChangeArrowheads="1"/>
            </p:cNvSpPr>
            <p:nvPr/>
          </p:nvSpPr>
          <p:spPr bwMode="gray">
            <a:xfrm>
              <a:off x="10431299" y="4428163"/>
              <a:ext cx="1974879" cy="406463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0000" tIns="46800" rIns="90000" bIns="46800" anchor="b"/>
            <a:lstStyle/>
            <a:p>
              <a:pPr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Font typeface="Wingdings" pitchFamily="2" charset="2"/>
                <a:buNone/>
                <a:defRPr/>
              </a:pPr>
              <a:r>
                <a:rPr lang="ko-KR" altLang="en-US" sz="1100" kern="0" dirty="0">
                  <a:solidFill>
                    <a:sysClr val="windowText" lastClr="000000"/>
                  </a:solidFill>
                  <a:latin typeface="맑은 고딕" pitchFamily="50" charset="-127"/>
                  <a:ea typeface="맑은 고딕" pitchFamily="50" charset="-127"/>
                </a:rPr>
                <a:t>성과목표</a:t>
              </a:r>
              <a:endParaRPr lang="ko-KR" altLang="ko-KR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3" name="Rectangle 15"/>
            <p:cNvSpPr>
              <a:spLocks noChangeArrowheads="1"/>
            </p:cNvSpPr>
            <p:nvPr/>
          </p:nvSpPr>
          <p:spPr bwMode="gray">
            <a:xfrm>
              <a:off x="10002950" y="4159834"/>
              <a:ext cx="1976599" cy="406463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0000" tIns="46800" rIns="90000" bIns="46800" anchor="b"/>
            <a:lstStyle/>
            <a:p>
              <a:pPr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Font typeface="Wingdings" pitchFamily="2" charset="2"/>
                <a:buNone/>
                <a:defRPr/>
              </a:pPr>
              <a:r>
                <a:rPr lang="ko-KR" altLang="en-US" sz="1100" kern="0" dirty="0">
                  <a:solidFill>
                    <a:sysClr val="windowText" lastClr="000000"/>
                  </a:solidFill>
                  <a:latin typeface="맑은 고딕" pitchFamily="50" charset="-127"/>
                  <a:ea typeface="맑은 고딕" pitchFamily="50" charset="-127"/>
                </a:rPr>
                <a:t>전략목표</a:t>
              </a:r>
              <a:endParaRPr lang="ko-KR" altLang="ko-KR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4" name="Rectangle 15"/>
            <p:cNvSpPr>
              <a:spLocks noChangeArrowheads="1"/>
            </p:cNvSpPr>
            <p:nvPr/>
          </p:nvSpPr>
          <p:spPr bwMode="gray">
            <a:xfrm>
              <a:off x="9700181" y="3916908"/>
              <a:ext cx="1976599" cy="406463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lIns="90000" tIns="46800" rIns="90000" bIns="46800" anchor="ctr"/>
            <a:lstStyle/>
            <a:p>
              <a:pPr algn="ctr" fontAlgn="auto">
                <a:lnSpc>
                  <a:spcPts val="1400"/>
                </a:lnSpc>
                <a:spcBef>
                  <a:spcPts val="0"/>
                </a:spcBef>
                <a:spcAft>
                  <a:spcPts val="0"/>
                </a:spcAft>
                <a:buFont typeface="Wingdings" pitchFamily="2" charset="2"/>
                <a:buNone/>
                <a:defRPr/>
              </a:pPr>
              <a:r>
                <a:rPr lang="ko-KR" altLang="en-US" sz="1100" kern="0" dirty="0">
                  <a:solidFill>
                    <a:sysClr val="windowText" lastClr="000000"/>
                  </a:solidFill>
                  <a:latin typeface="맑은 고딕" pitchFamily="50" charset="-127"/>
                  <a:ea typeface="맑은 고딕" pitchFamily="50" charset="-127"/>
                </a:rPr>
                <a:t>전략테마</a:t>
              </a:r>
              <a:endParaRPr lang="ko-KR" altLang="ko-KR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5" name="Text Box 9"/>
          <p:cNvSpPr txBox="1">
            <a:spLocks noChangeArrowheads="1"/>
          </p:cNvSpPr>
          <p:nvPr/>
        </p:nvSpPr>
        <p:spPr bwMode="auto">
          <a:xfrm>
            <a:off x="1906588" y="2447925"/>
            <a:ext cx="481012" cy="292100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algn="ctr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defRPr/>
            </a:pPr>
            <a:endParaRPr lang="ko-KR" altLang="en-US" sz="1300" kern="0" dirty="0">
              <a:solidFill>
                <a:sysClr val="windowText" lastClr="000000"/>
              </a:solidFill>
              <a:latin typeface="HY울릉도M" pitchFamily="18" charset="-127"/>
              <a:ea typeface="HY울릉도M" pitchFamily="18" charset="-127"/>
              <a:cs typeface="Arial" pitchFamily="34" charset="0"/>
            </a:endParaRPr>
          </a:p>
        </p:txBody>
      </p:sp>
      <p:sp>
        <p:nvSpPr>
          <p:cNvPr id="36" name="Text Box 13"/>
          <p:cNvSpPr txBox="1">
            <a:spLocks noChangeArrowheads="1"/>
          </p:cNvSpPr>
          <p:nvPr/>
        </p:nvSpPr>
        <p:spPr bwMode="auto">
          <a:xfrm>
            <a:off x="5978525" y="4695825"/>
            <a:ext cx="1081088" cy="261938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인과관계 확인</a:t>
            </a:r>
          </a:p>
        </p:txBody>
      </p:sp>
      <p:sp>
        <p:nvSpPr>
          <p:cNvPr id="37" name="Text Box 9"/>
          <p:cNvSpPr txBox="1">
            <a:spLocks noChangeArrowheads="1"/>
          </p:cNvSpPr>
          <p:nvPr/>
        </p:nvSpPr>
        <p:spPr bwMode="auto">
          <a:xfrm>
            <a:off x="6897688" y="3128963"/>
            <a:ext cx="1528762" cy="430212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algn="ctr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목표와의 인과성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7313" indent="-87313" algn="ctr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성과지표 연계성</a:t>
            </a:r>
          </a:p>
        </p:txBody>
      </p:sp>
      <p:sp>
        <p:nvSpPr>
          <p:cNvPr id="38" name="Text Box 9"/>
          <p:cNvSpPr txBox="1">
            <a:spLocks noChangeArrowheads="1"/>
          </p:cNvSpPr>
          <p:nvPr/>
        </p:nvSpPr>
        <p:spPr bwMode="auto">
          <a:xfrm>
            <a:off x="7007225" y="4129088"/>
            <a:ext cx="1677988" cy="261937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87313" indent="-87313" algn="ctr" fontAlgn="auto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Tx/>
              <a:buChar char="•"/>
              <a:defRPr/>
            </a:pPr>
            <a:r>
              <a:rPr lang="en-US" altLang="ko-KR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kern="0" dirty="0">
                <a:solidFill>
                  <a:sysClr val="windowText" lastClr="000000"/>
                </a:solidFill>
                <a:latin typeface="맑은 고딕" pitchFamily="50" charset="-127"/>
                <a:ea typeface="맑은 고딕" pitchFamily="50" charset="-127"/>
              </a:rPr>
              <a:t>매트릭스 작성</a:t>
            </a:r>
            <a:endParaRPr lang="en-US" altLang="ko-KR" sz="1100" kern="0" dirty="0">
              <a:solidFill>
                <a:sysClr val="windowText" lastClr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톱니 모양의 오른쪽 화살표 38"/>
          <p:cNvSpPr/>
          <p:nvPr/>
        </p:nvSpPr>
        <p:spPr>
          <a:xfrm>
            <a:off x="1857375" y="2492375"/>
            <a:ext cx="287338" cy="144463"/>
          </a:xfrm>
          <a:prstGeom prst="notchedRight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spcBef>
                <a:spcPct val="50000"/>
              </a:spcBef>
              <a:spcAft>
                <a:spcPct val="20000"/>
              </a:spcAft>
              <a:defRPr/>
            </a:pP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6076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5" name="슬라이드 번호 개체 틀 1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BF1F22CD-9102-4E45-A05C-6D6A9FB6E788}" type="slidenum">
              <a:rPr lang="en-US" altLang="ko-KR">
                <a:solidFill>
                  <a:schemeClr val="tx1"/>
                </a:solidFill>
              </a:rPr>
              <a:pPr/>
              <a:t>26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69636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b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 도출방법론</a:t>
            </a:r>
          </a:p>
        </p:txBody>
      </p:sp>
      <p:sp>
        <p:nvSpPr>
          <p:cNvPr id="69637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1.2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 검증기준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7" name="모서리가 둥근 직사각형 26"/>
          <p:cNvSpPr/>
          <p:nvPr/>
        </p:nvSpPr>
        <p:spPr>
          <a:xfrm>
            <a:off x="3433914" y="2053290"/>
            <a:ext cx="1498925" cy="295105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ffectLst>
            <a:outerShdw blurRad="304800" sx="108000" sy="108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 b="0" dirty="0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미션 </a:t>
            </a:r>
            <a:r>
              <a:rPr lang="en-US" altLang="ko-KR" sz="1200" b="0" dirty="0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/ </a:t>
            </a:r>
            <a:r>
              <a:rPr lang="ko-KR" altLang="en-US" sz="1200" b="0" dirty="0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비전</a:t>
            </a:r>
            <a:endParaRPr lang="en-US" altLang="ko-KR" sz="1200" b="0" dirty="0" smtClean="0">
              <a:solidFill>
                <a:prstClr val="white">
                  <a:lumMod val="85000"/>
                </a:prstClr>
              </a:solidFill>
              <a:latin typeface="HY헤드라인M" pitchFamily="18" charset="-127"/>
              <a:ea typeface="HY헤드라인M" pitchFamily="18" charset="-127"/>
              <a:cs typeface="Segoe UI" panose="020B0502040204020203" pitchFamily="34" charset="0"/>
            </a:endParaRPr>
          </a:p>
        </p:txBody>
      </p:sp>
      <p:sp>
        <p:nvSpPr>
          <p:cNvPr id="29" name="타원 28"/>
          <p:cNvSpPr/>
          <p:nvPr/>
        </p:nvSpPr>
        <p:spPr>
          <a:xfrm>
            <a:off x="3239761" y="2022321"/>
            <a:ext cx="320327" cy="320673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304800" sx="108000" sy="108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2400" dirty="0">
              <a:solidFill>
                <a:prstClr val="white">
                  <a:lumMod val="85000"/>
                </a:prstClr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30" name="자유형 29"/>
          <p:cNvSpPr>
            <a:spLocks/>
          </p:cNvSpPr>
          <p:nvPr/>
        </p:nvSpPr>
        <p:spPr bwMode="auto">
          <a:xfrm>
            <a:off x="3315060" y="2108325"/>
            <a:ext cx="169729" cy="148665"/>
          </a:xfrm>
          <a:custGeom>
            <a:avLst/>
            <a:gdLst>
              <a:gd name="connsiteX0" fmla="*/ 149021 w 448462"/>
              <a:gd name="connsiteY0" fmla="*/ 328125 h 392491"/>
              <a:gd name="connsiteX1" fmla="*/ 210588 w 448462"/>
              <a:gd name="connsiteY1" fmla="*/ 357224 h 392491"/>
              <a:gd name="connsiteX2" fmla="*/ 160375 w 448462"/>
              <a:gd name="connsiteY2" fmla="*/ 391211 h 392491"/>
              <a:gd name="connsiteX3" fmla="*/ 158502 w 448462"/>
              <a:gd name="connsiteY3" fmla="*/ 392025 h 392491"/>
              <a:gd name="connsiteX4" fmla="*/ 156629 w 448462"/>
              <a:gd name="connsiteY4" fmla="*/ 392491 h 392491"/>
              <a:gd name="connsiteX5" fmla="*/ 154757 w 448462"/>
              <a:gd name="connsiteY5" fmla="*/ 392375 h 392491"/>
              <a:gd name="connsiteX6" fmla="*/ 153001 w 448462"/>
              <a:gd name="connsiteY6" fmla="*/ 391676 h 392491"/>
              <a:gd name="connsiteX7" fmla="*/ 151362 w 448462"/>
              <a:gd name="connsiteY7" fmla="*/ 390396 h 392491"/>
              <a:gd name="connsiteX8" fmla="*/ 150075 w 448462"/>
              <a:gd name="connsiteY8" fmla="*/ 388883 h 392491"/>
              <a:gd name="connsiteX9" fmla="*/ 149255 w 448462"/>
              <a:gd name="connsiteY9" fmla="*/ 387137 h 392491"/>
              <a:gd name="connsiteX10" fmla="*/ 149021 w 448462"/>
              <a:gd name="connsiteY10" fmla="*/ 385158 h 392491"/>
              <a:gd name="connsiteX11" fmla="*/ 441235 w 448462"/>
              <a:gd name="connsiteY11" fmla="*/ 0 h 392491"/>
              <a:gd name="connsiteX12" fmla="*/ 442983 w 448462"/>
              <a:gd name="connsiteY12" fmla="*/ 233 h 392491"/>
              <a:gd name="connsiteX13" fmla="*/ 444615 w 448462"/>
              <a:gd name="connsiteY13" fmla="*/ 816 h 392491"/>
              <a:gd name="connsiteX14" fmla="*/ 446131 w 448462"/>
              <a:gd name="connsiteY14" fmla="*/ 1866 h 392491"/>
              <a:gd name="connsiteX15" fmla="*/ 447530 w 448462"/>
              <a:gd name="connsiteY15" fmla="*/ 3615 h 392491"/>
              <a:gd name="connsiteX16" fmla="*/ 448346 w 448462"/>
              <a:gd name="connsiteY16" fmla="*/ 5714 h 392491"/>
              <a:gd name="connsiteX17" fmla="*/ 448462 w 448462"/>
              <a:gd name="connsiteY17" fmla="*/ 7696 h 392491"/>
              <a:gd name="connsiteX18" fmla="*/ 447879 w 448462"/>
              <a:gd name="connsiteY18" fmla="*/ 9911 h 392491"/>
              <a:gd name="connsiteX19" fmla="*/ 307990 w 448462"/>
              <a:gd name="connsiteY19" fmla="*/ 362641 h 392491"/>
              <a:gd name="connsiteX20" fmla="*/ 306708 w 448462"/>
              <a:gd name="connsiteY20" fmla="*/ 364973 h 392491"/>
              <a:gd name="connsiteX21" fmla="*/ 305076 w 448462"/>
              <a:gd name="connsiteY21" fmla="*/ 366955 h 392491"/>
              <a:gd name="connsiteX22" fmla="*/ 303094 w 448462"/>
              <a:gd name="connsiteY22" fmla="*/ 368588 h 392491"/>
              <a:gd name="connsiteX23" fmla="*/ 300646 w 448462"/>
              <a:gd name="connsiteY23" fmla="*/ 369870 h 392491"/>
              <a:gd name="connsiteX24" fmla="*/ 298314 w 448462"/>
              <a:gd name="connsiteY24" fmla="*/ 370570 h 392491"/>
              <a:gd name="connsiteX25" fmla="*/ 295983 w 448462"/>
              <a:gd name="connsiteY25" fmla="*/ 370803 h 392491"/>
              <a:gd name="connsiteX26" fmla="*/ 293068 w 448462"/>
              <a:gd name="connsiteY26" fmla="*/ 370453 h 392491"/>
              <a:gd name="connsiteX27" fmla="*/ 290387 w 448462"/>
              <a:gd name="connsiteY27" fmla="*/ 369404 h 392491"/>
              <a:gd name="connsiteX28" fmla="*/ 148982 w 448462"/>
              <a:gd name="connsiteY28" fmla="*/ 302123 h 392491"/>
              <a:gd name="connsiteX29" fmla="*/ 347858 w 448462"/>
              <a:gd name="connsiteY29" fmla="*/ 102379 h 392491"/>
              <a:gd name="connsiteX30" fmla="*/ 120771 w 448462"/>
              <a:gd name="connsiteY30" fmla="*/ 288830 h 392491"/>
              <a:gd name="connsiteX31" fmla="*/ 7344 w 448462"/>
              <a:gd name="connsiteY31" fmla="*/ 234842 h 392491"/>
              <a:gd name="connsiteX32" fmla="*/ 4896 w 448462"/>
              <a:gd name="connsiteY32" fmla="*/ 233209 h 392491"/>
              <a:gd name="connsiteX33" fmla="*/ 2798 w 448462"/>
              <a:gd name="connsiteY33" fmla="*/ 231227 h 392491"/>
              <a:gd name="connsiteX34" fmla="*/ 1282 w 448462"/>
              <a:gd name="connsiteY34" fmla="*/ 228895 h 392491"/>
              <a:gd name="connsiteX35" fmla="*/ 349 w 448462"/>
              <a:gd name="connsiteY35" fmla="*/ 226213 h 392491"/>
              <a:gd name="connsiteX36" fmla="*/ 0 w 448462"/>
              <a:gd name="connsiteY36" fmla="*/ 223298 h 392491"/>
              <a:gd name="connsiteX37" fmla="*/ 233 w 448462"/>
              <a:gd name="connsiteY37" fmla="*/ 220499 h 392491"/>
              <a:gd name="connsiteX38" fmla="*/ 1165 w 448462"/>
              <a:gd name="connsiteY38" fmla="*/ 217701 h 392491"/>
              <a:gd name="connsiteX39" fmla="*/ 2681 w 448462"/>
              <a:gd name="connsiteY39" fmla="*/ 215252 h 392491"/>
              <a:gd name="connsiteX40" fmla="*/ 4779 w 448462"/>
              <a:gd name="connsiteY40" fmla="*/ 213270 h 392491"/>
              <a:gd name="connsiteX41" fmla="*/ 7227 w 448462"/>
              <a:gd name="connsiteY41" fmla="*/ 211754 h 392491"/>
              <a:gd name="connsiteX42" fmla="*/ 437971 w 448462"/>
              <a:gd name="connsiteY42" fmla="*/ 583 h 392491"/>
              <a:gd name="connsiteX43" fmla="*/ 439603 w 448462"/>
              <a:gd name="connsiteY43" fmla="*/ 117 h 392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48462" h="392491">
                <a:moveTo>
                  <a:pt x="149021" y="328125"/>
                </a:moveTo>
                <a:lnTo>
                  <a:pt x="210588" y="357224"/>
                </a:lnTo>
                <a:lnTo>
                  <a:pt x="160375" y="391211"/>
                </a:lnTo>
                <a:lnTo>
                  <a:pt x="158502" y="392025"/>
                </a:lnTo>
                <a:lnTo>
                  <a:pt x="156629" y="392491"/>
                </a:lnTo>
                <a:lnTo>
                  <a:pt x="154757" y="392375"/>
                </a:lnTo>
                <a:lnTo>
                  <a:pt x="153001" y="391676"/>
                </a:lnTo>
                <a:lnTo>
                  <a:pt x="151362" y="390396"/>
                </a:lnTo>
                <a:lnTo>
                  <a:pt x="150075" y="388883"/>
                </a:lnTo>
                <a:lnTo>
                  <a:pt x="149255" y="387137"/>
                </a:lnTo>
                <a:lnTo>
                  <a:pt x="149021" y="385158"/>
                </a:lnTo>
                <a:close/>
                <a:moveTo>
                  <a:pt x="441235" y="0"/>
                </a:moveTo>
                <a:lnTo>
                  <a:pt x="442983" y="233"/>
                </a:lnTo>
                <a:lnTo>
                  <a:pt x="444615" y="816"/>
                </a:lnTo>
                <a:lnTo>
                  <a:pt x="446131" y="1866"/>
                </a:lnTo>
                <a:lnTo>
                  <a:pt x="447530" y="3615"/>
                </a:lnTo>
                <a:lnTo>
                  <a:pt x="448346" y="5714"/>
                </a:lnTo>
                <a:lnTo>
                  <a:pt x="448462" y="7696"/>
                </a:lnTo>
                <a:lnTo>
                  <a:pt x="447879" y="9911"/>
                </a:lnTo>
                <a:lnTo>
                  <a:pt x="307990" y="362641"/>
                </a:lnTo>
                <a:lnTo>
                  <a:pt x="306708" y="364973"/>
                </a:lnTo>
                <a:lnTo>
                  <a:pt x="305076" y="366955"/>
                </a:lnTo>
                <a:lnTo>
                  <a:pt x="303094" y="368588"/>
                </a:lnTo>
                <a:lnTo>
                  <a:pt x="300646" y="369870"/>
                </a:lnTo>
                <a:lnTo>
                  <a:pt x="298314" y="370570"/>
                </a:lnTo>
                <a:lnTo>
                  <a:pt x="295983" y="370803"/>
                </a:lnTo>
                <a:lnTo>
                  <a:pt x="293068" y="370453"/>
                </a:lnTo>
                <a:lnTo>
                  <a:pt x="290387" y="369404"/>
                </a:lnTo>
                <a:lnTo>
                  <a:pt x="148982" y="302123"/>
                </a:lnTo>
                <a:lnTo>
                  <a:pt x="347858" y="102379"/>
                </a:lnTo>
                <a:lnTo>
                  <a:pt x="120771" y="288830"/>
                </a:lnTo>
                <a:lnTo>
                  <a:pt x="7344" y="234842"/>
                </a:lnTo>
                <a:lnTo>
                  <a:pt x="4896" y="233209"/>
                </a:lnTo>
                <a:lnTo>
                  <a:pt x="2798" y="231227"/>
                </a:lnTo>
                <a:lnTo>
                  <a:pt x="1282" y="228895"/>
                </a:lnTo>
                <a:lnTo>
                  <a:pt x="349" y="226213"/>
                </a:lnTo>
                <a:lnTo>
                  <a:pt x="0" y="223298"/>
                </a:lnTo>
                <a:lnTo>
                  <a:pt x="233" y="220499"/>
                </a:lnTo>
                <a:lnTo>
                  <a:pt x="1165" y="217701"/>
                </a:lnTo>
                <a:lnTo>
                  <a:pt x="2681" y="215252"/>
                </a:lnTo>
                <a:lnTo>
                  <a:pt x="4779" y="213270"/>
                </a:lnTo>
                <a:lnTo>
                  <a:pt x="7227" y="211754"/>
                </a:lnTo>
                <a:lnTo>
                  <a:pt x="437971" y="583"/>
                </a:lnTo>
                <a:lnTo>
                  <a:pt x="439603" y="117"/>
                </a:lnTo>
                <a:close/>
              </a:path>
            </a:pathLst>
          </a:custGeom>
          <a:solidFill>
            <a:schemeClr val="tx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3" name="그룹 70"/>
          <p:cNvGrpSpPr/>
          <p:nvPr/>
        </p:nvGrpSpPr>
        <p:grpSpPr>
          <a:xfrm>
            <a:off x="3239761" y="2857496"/>
            <a:ext cx="1693078" cy="334137"/>
            <a:chOff x="3831426" y="3000372"/>
            <a:chExt cx="1693078" cy="334137"/>
          </a:xfrm>
        </p:grpSpPr>
        <p:sp>
          <p:nvSpPr>
            <p:cNvPr id="31" name="모서리가 둥근 직사각형 30"/>
            <p:cNvSpPr/>
            <p:nvPr/>
          </p:nvSpPr>
          <p:spPr>
            <a:xfrm>
              <a:off x="4025579" y="3000372"/>
              <a:ext cx="1498925" cy="295105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ffectLst>
              <a:outerShdw blurRad="304800" sx="108000" sy="108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1200" b="0" dirty="0" smtClean="0">
                  <a:solidFill>
                    <a:prstClr val="white">
                      <a:lumMod val="85000"/>
                    </a:prstClr>
                  </a:solidFill>
                  <a:latin typeface="HY헤드라인M" pitchFamily="18" charset="-127"/>
                  <a:ea typeface="HY헤드라인M" pitchFamily="18" charset="-127"/>
                  <a:cs typeface="Segoe UI" panose="020B0502040204020203" pitchFamily="34" charset="0"/>
                </a:rPr>
                <a:t>전략테마</a:t>
              </a:r>
              <a:endParaRPr lang="en-US" altLang="ko-KR" sz="1200" b="0" dirty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endParaRPr>
            </a:p>
          </p:txBody>
        </p:sp>
        <p:grpSp>
          <p:nvGrpSpPr>
            <p:cNvPr id="4" name="그룹 31"/>
            <p:cNvGrpSpPr/>
            <p:nvPr/>
          </p:nvGrpSpPr>
          <p:grpSpPr>
            <a:xfrm>
              <a:off x="3831426" y="3013836"/>
              <a:ext cx="320327" cy="320673"/>
              <a:chOff x="6798071" y="461424"/>
              <a:chExt cx="484194" cy="484328"/>
            </a:xfrm>
            <a:solidFill>
              <a:schemeClr val="bg1"/>
            </a:solidFill>
          </p:grpSpPr>
          <p:sp>
            <p:nvSpPr>
              <p:cNvPr id="33" name="타원 32"/>
              <p:cNvSpPr/>
              <p:nvPr/>
            </p:nvSpPr>
            <p:spPr>
              <a:xfrm>
                <a:off x="6798071" y="461424"/>
                <a:ext cx="484194" cy="484328"/>
              </a:xfrm>
              <a:prstGeom prst="ellipse">
                <a:avLst/>
              </a:prstGeom>
              <a:grpFill/>
              <a:ln>
                <a:noFill/>
              </a:ln>
              <a:effectLst>
                <a:outerShdw blurRad="304800" sx="108000" sy="108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2400" dirty="0">
                  <a:solidFill>
                    <a:prstClr val="white">
                      <a:lumMod val="85000"/>
                    </a:prstClr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4" name="자유형 33"/>
              <p:cNvSpPr>
                <a:spLocks/>
              </p:cNvSpPr>
              <p:nvPr/>
            </p:nvSpPr>
            <p:spPr bwMode="auto">
              <a:xfrm>
                <a:off x="6911890" y="591320"/>
                <a:ext cx="256556" cy="224536"/>
              </a:xfrm>
              <a:custGeom>
                <a:avLst/>
                <a:gdLst>
                  <a:gd name="connsiteX0" fmla="*/ 149021 w 448462"/>
                  <a:gd name="connsiteY0" fmla="*/ 328125 h 392491"/>
                  <a:gd name="connsiteX1" fmla="*/ 210588 w 448462"/>
                  <a:gd name="connsiteY1" fmla="*/ 357224 h 392491"/>
                  <a:gd name="connsiteX2" fmla="*/ 160375 w 448462"/>
                  <a:gd name="connsiteY2" fmla="*/ 391211 h 392491"/>
                  <a:gd name="connsiteX3" fmla="*/ 158502 w 448462"/>
                  <a:gd name="connsiteY3" fmla="*/ 392025 h 392491"/>
                  <a:gd name="connsiteX4" fmla="*/ 156629 w 448462"/>
                  <a:gd name="connsiteY4" fmla="*/ 392491 h 392491"/>
                  <a:gd name="connsiteX5" fmla="*/ 154757 w 448462"/>
                  <a:gd name="connsiteY5" fmla="*/ 392375 h 392491"/>
                  <a:gd name="connsiteX6" fmla="*/ 153001 w 448462"/>
                  <a:gd name="connsiteY6" fmla="*/ 391676 h 392491"/>
                  <a:gd name="connsiteX7" fmla="*/ 151362 w 448462"/>
                  <a:gd name="connsiteY7" fmla="*/ 390396 h 392491"/>
                  <a:gd name="connsiteX8" fmla="*/ 150075 w 448462"/>
                  <a:gd name="connsiteY8" fmla="*/ 388883 h 392491"/>
                  <a:gd name="connsiteX9" fmla="*/ 149255 w 448462"/>
                  <a:gd name="connsiteY9" fmla="*/ 387137 h 392491"/>
                  <a:gd name="connsiteX10" fmla="*/ 149021 w 448462"/>
                  <a:gd name="connsiteY10" fmla="*/ 385158 h 392491"/>
                  <a:gd name="connsiteX11" fmla="*/ 441235 w 448462"/>
                  <a:gd name="connsiteY11" fmla="*/ 0 h 392491"/>
                  <a:gd name="connsiteX12" fmla="*/ 442983 w 448462"/>
                  <a:gd name="connsiteY12" fmla="*/ 233 h 392491"/>
                  <a:gd name="connsiteX13" fmla="*/ 444615 w 448462"/>
                  <a:gd name="connsiteY13" fmla="*/ 816 h 392491"/>
                  <a:gd name="connsiteX14" fmla="*/ 446131 w 448462"/>
                  <a:gd name="connsiteY14" fmla="*/ 1866 h 392491"/>
                  <a:gd name="connsiteX15" fmla="*/ 447530 w 448462"/>
                  <a:gd name="connsiteY15" fmla="*/ 3615 h 392491"/>
                  <a:gd name="connsiteX16" fmla="*/ 448346 w 448462"/>
                  <a:gd name="connsiteY16" fmla="*/ 5714 h 392491"/>
                  <a:gd name="connsiteX17" fmla="*/ 448462 w 448462"/>
                  <a:gd name="connsiteY17" fmla="*/ 7696 h 392491"/>
                  <a:gd name="connsiteX18" fmla="*/ 447879 w 448462"/>
                  <a:gd name="connsiteY18" fmla="*/ 9911 h 392491"/>
                  <a:gd name="connsiteX19" fmla="*/ 307990 w 448462"/>
                  <a:gd name="connsiteY19" fmla="*/ 362641 h 392491"/>
                  <a:gd name="connsiteX20" fmla="*/ 306708 w 448462"/>
                  <a:gd name="connsiteY20" fmla="*/ 364973 h 392491"/>
                  <a:gd name="connsiteX21" fmla="*/ 305076 w 448462"/>
                  <a:gd name="connsiteY21" fmla="*/ 366955 h 392491"/>
                  <a:gd name="connsiteX22" fmla="*/ 303094 w 448462"/>
                  <a:gd name="connsiteY22" fmla="*/ 368588 h 392491"/>
                  <a:gd name="connsiteX23" fmla="*/ 300646 w 448462"/>
                  <a:gd name="connsiteY23" fmla="*/ 369870 h 392491"/>
                  <a:gd name="connsiteX24" fmla="*/ 298314 w 448462"/>
                  <a:gd name="connsiteY24" fmla="*/ 370570 h 392491"/>
                  <a:gd name="connsiteX25" fmla="*/ 295983 w 448462"/>
                  <a:gd name="connsiteY25" fmla="*/ 370803 h 392491"/>
                  <a:gd name="connsiteX26" fmla="*/ 293068 w 448462"/>
                  <a:gd name="connsiteY26" fmla="*/ 370453 h 392491"/>
                  <a:gd name="connsiteX27" fmla="*/ 290387 w 448462"/>
                  <a:gd name="connsiteY27" fmla="*/ 369404 h 392491"/>
                  <a:gd name="connsiteX28" fmla="*/ 148982 w 448462"/>
                  <a:gd name="connsiteY28" fmla="*/ 302123 h 392491"/>
                  <a:gd name="connsiteX29" fmla="*/ 347858 w 448462"/>
                  <a:gd name="connsiteY29" fmla="*/ 102379 h 392491"/>
                  <a:gd name="connsiteX30" fmla="*/ 120771 w 448462"/>
                  <a:gd name="connsiteY30" fmla="*/ 288830 h 392491"/>
                  <a:gd name="connsiteX31" fmla="*/ 7344 w 448462"/>
                  <a:gd name="connsiteY31" fmla="*/ 234842 h 392491"/>
                  <a:gd name="connsiteX32" fmla="*/ 4896 w 448462"/>
                  <a:gd name="connsiteY32" fmla="*/ 233209 h 392491"/>
                  <a:gd name="connsiteX33" fmla="*/ 2798 w 448462"/>
                  <a:gd name="connsiteY33" fmla="*/ 231227 h 392491"/>
                  <a:gd name="connsiteX34" fmla="*/ 1282 w 448462"/>
                  <a:gd name="connsiteY34" fmla="*/ 228895 h 392491"/>
                  <a:gd name="connsiteX35" fmla="*/ 349 w 448462"/>
                  <a:gd name="connsiteY35" fmla="*/ 226213 h 392491"/>
                  <a:gd name="connsiteX36" fmla="*/ 0 w 448462"/>
                  <a:gd name="connsiteY36" fmla="*/ 223298 h 392491"/>
                  <a:gd name="connsiteX37" fmla="*/ 233 w 448462"/>
                  <a:gd name="connsiteY37" fmla="*/ 220499 h 392491"/>
                  <a:gd name="connsiteX38" fmla="*/ 1165 w 448462"/>
                  <a:gd name="connsiteY38" fmla="*/ 217701 h 392491"/>
                  <a:gd name="connsiteX39" fmla="*/ 2681 w 448462"/>
                  <a:gd name="connsiteY39" fmla="*/ 215252 h 392491"/>
                  <a:gd name="connsiteX40" fmla="*/ 4779 w 448462"/>
                  <a:gd name="connsiteY40" fmla="*/ 213270 h 392491"/>
                  <a:gd name="connsiteX41" fmla="*/ 7227 w 448462"/>
                  <a:gd name="connsiteY41" fmla="*/ 211754 h 392491"/>
                  <a:gd name="connsiteX42" fmla="*/ 437971 w 448462"/>
                  <a:gd name="connsiteY42" fmla="*/ 583 h 392491"/>
                  <a:gd name="connsiteX43" fmla="*/ 439603 w 448462"/>
                  <a:gd name="connsiteY43" fmla="*/ 117 h 39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48462" h="392491">
                    <a:moveTo>
                      <a:pt x="149021" y="328125"/>
                    </a:moveTo>
                    <a:lnTo>
                      <a:pt x="210588" y="357224"/>
                    </a:lnTo>
                    <a:lnTo>
                      <a:pt x="160375" y="391211"/>
                    </a:lnTo>
                    <a:lnTo>
                      <a:pt x="158502" y="392025"/>
                    </a:lnTo>
                    <a:lnTo>
                      <a:pt x="156629" y="392491"/>
                    </a:lnTo>
                    <a:lnTo>
                      <a:pt x="154757" y="392375"/>
                    </a:lnTo>
                    <a:lnTo>
                      <a:pt x="153001" y="391676"/>
                    </a:lnTo>
                    <a:lnTo>
                      <a:pt x="151362" y="390396"/>
                    </a:lnTo>
                    <a:lnTo>
                      <a:pt x="150075" y="388883"/>
                    </a:lnTo>
                    <a:lnTo>
                      <a:pt x="149255" y="387137"/>
                    </a:lnTo>
                    <a:lnTo>
                      <a:pt x="149021" y="385158"/>
                    </a:lnTo>
                    <a:close/>
                    <a:moveTo>
                      <a:pt x="441235" y="0"/>
                    </a:moveTo>
                    <a:lnTo>
                      <a:pt x="442983" y="233"/>
                    </a:lnTo>
                    <a:lnTo>
                      <a:pt x="444615" y="816"/>
                    </a:lnTo>
                    <a:lnTo>
                      <a:pt x="446131" y="1866"/>
                    </a:lnTo>
                    <a:lnTo>
                      <a:pt x="447530" y="3615"/>
                    </a:lnTo>
                    <a:lnTo>
                      <a:pt x="448346" y="5714"/>
                    </a:lnTo>
                    <a:lnTo>
                      <a:pt x="448462" y="7696"/>
                    </a:lnTo>
                    <a:lnTo>
                      <a:pt x="447879" y="9911"/>
                    </a:lnTo>
                    <a:lnTo>
                      <a:pt x="307990" y="362641"/>
                    </a:lnTo>
                    <a:lnTo>
                      <a:pt x="306708" y="364973"/>
                    </a:lnTo>
                    <a:lnTo>
                      <a:pt x="305076" y="366955"/>
                    </a:lnTo>
                    <a:lnTo>
                      <a:pt x="303094" y="368588"/>
                    </a:lnTo>
                    <a:lnTo>
                      <a:pt x="300646" y="369870"/>
                    </a:lnTo>
                    <a:lnTo>
                      <a:pt x="298314" y="370570"/>
                    </a:lnTo>
                    <a:lnTo>
                      <a:pt x="295983" y="370803"/>
                    </a:lnTo>
                    <a:lnTo>
                      <a:pt x="293068" y="370453"/>
                    </a:lnTo>
                    <a:lnTo>
                      <a:pt x="290387" y="369404"/>
                    </a:lnTo>
                    <a:lnTo>
                      <a:pt x="148982" y="302123"/>
                    </a:lnTo>
                    <a:lnTo>
                      <a:pt x="347858" y="102379"/>
                    </a:lnTo>
                    <a:lnTo>
                      <a:pt x="120771" y="288830"/>
                    </a:lnTo>
                    <a:lnTo>
                      <a:pt x="7344" y="234842"/>
                    </a:lnTo>
                    <a:lnTo>
                      <a:pt x="4896" y="233209"/>
                    </a:lnTo>
                    <a:lnTo>
                      <a:pt x="2798" y="231227"/>
                    </a:lnTo>
                    <a:lnTo>
                      <a:pt x="1282" y="228895"/>
                    </a:lnTo>
                    <a:lnTo>
                      <a:pt x="349" y="226213"/>
                    </a:lnTo>
                    <a:lnTo>
                      <a:pt x="0" y="223298"/>
                    </a:lnTo>
                    <a:lnTo>
                      <a:pt x="233" y="220499"/>
                    </a:lnTo>
                    <a:lnTo>
                      <a:pt x="1165" y="217701"/>
                    </a:lnTo>
                    <a:lnTo>
                      <a:pt x="2681" y="215252"/>
                    </a:lnTo>
                    <a:lnTo>
                      <a:pt x="4779" y="213270"/>
                    </a:lnTo>
                    <a:lnTo>
                      <a:pt x="7227" y="211754"/>
                    </a:lnTo>
                    <a:lnTo>
                      <a:pt x="437971" y="583"/>
                    </a:lnTo>
                    <a:lnTo>
                      <a:pt x="439603" y="117"/>
                    </a:lnTo>
                    <a:close/>
                  </a:path>
                </a:pathLst>
              </a:custGeom>
              <a:solidFill>
                <a:schemeClr val="tx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35" name="모서리가 둥근 직사각형 34"/>
          <p:cNvSpPr/>
          <p:nvPr/>
        </p:nvSpPr>
        <p:spPr>
          <a:xfrm>
            <a:off x="3432641" y="4500570"/>
            <a:ext cx="1498925" cy="295105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ffectLst>
            <a:outerShdw blurRad="304800" sx="108000" sy="108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 b="0" dirty="0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성과목표</a:t>
            </a:r>
            <a:endParaRPr lang="en-US" altLang="ko-KR" sz="1200" b="0" dirty="0">
              <a:solidFill>
                <a:prstClr val="white">
                  <a:lumMod val="85000"/>
                </a:prstClr>
              </a:solidFill>
              <a:latin typeface="HY헤드라인M" pitchFamily="18" charset="-127"/>
              <a:ea typeface="HY헤드라인M" pitchFamily="18" charset="-127"/>
              <a:cs typeface="Segoe UI" panose="020B0502040204020203" pitchFamily="34" charset="0"/>
            </a:endParaRPr>
          </a:p>
        </p:txBody>
      </p:sp>
      <p:grpSp>
        <p:nvGrpSpPr>
          <p:cNvPr id="5" name="그룹 35"/>
          <p:cNvGrpSpPr/>
          <p:nvPr/>
        </p:nvGrpSpPr>
        <p:grpSpPr>
          <a:xfrm>
            <a:off x="3238488" y="4469601"/>
            <a:ext cx="320327" cy="320673"/>
            <a:chOff x="6798071" y="461424"/>
            <a:chExt cx="484194" cy="484328"/>
          </a:xfrm>
          <a:solidFill>
            <a:schemeClr val="bg1"/>
          </a:solidFill>
        </p:grpSpPr>
        <p:sp>
          <p:nvSpPr>
            <p:cNvPr id="37" name="타원 36"/>
            <p:cNvSpPr/>
            <p:nvPr/>
          </p:nvSpPr>
          <p:spPr>
            <a:xfrm>
              <a:off x="6798071" y="461424"/>
              <a:ext cx="484194" cy="484328"/>
            </a:xfrm>
            <a:prstGeom prst="ellipse">
              <a:avLst/>
            </a:prstGeom>
            <a:grpFill/>
            <a:ln>
              <a:noFill/>
            </a:ln>
            <a:effectLst>
              <a:outerShdw blurRad="304800" sx="108000" sy="108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2400" dirty="0">
                <a:solidFill>
                  <a:prstClr val="white">
                    <a:lumMod val="8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38" name="자유형 37"/>
            <p:cNvSpPr>
              <a:spLocks/>
            </p:cNvSpPr>
            <p:nvPr/>
          </p:nvSpPr>
          <p:spPr bwMode="auto">
            <a:xfrm>
              <a:off x="6911890" y="591320"/>
              <a:ext cx="256556" cy="224536"/>
            </a:xfrm>
            <a:custGeom>
              <a:avLst/>
              <a:gdLst>
                <a:gd name="connsiteX0" fmla="*/ 149021 w 448462"/>
                <a:gd name="connsiteY0" fmla="*/ 328125 h 392491"/>
                <a:gd name="connsiteX1" fmla="*/ 210588 w 448462"/>
                <a:gd name="connsiteY1" fmla="*/ 357224 h 392491"/>
                <a:gd name="connsiteX2" fmla="*/ 160375 w 448462"/>
                <a:gd name="connsiteY2" fmla="*/ 391211 h 392491"/>
                <a:gd name="connsiteX3" fmla="*/ 158502 w 448462"/>
                <a:gd name="connsiteY3" fmla="*/ 392025 h 392491"/>
                <a:gd name="connsiteX4" fmla="*/ 156629 w 448462"/>
                <a:gd name="connsiteY4" fmla="*/ 392491 h 392491"/>
                <a:gd name="connsiteX5" fmla="*/ 154757 w 448462"/>
                <a:gd name="connsiteY5" fmla="*/ 392375 h 392491"/>
                <a:gd name="connsiteX6" fmla="*/ 153001 w 448462"/>
                <a:gd name="connsiteY6" fmla="*/ 391676 h 392491"/>
                <a:gd name="connsiteX7" fmla="*/ 151362 w 448462"/>
                <a:gd name="connsiteY7" fmla="*/ 390396 h 392491"/>
                <a:gd name="connsiteX8" fmla="*/ 150075 w 448462"/>
                <a:gd name="connsiteY8" fmla="*/ 388883 h 392491"/>
                <a:gd name="connsiteX9" fmla="*/ 149255 w 448462"/>
                <a:gd name="connsiteY9" fmla="*/ 387137 h 392491"/>
                <a:gd name="connsiteX10" fmla="*/ 149021 w 448462"/>
                <a:gd name="connsiteY10" fmla="*/ 385158 h 392491"/>
                <a:gd name="connsiteX11" fmla="*/ 441235 w 448462"/>
                <a:gd name="connsiteY11" fmla="*/ 0 h 392491"/>
                <a:gd name="connsiteX12" fmla="*/ 442983 w 448462"/>
                <a:gd name="connsiteY12" fmla="*/ 233 h 392491"/>
                <a:gd name="connsiteX13" fmla="*/ 444615 w 448462"/>
                <a:gd name="connsiteY13" fmla="*/ 816 h 392491"/>
                <a:gd name="connsiteX14" fmla="*/ 446131 w 448462"/>
                <a:gd name="connsiteY14" fmla="*/ 1866 h 392491"/>
                <a:gd name="connsiteX15" fmla="*/ 447530 w 448462"/>
                <a:gd name="connsiteY15" fmla="*/ 3615 h 392491"/>
                <a:gd name="connsiteX16" fmla="*/ 448346 w 448462"/>
                <a:gd name="connsiteY16" fmla="*/ 5714 h 392491"/>
                <a:gd name="connsiteX17" fmla="*/ 448462 w 448462"/>
                <a:gd name="connsiteY17" fmla="*/ 7696 h 392491"/>
                <a:gd name="connsiteX18" fmla="*/ 447879 w 448462"/>
                <a:gd name="connsiteY18" fmla="*/ 9911 h 392491"/>
                <a:gd name="connsiteX19" fmla="*/ 307990 w 448462"/>
                <a:gd name="connsiteY19" fmla="*/ 362641 h 392491"/>
                <a:gd name="connsiteX20" fmla="*/ 306708 w 448462"/>
                <a:gd name="connsiteY20" fmla="*/ 364973 h 392491"/>
                <a:gd name="connsiteX21" fmla="*/ 305076 w 448462"/>
                <a:gd name="connsiteY21" fmla="*/ 366955 h 392491"/>
                <a:gd name="connsiteX22" fmla="*/ 303094 w 448462"/>
                <a:gd name="connsiteY22" fmla="*/ 368588 h 392491"/>
                <a:gd name="connsiteX23" fmla="*/ 300646 w 448462"/>
                <a:gd name="connsiteY23" fmla="*/ 369870 h 392491"/>
                <a:gd name="connsiteX24" fmla="*/ 298314 w 448462"/>
                <a:gd name="connsiteY24" fmla="*/ 370570 h 392491"/>
                <a:gd name="connsiteX25" fmla="*/ 295983 w 448462"/>
                <a:gd name="connsiteY25" fmla="*/ 370803 h 392491"/>
                <a:gd name="connsiteX26" fmla="*/ 293068 w 448462"/>
                <a:gd name="connsiteY26" fmla="*/ 370453 h 392491"/>
                <a:gd name="connsiteX27" fmla="*/ 290387 w 448462"/>
                <a:gd name="connsiteY27" fmla="*/ 369404 h 392491"/>
                <a:gd name="connsiteX28" fmla="*/ 148982 w 448462"/>
                <a:gd name="connsiteY28" fmla="*/ 302123 h 392491"/>
                <a:gd name="connsiteX29" fmla="*/ 347858 w 448462"/>
                <a:gd name="connsiteY29" fmla="*/ 102379 h 392491"/>
                <a:gd name="connsiteX30" fmla="*/ 120771 w 448462"/>
                <a:gd name="connsiteY30" fmla="*/ 288830 h 392491"/>
                <a:gd name="connsiteX31" fmla="*/ 7344 w 448462"/>
                <a:gd name="connsiteY31" fmla="*/ 234842 h 392491"/>
                <a:gd name="connsiteX32" fmla="*/ 4896 w 448462"/>
                <a:gd name="connsiteY32" fmla="*/ 233209 h 392491"/>
                <a:gd name="connsiteX33" fmla="*/ 2798 w 448462"/>
                <a:gd name="connsiteY33" fmla="*/ 231227 h 392491"/>
                <a:gd name="connsiteX34" fmla="*/ 1282 w 448462"/>
                <a:gd name="connsiteY34" fmla="*/ 228895 h 392491"/>
                <a:gd name="connsiteX35" fmla="*/ 349 w 448462"/>
                <a:gd name="connsiteY35" fmla="*/ 226213 h 392491"/>
                <a:gd name="connsiteX36" fmla="*/ 0 w 448462"/>
                <a:gd name="connsiteY36" fmla="*/ 223298 h 392491"/>
                <a:gd name="connsiteX37" fmla="*/ 233 w 448462"/>
                <a:gd name="connsiteY37" fmla="*/ 220499 h 392491"/>
                <a:gd name="connsiteX38" fmla="*/ 1165 w 448462"/>
                <a:gd name="connsiteY38" fmla="*/ 217701 h 392491"/>
                <a:gd name="connsiteX39" fmla="*/ 2681 w 448462"/>
                <a:gd name="connsiteY39" fmla="*/ 215252 h 392491"/>
                <a:gd name="connsiteX40" fmla="*/ 4779 w 448462"/>
                <a:gd name="connsiteY40" fmla="*/ 213270 h 392491"/>
                <a:gd name="connsiteX41" fmla="*/ 7227 w 448462"/>
                <a:gd name="connsiteY41" fmla="*/ 211754 h 392491"/>
                <a:gd name="connsiteX42" fmla="*/ 437971 w 448462"/>
                <a:gd name="connsiteY42" fmla="*/ 583 h 392491"/>
                <a:gd name="connsiteX43" fmla="*/ 439603 w 448462"/>
                <a:gd name="connsiteY43" fmla="*/ 117 h 39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48462" h="392491">
                  <a:moveTo>
                    <a:pt x="149021" y="328125"/>
                  </a:moveTo>
                  <a:lnTo>
                    <a:pt x="210588" y="357224"/>
                  </a:lnTo>
                  <a:lnTo>
                    <a:pt x="160375" y="391211"/>
                  </a:lnTo>
                  <a:lnTo>
                    <a:pt x="158502" y="392025"/>
                  </a:lnTo>
                  <a:lnTo>
                    <a:pt x="156629" y="392491"/>
                  </a:lnTo>
                  <a:lnTo>
                    <a:pt x="154757" y="392375"/>
                  </a:lnTo>
                  <a:lnTo>
                    <a:pt x="153001" y="391676"/>
                  </a:lnTo>
                  <a:lnTo>
                    <a:pt x="151362" y="390396"/>
                  </a:lnTo>
                  <a:lnTo>
                    <a:pt x="150075" y="388883"/>
                  </a:lnTo>
                  <a:lnTo>
                    <a:pt x="149255" y="387137"/>
                  </a:lnTo>
                  <a:lnTo>
                    <a:pt x="149021" y="385158"/>
                  </a:lnTo>
                  <a:close/>
                  <a:moveTo>
                    <a:pt x="441235" y="0"/>
                  </a:moveTo>
                  <a:lnTo>
                    <a:pt x="442983" y="233"/>
                  </a:lnTo>
                  <a:lnTo>
                    <a:pt x="444615" y="816"/>
                  </a:lnTo>
                  <a:lnTo>
                    <a:pt x="446131" y="1866"/>
                  </a:lnTo>
                  <a:lnTo>
                    <a:pt x="447530" y="3615"/>
                  </a:lnTo>
                  <a:lnTo>
                    <a:pt x="448346" y="5714"/>
                  </a:lnTo>
                  <a:lnTo>
                    <a:pt x="448462" y="7696"/>
                  </a:lnTo>
                  <a:lnTo>
                    <a:pt x="447879" y="9911"/>
                  </a:lnTo>
                  <a:lnTo>
                    <a:pt x="307990" y="362641"/>
                  </a:lnTo>
                  <a:lnTo>
                    <a:pt x="306708" y="364973"/>
                  </a:lnTo>
                  <a:lnTo>
                    <a:pt x="305076" y="366955"/>
                  </a:lnTo>
                  <a:lnTo>
                    <a:pt x="303094" y="368588"/>
                  </a:lnTo>
                  <a:lnTo>
                    <a:pt x="300646" y="369870"/>
                  </a:lnTo>
                  <a:lnTo>
                    <a:pt x="298314" y="370570"/>
                  </a:lnTo>
                  <a:lnTo>
                    <a:pt x="295983" y="370803"/>
                  </a:lnTo>
                  <a:lnTo>
                    <a:pt x="293068" y="370453"/>
                  </a:lnTo>
                  <a:lnTo>
                    <a:pt x="290387" y="369404"/>
                  </a:lnTo>
                  <a:lnTo>
                    <a:pt x="148982" y="302123"/>
                  </a:lnTo>
                  <a:lnTo>
                    <a:pt x="347858" y="102379"/>
                  </a:lnTo>
                  <a:lnTo>
                    <a:pt x="120771" y="288830"/>
                  </a:lnTo>
                  <a:lnTo>
                    <a:pt x="7344" y="234842"/>
                  </a:lnTo>
                  <a:lnTo>
                    <a:pt x="4896" y="233209"/>
                  </a:lnTo>
                  <a:lnTo>
                    <a:pt x="2798" y="231227"/>
                  </a:lnTo>
                  <a:lnTo>
                    <a:pt x="1282" y="228895"/>
                  </a:lnTo>
                  <a:lnTo>
                    <a:pt x="349" y="226213"/>
                  </a:lnTo>
                  <a:lnTo>
                    <a:pt x="0" y="223298"/>
                  </a:lnTo>
                  <a:lnTo>
                    <a:pt x="233" y="220499"/>
                  </a:lnTo>
                  <a:lnTo>
                    <a:pt x="1165" y="217701"/>
                  </a:lnTo>
                  <a:lnTo>
                    <a:pt x="2681" y="215252"/>
                  </a:lnTo>
                  <a:lnTo>
                    <a:pt x="4779" y="213270"/>
                  </a:lnTo>
                  <a:lnTo>
                    <a:pt x="7227" y="211754"/>
                  </a:lnTo>
                  <a:lnTo>
                    <a:pt x="437971" y="583"/>
                  </a:lnTo>
                  <a:lnTo>
                    <a:pt x="439603" y="117"/>
                  </a:lnTo>
                  <a:close/>
                </a:path>
              </a:pathLst>
            </a:custGeom>
            <a:solidFill>
              <a:schemeClr val="tx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39" name="모서리가 둥근 직사각형 38"/>
          <p:cNvSpPr/>
          <p:nvPr/>
        </p:nvSpPr>
        <p:spPr>
          <a:xfrm>
            <a:off x="3432641" y="3705399"/>
            <a:ext cx="1498925" cy="295105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ffectLst>
            <a:outerShdw blurRad="304800" sx="108000" sy="108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 b="0" dirty="0" err="1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시목표</a:t>
            </a:r>
            <a:r>
              <a:rPr lang="en-US" altLang="ko-KR" sz="1200" b="0" dirty="0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/</a:t>
            </a:r>
            <a:r>
              <a:rPr lang="ko-KR" altLang="en-US" sz="1200" b="0" dirty="0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전략목표</a:t>
            </a:r>
            <a:endParaRPr lang="en-US" altLang="ko-KR" sz="1200" b="0" dirty="0">
              <a:solidFill>
                <a:prstClr val="white">
                  <a:lumMod val="85000"/>
                </a:prstClr>
              </a:solidFill>
              <a:latin typeface="HY헤드라인M" pitchFamily="18" charset="-127"/>
              <a:ea typeface="HY헤드라인M" pitchFamily="18" charset="-127"/>
              <a:cs typeface="Segoe UI" panose="020B0502040204020203" pitchFamily="34" charset="0"/>
            </a:endParaRPr>
          </a:p>
        </p:txBody>
      </p:sp>
      <p:grpSp>
        <p:nvGrpSpPr>
          <p:cNvPr id="6" name="그룹 39"/>
          <p:cNvGrpSpPr/>
          <p:nvPr/>
        </p:nvGrpSpPr>
        <p:grpSpPr>
          <a:xfrm>
            <a:off x="3238488" y="3674430"/>
            <a:ext cx="320327" cy="320673"/>
            <a:chOff x="6798071" y="461424"/>
            <a:chExt cx="484194" cy="484328"/>
          </a:xfrm>
          <a:solidFill>
            <a:schemeClr val="bg1"/>
          </a:solidFill>
        </p:grpSpPr>
        <p:sp>
          <p:nvSpPr>
            <p:cNvPr id="41" name="타원 40"/>
            <p:cNvSpPr/>
            <p:nvPr/>
          </p:nvSpPr>
          <p:spPr>
            <a:xfrm>
              <a:off x="6798071" y="461424"/>
              <a:ext cx="484194" cy="484328"/>
            </a:xfrm>
            <a:prstGeom prst="ellipse">
              <a:avLst/>
            </a:prstGeom>
            <a:grpFill/>
            <a:ln>
              <a:noFill/>
            </a:ln>
            <a:effectLst>
              <a:outerShdw blurRad="304800" sx="108000" sy="108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2400" dirty="0">
                <a:solidFill>
                  <a:prstClr val="white">
                    <a:lumMod val="8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42" name="자유형 41"/>
            <p:cNvSpPr>
              <a:spLocks/>
            </p:cNvSpPr>
            <p:nvPr/>
          </p:nvSpPr>
          <p:spPr bwMode="auto">
            <a:xfrm>
              <a:off x="6911890" y="591320"/>
              <a:ext cx="256556" cy="224536"/>
            </a:xfrm>
            <a:custGeom>
              <a:avLst/>
              <a:gdLst>
                <a:gd name="connsiteX0" fmla="*/ 149021 w 448462"/>
                <a:gd name="connsiteY0" fmla="*/ 328125 h 392491"/>
                <a:gd name="connsiteX1" fmla="*/ 210588 w 448462"/>
                <a:gd name="connsiteY1" fmla="*/ 357224 h 392491"/>
                <a:gd name="connsiteX2" fmla="*/ 160375 w 448462"/>
                <a:gd name="connsiteY2" fmla="*/ 391211 h 392491"/>
                <a:gd name="connsiteX3" fmla="*/ 158502 w 448462"/>
                <a:gd name="connsiteY3" fmla="*/ 392025 h 392491"/>
                <a:gd name="connsiteX4" fmla="*/ 156629 w 448462"/>
                <a:gd name="connsiteY4" fmla="*/ 392491 h 392491"/>
                <a:gd name="connsiteX5" fmla="*/ 154757 w 448462"/>
                <a:gd name="connsiteY5" fmla="*/ 392375 h 392491"/>
                <a:gd name="connsiteX6" fmla="*/ 153001 w 448462"/>
                <a:gd name="connsiteY6" fmla="*/ 391676 h 392491"/>
                <a:gd name="connsiteX7" fmla="*/ 151362 w 448462"/>
                <a:gd name="connsiteY7" fmla="*/ 390396 h 392491"/>
                <a:gd name="connsiteX8" fmla="*/ 150075 w 448462"/>
                <a:gd name="connsiteY8" fmla="*/ 388883 h 392491"/>
                <a:gd name="connsiteX9" fmla="*/ 149255 w 448462"/>
                <a:gd name="connsiteY9" fmla="*/ 387137 h 392491"/>
                <a:gd name="connsiteX10" fmla="*/ 149021 w 448462"/>
                <a:gd name="connsiteY10" fmla="*/ 385158 h 392491"/>
                <a:gd name="connsiteX11" fmla="*/ 441235 w 448462"/>
                <a:gd name="connsiteY11" fmla="*/ 0 h 392491"/>
                <a:gd name="connsiteX12" fmla="*/ 442983 w 448462"/>
                <a:gd name="connsiteY12" fmla="*/ 233 h 392491"/>
                <a:gd name="connsiteX13" fmla="*/ 444615 w 448462"/>
                <a:gd name="connsiteY13" fmla="*/ 816 h 392491"/>
                <a:gd name="connsiteX14" fmla="*/ 446131 w 448462"/>
                <a:gd name="connsiteY14" fmla="*/ 1866 h 392491"/>
                <a:gd name="connsiteX15" fmla="*/ 447530 w 448462"/>
                <a:gd name="connsiteY15" fmla="*/ 3615 h 392491"/>
                <a:gd name="connsiteX16" fmla="*/ 448346 w 448462"/>
                <a:gd name="connsiteY16" fmla="*/ 5714 h 392491"/>
                <a:gd name="connsiteX17" fmla="*/ 448462 w 448462"/>
                <a:gd name="connsiteY17" fmla="*/ 7696 h 392491"/>
                <a:gd name="connsiteX18" fmla="*/ 447879 w 448462"/>
                <a:gd name="connsiteY18" fmla="*/ 9911 h 392491"/>
                <a:gd name="connsiteX19" fmla="*/ 307990 w 448462"/>
                <a:gd name="connsiteY19" fmla="*/ 362641 h 392491"/>
                <a:gd name="connsiteX20" fmla="*/ 306708 w 448462"/>
                <a:gd name="connsiteY20" fmla="*/ 364973 h 392491"/>
                <a:gd name="connsiteX21" fmla="*/ 305076 w 448462"/>
                <a:gd name="connsiteY21" fmla="*/ 366955 h 392491"/>
                <a:gd name="connsiteX22" fmla="*/ 303094 w 448462"/>
                <a:gd name="connsiteY22" fmla="*/ 368588 h 392491"/>
                <a:gd name="connsiteX23" fmla="*/ 300646 w 448462"/>
                <a:gd name="connsiteY23" fmla="*/ 369870 h 392491"/>
                <a:gd name="connsiteX24" fmla="*/ 298314 w 448462"/>
                <a:gd name="connsiteY24" fmla="*/ 370570 h 392491"/>
                <a:gd name="connsiteX25" fmla="*/ 295983 w 448462"/>
                <a:gd name="connsiteY25" fmla="*/ 370803 h 392491"/>
                <a:gd name="connsiteX26" fmla="*/ 293068 w 448462"/>
                <a:gd name="connsiteY26" fmla="*/ 370453 h 392491"/>
                <a:gd name="connsiteX27" fmla="*/ 290387 w 448462"/>
                <a:gd name="connsiteY27" fmla="*/ 369404 h 392491"/>
                <a:gd name="connsiteX28" fmla="*/ 148982 w 448462"/>
                <a:gd name="connsiteY28" fmla="*/ 302123 h 392491"/>
                <a:gd name="connsiteX29" fmla="*/ 347858 w 448462"/>
                <a:gd name="connsiteY29" fmla="*/ 102379 h 392491"/>
                <a:gd name="connsiteX30" fmla="*/ 120771 w 448462"/>
                <a:gd name="connsiteY30" fmla="*/ 288830 h 392491"/>
                <a:gd name="connsiteX31" fmla="*/ 7344 w 448462"/>
                <a:gd name="connsiteY31" fmla="*/ 234842 h 392491"/>
                <a:gd name="connsiteX32" fmla="*/ 4896 w 448462"/>
                <a:gd name="connsiteY32" fmla="*/ 233209 h 392491"/>
                <a:gd name="connsiteX33" fmla="*/ 2798 w 448462"/>
                <a:gd name="connsiteY33" fmla="*/ 231227 h 392491"/>
                <a:gd name="connsiteX34" fmla="*/ 1282 w 448462"/>
                <a:gd name="connsiteY34" fmla="*/ 228895 h 392491"/>
                <a:gd name="connsiteX35" fmla="*/ 349 w 448462"/>
                <a:gd name="connsiteY35" fmla="*/ 226213 h 392491"/>
                <a:gd name="connsiteX36" fmla="*/ 0 w 448462"/>
                <a:gd name="connsiteY36" fmla="*/ 223298 h 392491"/>
                <a:gd name="connsiteX37" fmla="*/ 233 w 448462"/>
                <a:gd name="connsiteY37" fmla="*/ 220499 h 392491"/>
                <a:gd name="connsiteX38" fmla="*/ 1165 w 448462"/>
                <a:gd name="connsiteY38" fmla="*/ 217701 h 392491"/>
                <a:gd name="connsiteX39" fmla="*/ 2681 w 448462"/>
                <a:gd name="connsiteY39" fmla="*/ 215252 h 392491"/>
                <a:gd name="connsiteX40" fmla="*/ 4779 w 448462"/>
                <a:gd name="connsiteY40" fmla="*/ 213270 h 392491"/>
                <a:gd name="connsiteX41" fmla="*/ 7227 w 448462"/>
                <a:gd name="connsiteY41" fmla="*/ 211754 h 392491"/>
                <a:gd name="connsiteX42" fmla="*/ 437971 w 448462"/>
                <a:gd name="connsiteY42" fmla="*/ 583 h 392491"/>
                <a:gd name="connsiteX43" fmla="*/ 439603 w 448462"/>
                <a:gd name="connsiteY43" fmla="*/ 117 h 39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48462" h="392491">
                  <a:moveTo>
                    <a:pt x="149021" y="328125"/>
                  </a:moveTo>
                  <a:lnTo>
                    <a:pt x="210588" y="357224"/>
                  </a:lnTo>
                  <a:lnTo>
                    <a:pt x="160375" y="391211"/>
                  </a:lnTo>
                  <a:lnTo>
                    <a:pt x="158502" y="392025"/>
                  </a:lnTo>
                  <a:lnTo>
                    <a:pt x="156629" y="392491"/>
                  </a:lnTo>
                  <a:lnTo>
                    <a:pt x="154757" y="392375"/>
                  </a:lnTo>
                  <a:lnTo>
                    <a:pt x="153001" y="391676"/>
                  </a:lnTo>
                  <a:lnTo>
                    <a:pt x="151362" y="390396"/>
                  </a:lnTo>
                  <a:lnTo>
                    <a:pt x="150075" y="388883"/>
                  </a:lnTo>
                  <a:lnTo>
                    <a:pt x="149255" y="387137"/>
                  </a:lnTo>
                  <a:lnTo>
                    <a:pt x="149021" y="385158"/>
                  </a:lnTo>
                  <a:close/>
                  <a:moveTo>
                    <a:pt x="441235" y="0"/>
                  </a:moveTo>
                  <a:lnTo>
                    <a:pt x="442983" y="233"/>
                  </a:lnTo>
                  <a:lnTo>
                    <a:pt x="444615" y="816"/>
                  </a:lnTo>
                  <a:lnTo>
                    <a:pt x="446131" y="1866"/>
                  </a:lnTo>
                  <a:lnTo>
                    <a:pt x="447530" y="3615"/>
                  </a:lnTo>
                  <a:lnTo>
                    <a:pt x="448346" y="5714"/>
                  </a:lnTo>
                  <a:lnTo>
                    <a:pt x="448462" y="7696"/>
                  </a:lnTo>
                  <a:lnTo>
                    <a:pt x="447879" y="9911"/>
                  </a:lnTo>
                  <a:lnTo>
                    <a:pt x="307990" y="362641"/>
                  </a:lnTo>
                  <a:lnTo>
                    <a:pt x="306708" y="364973"/>
                  </a:lnTo>
                  <a:lnTo>
                    <a:pt x="305076" y="366955"/>
                  </a:lnTo>
                  <a:lnTo>
                    <a:pt x="303094" y="368588"/>
                  </a:lnTo>
                  <a:lnTo>
                    <a:pt x="300646" y="369870"/>
                  </a:lnTo>
                  <a:lnTo>
                    <a:pt x="298314" y="370570"/>
                  </a:lnTo>
                  <a:lnTo>
                    <a:pt x="295983" y="370803"/>
                  </a:lnTo>
                  <a:lnTo>
                    <a:pt x="293068" y="370453"/>
                  </a:lnTo>
                  <a:lnTo>
                    <a:pt x="290387" y="369404"/>
                  </a:lnTo>
                  <a:lnTo>
                    <a:pt x="148982" y="302123"/>
                  </a:lnTo>
                  <a:lnTo>
                    <a:pt x="347858" y="102379"/>
                  </a:lnTo>
                  <a:lnTo>
                    <a:pt x="120771" y="288830"/>
                  </a:lnTo>
                  <a:lnTo>
                    <a:pt x="7344" y="234842"/>
                  </a:lnTo>
                  <a:lnTo>
                    <a:pt x="4896" y="233209"/>
                  </a:lnTo>
                  <a:lnTo>
                    <a:pt x="2798" y="231227"/>
                  </a:lnTo>
                  <a:lnTo>
                    <a:pt x="1282" y="228895"/>
                  </a:lnTo>
                  <a:lnTo>
                    <a:pt x="349" y="226213"/>
                  </a:lnTo>
                  <a:lnTo>
                    <a:pt x="0" y="223298"/>
                  </a:lnTo>
                  <a:lnTo>
                    <a:pt x="233" y="220499"/>
                  </a:lnTo>
                  <a:lnTo>
                    <a:pt x="1165" y="217701"/>
                  </a:lnTo>
                  <a:lnTo>
                    <a:pt x="2681" y="215252"/>
                  </a:lnTo>
                  <a:lnTo>
                    <a:pt x="4779" y="213270"/>
                  </a:lnTo>
                  <a:lnTo>
                    <a:pt x="7227" y="211754"/>
                  </a:lnTo>
                  <a:lnTo>
                    <a:pt x="437971" y="583"/>
                  </a:lnTo>
                  <a:lnTo>
                    <a:pt x="439603" y="117"/>
                  </a:lnTo>
                  <a:close/>
                </a:path>
              </a:pathLst>
            </a:custGeom>
            <a:solidFill>
              <a:schemeClr val="tx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43" name="모서리가 둥근 직사각형 42"/>
          <p:cNvSpPr/>
          <p:nvPr/>
        </p:nvSpPr>
        <p:spPr>
          <a:xfrm>
            <a:off x="5167314" y="1857364"/>
            <a:ext cx="4500594" cy="64294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  <a:effectLst>
            <a:outerShdw blurRad="304800" sx="96000" sy="96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현재 설정된 시정지표는 성격상 미션과 비전의 요소를 포함하고 있음</a:t>
            </a:r>
            <a:endParaRPr lang="en-US" altLang="ko-KR" sz="110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(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용어적으로 미션성격이나 기간상으로 비전의 성격을 가짐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)</a:t>
            </a:r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428628" y="1966902"/>
            <a:ext cx="1285884" cy="461665"/>
          </a:xfrm>
          <a:prstGeom prst="rect">
            <a:avLst/>
          </a:prstGeom>
          <a:ln>
            <a:solidFill>
              <a:schemeClr val="bg1">
                <a:lumMod val="75000"/>
              </a:schemeClr>
            </a:solidFill>
          </a:ln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비전</a:t>
            </a:r>
            <a:r>
              <a:rPr lang="en-US" altLang="ko-KR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/</a:t>
            </a:r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슬로건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cxnSp>
        <p:nvCxnSpPr>
          <p:cNvPr id="48" name="직선 연결선 47"/>
          <p:cNvCxnSpPr>
            <a:stCxn id="29" idx="2"/>
            <a:endCxn id="47" idx="3"/>
          </p:cNvCxnSpPr>
          <p:nvPr/>
        </p:nvCxnSpPr>
        <p:spPr>
          <a:xfrm rot="10800000" flipV="1">
            <a:off x="1714513" y="2182657"/>
            <a:ext cx="1525249" cy="1507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/>
          <p:cNvCxnSpPr>
            <a:endCxn id="27" idx="2"/>
          </p:cNvCxnSpPr>
          <p:nvPr/>
        </p:nvCxnSpPr>
        <p:spPr>
          <a:xfrm rot="5400000" flipH="1" flipV="1">
            <a:off x="3928827" y="2602946"/>
            <a:ext cx="509101" cy="15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/>
          <p:cNvCxnSpPr>
            <a:stCxn id="39" idx="0"/>
          </p:cNvCxnSpPr>
          <p:nvPr/>
        </p:nvCxnSpPr>
        <p:spPr>
          <a:xfrm rot="5400000" flipH="1" flipV="1">
            <a:off x="3906341" y="3428364"/>
            <a:ext cx="552798" cy="127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/>
          <p:cNvCxnSpPr>
            <a:stCxn id="35" idx="0"/>
            <a:endCxn id="39" idx="2"/>
          </p:cNvCxnSpPr>
          <p:nvPr/>
        </p:nvCxnSpPr>
        <p:spPr>
          <a:xfrm rot="5400000" flipH="1" flipV="1">
            <a:off x="3932071" y="4250537"/>
            <a:ext cx="500066" cy="15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연결선 60"/>
          <p:cNvCxnSpPr>
            <a:stCxn id="65" idx="0"/>
            <a:endCxn id="35" idx="2"/>
          </p:cNvCxnSpPr>
          <p:nvPr/>
        </p:nvCxnSpPr>
        <p:spPr>
          <a:xfrm rot="5400000" flipH="1" flipV="1">
            <a:off x="3936748" y="5041032"/>
            <a:ext cx="490713" cy="15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모서리가 둥근 직사각형 64"/>
          <p:cNvSpPr/>
          <p:nvPr/>
        </p:nvSpPr>
        <p:spPr>
          <a:xfrm>
            <a:off x="3432641" y="5286388"/>
            <a:ext cx="1498925" cy="295105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ffectLst>
            <a:outerShdw blurRad="304800" sx="108000" sy="108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 b="0" dirty="0" smtClean="0">
                <a:solidFill>
                  <a:prstClr val="white">
                    <a:lumMod val="85000"/>
                  </a:prstClr>
                </a:solidFill>
                <a:latin typeface="HY헤드라인M" pitchFamily="18" charset="-127"/>
                <a:ea typeface="HY헤드라인M" pitchFamily="18" charset="-127"/>
                <a:cs typeface="Segoe UI" panose="020B0502040204020203" pitchFamily="34" charset="0"/>
              </a:rPr>
              <a:t>성과지표</a:t>
            </a:r>
            <a:endParaRPr lang="en-US" altLang="ko-KR" sz="1200" b="0" dirty="0">
              <a:solidFill>
                <a:prstClr val="white">
                  <a:lumMod val="85000"/>
                </a:prstClr>
              </a:solidFill>
              <a:latin typeface="HY헤드라인M" pitchFamily="18" charset="-127"/>
              <a:ea typeface="HY헤드라인M" pitchFamily="18" charset="-127"/>
              <a:cs typeface="Segoe UI" panose="020B0502040204020203" pitchFamily="34" charset="0"/>
            </a:endParaRPr>
          </a:p>
        </p:txBody>
      </p:sp>
      <p:grpSp>
        <p:nvGrpSpPr>
          <p:cNvPr id="7" name="그룹 65"/>
          <p:cNvGrpSpPr/>
          <p:nvPr/>
        </p:nvGrpSpPr>
        <p:grpSpPr>
          <a:xfrm>
            <a:off x="3238488" y="5255419"/>
            <a:ext cx="320327" cy="320673"/>
            <a:chOff x="6798071" y="461424"/>
            <a:chExt cx="484194" cy="484328"/>
          </a:xfrm>
          <a:solidFill>
            <a:schemeClr val="bg1"/>
          </a:solidFill>
        </p:grpSpPr>
        <p:sp>
          <p:nvSpPr>
            <p:cNvPr id="67" name="타원 66"/>
            <p:cNvSpPr/>
            <p:nvPr/>
          </p:nvSpPr>
          <p:spPr>
            <a:xfrm>
              <a:off x="6798071" y="461424"/>
              <a:ext cx="484194" cy="484328"/>
            </a:xfrm>
            <a:prstGeom prst="ellipse">
              <a:avLst/>
            </a:prstGeom>
            <a:grpFill/>
            <a:ln>
              <a:noFill/>
            </a:ln>
            <a:effectLst>
              <a:outerShdw blurRad="304800" sx="108000" sy="108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ko-KR" altLang="en-US" sz="2400" dirty="0">
                <a:solidFill>
                  <a:prstClr val="white">
                    <a:lumMod val="85000"/>
                  </a:prstClr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68" name="자유형 67"/>
            <p:cNvSpPr>
              <a:spLocks/>
            </p:cNvSpPr>
            <p:nvPr/>
          </p:nvSpPr>
          <p:spPr bwMode="auto">
            <a:xfrm>
              <a:off x="6911890" y="591320"/>
              <a:ext cx="256556" cy="224536"/>
            </a:xfrm>
            <a:custGeom>
              <a:avLst/>
              <a:gdLst>
                <a:gd name="connsiteX0" fmla="*/ 149021 w 448462"/>
                <a:gd name="connsiteY0" fmla="*/ 328125 h 392491"/>
                <a:gd name="connsiteX1" fmla="*/ 210588 w 448462"/>
                <a:gd name="connsiteY1" fmla="*/ 357224 h 392491"/>
                <a:gd name="connsiteX2" fmla="*/ 160375 w 448462"/>
                <a:gd name="connsiteY2" fmla="*/ 391211 h 392491"/>
                <a:gd name="connsiteX3" fmla="*/ 158502 w 448462"/>
                <a:gd name="connsiteY3" fmla="*/ 392025 h 392491"/>
                <a:gd name="connsiteX4" fmla="*/ 156629 w 448462"/>
                <a:gd name="connsiteY4" fmla="*/ 392491 h 392491"/>
                <a:gd name="connsiteX5" fmla="*/ 154757 w 448462"/>
                <a:gd name="connsiteY5" fmla="*/ 392375 h 392491"/>
                <a:gd name="connsiteX6" fmla="*/ 153001 w 448462"/>
                <a:gd name="connsiteY6" fmla="*/ 391676 h 392491"/>
                <a:gd name="connsiteX7" fmla="*/ 151362 w 448462"/>
                <a:gd name="connsiteY7" fmla="*/ 390396 h 392491"/>
                <a:gd name="connsiteX8" fmla="*/ 150075 w 448462"/>
                <a:gd name="connsiteY8" fmla="*/ 388883 h 392491"/>
                <a:gd name="connsiteX9" fmla="*/ 149255 w 448462"/>
                <a:gd name="connsiteY9" fmla="*/ 387137 h 392491"/>
                <a:gd name="connsiteX10" fmla="*/ 149021 w 448462"/>
                <a:gd name="connsiteY10" fmla="*/ 385158 h 392491"/>
                <a:gd name="connsiteX11" fmla="*/ 441235 w 448462"/>
                <a:gd name="connsiteY11" fmla="*/ 0 h 392491"/>
                <a:gd name="connsiteX12" fmla="*/ 442983 w 448462"/>
                <a:gd name="connsiteY12" fmla="*/ 233 h 392491"/>
                <a:gd name="connsiteX13" fmla="*/ 444615 w 448462"/>
                <a:gd name="connsiteY13" fmla="*/ 816 h 392491"/>
                <a:gd name="connsiteX14" fmla="*/ 446131 w 448462"/>
                <a:gd name="connsiteY14" fmla="*/ 1866 h 392491"/>
                <a:gd name="connsiteX15" fmla="*/ 447530 w 448462"/>
                <a:gd name="connsiteY15" fmla="*/ 3615 h 392491"/>
                <a:gd name="connsiteX16" fmla="*/ 448346 w 448462"/>
                <a:gd name="connsiteY16" fmla="*/ 5714 h 392491"/>
                <a:gd name="connsiteX17" fmla="*/ 448462 w 448462"/>
                <a:gd name="connsiteY17" fmla="*/ 7696 h 392491"/>
                <a:gd name="connsiteX18" fmla="*/ 447879 w 448462"/>
                <a:gd name="connsiteY18" fmla="*/ 9911 h 392491"/>
                <a:gd name="connsiteX19" fmla="*/ 307990 w 448462"/>
                <a:gd name="connsiteY19" fmla="*/ 362641 h 392491"/>
                <a:gd name="connsiteX20" fmla="*/ 306708 w 448462"/>
                <a:gd name="connsiteY20" fmla="*/ 364973 h 392491"/>
                <a:gd name="connsiteX21" fmla="*/ 305076 w 448462"/>
                <a:gd name="connsiteY21" fmla="*/ 366955 h 392491"/>
                <a:gd name="connsiteX22" fmla="*/ 303094 w 448462"/>
                <a:gd name="connsiteY22" fmla="*/ 368588 h 392491"/>
                <a:gd name="connsiteX23" fmla="*/ 300646 w 448462"/>
                <a:gd name="connsiteY23" fmla="*/ 369870 h 392491"/>
                <a:gd name="connsiteX24" fmla="*/ 298314 w 448462"/>
                <a:gd name="connsiteY24" fmla="*/ 370570 h 392491"/>
                <a:gd name="connsiteX25" fmla="*/ 295983 w 448462"/>
                <a:gd name="connsiteY25" fmla="*/ 370803 h 392491"/>
                <a:gd name="connsiteX26" fmla="*/ 293068 w 448462"/>
                <a:gd name="connsiteY26" fmla="*/ 370453 h 392491"/>
                <a:gd name="connsiteX27" fmla="*/ 290387 w 448462"/>
                <a:gd name="connsiteY27" fmla="*/ 369404 h 392491"/>
                <a:gd name="connsiteX28" fmla="*/ 148982 w 448462"/>
                <a:gd name="connsiteY28" fmla="*/ 302123 h 392491"/>
                <a:gd name="connsiteX29" fmla="*/ 347858 w 448462"/>
                <a:gd name="connsiteY29" fmla="*/ 102379 h 392491"/>
                <a:gd name="connsiteX30" fmla="*/ 120771 w 448462"/>
                <a:gd name="connsiteY30" fmla="*/ 288830 h 392491"/>
                <a:gd name="connsiteX31" fmla="*/ 7344 w 448462"/>
                <a:gd name="connsiteY31" fmla="*/ 234842 h 392491"/>
                <a:gd name="connsiteX32" fmla="*/ 4896 w 448462"/>
                <a:gd name="connsiteY32" fmla="*/ 233209 h 392491"/>
                <a:gd name="connsiteX33" fmla="*/ 2798 w 448462"/>
                <a:gd name="connsiteY33" fmla="*/ 231227 h 392491"/>
                <a:gd name="connsiteX34" fmla="*/ 1282 w 448462"/>
                <a:gd name="connsiteY34" fmla="*/ 228895 h 392491"/>
                <a:gd name="connsiteX35" fmla="*/ 349 w 448462"/>
                <a:gd name="connsiteY35" fmla="*/ 226213 h 392491"/>
                <a:gd name="connsiteX36" fmla="*/ 0 w 448462"/>
                <a:gd name="connsiteY36" fmla="*/ 223298 h 392491"/>
                <a:gd name="connsiteX37" fmla="*/ 233 w 448462"/>
                <a:gd name="connsiteY37" fmla="*/ 220499 h 392491"/>
                <a:gd name="connsiteX38" fmla="*/ 1165 w 448462"/>
                <a:gd name="connsiteY38" fmla="*/ 217701 h 392491"/>
                <a:gd name="connsiteX39" fmla="*/ 2681 w 448462"/>
                <a:gd name="connsiteY39" fmla="*/ 215252 h 392491"/>
                <a:gd name="connsiteX40" fmla="*/ 4779 w 448462"/>
                <a:gd name="connsiteY40" fmla="*/ 213270 h 392491"/>
                <a:gd name="connsiteX41" fmla="*/ 7227 w 448462"/>
                <a:gd name="connsiteY41" fmla="*/ 211754 h 392491"/>
                <a:gd name="connsiteX42" fmla="*/ 437971 w 448462"/>
                <a:gd name="connsiteY42" fmla="*/ 583 h 392491"/>
                <a:gd name="connsiteX43" fmla="*/ 439603 w 448462"/>
                <a:gd name="connsiteY43" fmla="*/ 117 h 39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48462" h="392491">
                  <a:moveTo>
                    <a:pt x="149021" y="328125"/>
                  </a:moveTo>
                  <a:lnTo>
                    <a:pt x="210588" y="357224"/>
                  </a:lnTo>
                  <a:lnTo>
                    <a:pt x="160375" y="391211"/>
                  </a:lnTo>
                  <a:lnTo>
                    <a:pt x="158502" y="392025"/>
                  </a:lnTo>
                  <a:lnTo>
                    <a:pt x="156629" y="392491"/>
                  </a:lnTo>
                  <a:lnTo>
                    <a:pt x="154757" y="392375"/>
                  </a:lnTo>
                  <a:lnTo>
                    <a:pt x="153001" y="391676"/>
                  </a:lnTo>
                  <a:lnTo>
                    <a:pt x="151362" y="390396"/>
                  </a:lnTo>
                  <a:lnTo>
                    <a:pt x="150075" y="388883"/>
                  </a:lnTo>
                  <a:lnTo>
                    <a:pt x="149255" y="387137"/>
                  </a:lnTo>
                  <a:lnTo>
                    <a:pt x="149021" y="385158"/>
                  </a:lnTo>
                  <a:close/>
                  <a:moveTo>
                    <a:pt x="441235" y="0"/>
                  </a:moveTo>
                  <a:lnTo>
                    <a:pt x="442983" y="233"/>
                  </a:lnTo>
                  <a:lnTo>
                    <a:pt x="444615" y="816"/>
                  </a:lnTo>
                  <a:lnTo>
                    <a:pt x="446131" y="1866"/>
                  </a:lnTo>
                  <a:lnTo>
                    <a:pt x="447530" y="3615"/>
                  </a:lnTo>
                  <a:lnTo>
                    <a:pt x="448346" y="5714"/>
                  </a:lnTo>
                  <a:lnTo>
                    <a:pt x="448462" y="7696"/>
                  </a:lnTo>
                  <a:lnTo>
                    <a:pt x="447879" y="9911"/>
                  </a:lnTo>
                  <a:lnTo>
                    <a:pt x="307990" y="362641"/>
                  </a:lnTo>
                  <a:lnTo>
                    <a:pt x="306708" y="364973"/>
                  </a:lnTo>
                  <a:lnTo>
                    <a:pt x="305076" y="366955"/>
                  </a:lnTo>
                  <a:lnTo>
                    <a:pt x="303094" y="368588"/>
                  </a:lnTo>
                  <a:lnTo>
                    <a:pt x="300646" y="369870"/>
                  </a:lnTo>
                  <a:lnTo>
                    <a:pt x="298314" y="370570"/>
                  </a:lnTo>
                  <a:lnTo>
                    <a:pt x="295983" y="370803"/>
                  </a:lnTo>
                  <a:lnTo>
                    <a:pt x="293068" y="370453"/>
                  </a:lnTo>
                  <a:lnTo>
                    <a:pt x="290387" y="369404"/>
                  </a:lnTo>
                  <a:lnTo>
                    <a:pt x="148982" y="302123"/>
                  </a:lnTo>
                  <a:lnTo>
                    <a:pt x="347858" y="102379"/>
                  </a:lnTo>
                  <a:lnTo>
                    <a:pt x="120771" y="288830"/>
                  </a:lnTo>
                  <a:lnTo>
                    <a:pt x="7344" y="234842"/>
                  </a:lnTo>
                  <a:lnTo>
                    <a:pt x="4896" y="233209"/>
                  </a:lnTo>
                  <a:lnTo>
                    <a:pt x="2798" y="231227"/>
                  </a:lnTo>
                  <a:lnTo>
                    <a:pt x="1282" y="228895"/>
                  </a:lnTo>
                  <a:lnTo>
                    <a:pt x="349" y="226213"/>
                  </a:lnTo>
                  <a:lnTo>
                    <a:pt x="0" y="223298"/>
                  </a:lnTo>
                  <a:lnTo>
                    <a:pt x="233" y="220499"/>
                  </a:lnTo>
                  <a:lnTo>
                    <a:pt x="1165" y="217701"/>
                  </a:lnTo>
                  <a:lnTo>
                    <a:pt x="2681" y="215252"/>
                  </a:lnTo>
                  <a:lnTo>
                    <a:pt x="4779" y="213270"/>
                  </a:lnTo>
                  <a:lnTo>
                    <a:pt x="7227" y="211754"/>
                  </a:lnTo>
                  <a:lnTo>
                    <a:pt x="437971" y="583"/>
                  </a:lnTo>
                  <a:lnTo>
                    <a:pt x="439603" y="117"/>
                  </a:lnTo>
                  <a:close/>
                </a:path>
              </a:pathLst>
            </a:custGeom>
            <a:solidFill>
              <a:schemeClr val="tx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89" name="직사각형 88"/>
          <p:cNvSpPr/>
          <p:nvPr/>
        </p:nvSpPr>
        <p:spPr>
          <a:xfrm>
            <a:off x="428628" y="2819998"/>
            <a:ext cx="1285884" cy="461665"/>
          </a:xfrm>
          <a:prstGeom prst="rect">
            <a:avLst/>
          </a:prstGeom>
          <a:ln>
            <a:solidFill>
              <a:schemeClr val="bg1">
                <a:lumMod val="75000"/>
              </a:schemeClr>
            </a:solidFill>
          </a:ln>
        </p:spPr>
        <p:txBody>
          <a:bodyPr wrap="square" anchor="ctr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시정방침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cxnSp>
        <p:nvCxnSpPr>
          <p:cNvPr id="90" name="직선 연결선 89"/>
          <p:cNvCxnSpPr>
            <a:stCxn id="33" idx="2"/>
            <a:endCxn id="89" idx="3"/>
          </p:cNvCxnSpPr>
          <p:nvPr/>
        </p:nvCxnSpPr>
        <p:spPr>
          <a:xfrm rot="10800000" flipV="1">
            <a:off x="1714513" y="3031297"/>
            <a:ext cx="1525249" cy="1953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모서리가 둥근 직사각형 92"/>
          <p:cNvSpPr/>
          <p:nvPr/>
        </p:nvSpPr>
        <p:spPr>
          <a:xfrm>
            <a:off x="5167314" y="2714620"/>
            <a:ext cx="4500594" cy="64294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  <a:effectLst>
            <a:outerShdw blurRad="304800" sx="96000" sy="96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하위목표의 꾸러미라고 할 수 있는 전략테마의 성격을 </a:t>
            </a:r>
            <a:endParaRPr lang="en-US" altLang="ko-KR" sz="110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시정방침이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 내포하고 있음</a:t>
            </a:r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4" name="모서리가 둥근 직사각형 93"/>
          <p:cNvSpPr/>
          <p:nvPr/>
        </p:nvSpPr>
        <p:spPr>
          <a:xfrm>
            <a:off x="5167314" y="3500438"/>
            <a:ext cx="4500594" cy="64294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  <a:effectLst>
            <a:outerShdw blurRad="304800" sx="96000" sy="96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전략테마를 중심으로 목표 세분화 및 추가 목표를 설정함</a:t>
            </a:r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5" name="모서리가 둥근 직사각형 94"/>
          <p:cNvSpPr/>
          <p:nvPr/>
        </p:nvSpPr>
        <p:spPr>
          <a:xfrm>
            <a:off x="5167314" y="4286256"/>
            <a:ext cx="4500594" cy="64294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  <a:effectLst>
            <a:outerShdw blurRad="304800" sx="96000" sy="96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부서 목표 수준을 고려하여 추가 및 수정함</a:t>
            </a:r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6" name="모서리가 둥근 직사각형 95"/>
          <p:cNvSpPr/>
          <p:nvPr/>
        </p:nvSpPr>
        <p:spPr>
          <a:xfrm>
            <a:off x="5167314" y="5072074"/>
            <a:ext cx="4500594" cy="642942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  <a:effectLst>
            <a:outerShdw blurRad="304800" sx="96000" sy="96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산출 〮결과중심의 지표로 변경 및 재 설정</a:t>
            </a:r>
            <a:endParaRPr lang="ko-KR" altLang="en-US" sz="11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28007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77827" name="Rectangle 24"/>
          <p:cNvSpPr>
            <a:spLocks noChangeArrowheads="1"/>
          </p:cNvSpPr>
          <p:nvPr/>
        </p:nvSpPr>
        <p:spPr bwMode="auto">
          <a:xfrm>
            <a:off x="152400" y="1643063"/>
            <a:ext cx="9613900" cy="4656137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77828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특성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77829" name="Text Box 41"/>
          <p:cNvSpPr txBox="1">
            <a:spLocks noChangeArrowheads="1"/>
          </p:cNvSpPr>
          <p:nvPr/>
        </p:nvSpPr>
        <p:spPr bwMode="auto">
          <a:xfrm>
            <a:off x="200025" y="1844824"/>
            <a:ext cx="9721850" cy="41171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66700" indent="-2667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893763" indent="-352425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latinLnBrk="1" hangingPunct="1">
              <a:lnSpc>
                <a:spcPct val="130000"/>
              </a:lnSpc>
              <a:spcBef>
                <a:spcPct val="50000"/>
              </a:spcBef>
              <a:buFontTx/>
              <a:buBlip>
                <a:blip r:embed="rId2"/>
              </a:buBlip>
            </a:pP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성과목표 및 전략목표를 명확하게 해주어야 함</a:t>
            </a:r>
          </a:p>
          <a:p>
            <a:pPr eaLnBrk="1" latinLnBrk="1" hangingPunct="1">
              <a:lnSpc>
                <a:spcPct val="130000"/>
              </a:lnSpc>
              <a:spcBef>
                <a:spcPct val="50000"/>
              </a:spcBef>
              <a:buFontTx/>
              <a:buBlip>
                <a:blip r:embed="rId2"/>
              </a:buBlip>
            </a:pP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전략목표 및 성과목표를 대표할 수 있어야 함</a:t>
            </a:r>
          </a:p>
          <a:p>
            <a:pPr eaLnBrk="1" latinLnBrk="1" hangingPunct="1">
              <a:lnSpc>
                <a:spcPct val="130000"/>
              </a:lnSpc>
              <a:spcBef>
                <a:spcPct val="50000"/>
              </a:spcBef>
              <a:buFontTx/>
              <a:buBlip>
                <a:blip r:embed="rId2"/>
              </a:buBlip>
            </a:pP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성과목표 달성에 관한 구체적이고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체계적이며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객관적인 달성기준 제시</a:t>
            </a:r>
          </a:p>
          <a:p>
            <a:pPr eaLnBrk="1" latinLnBrk="1" hangingPunct="1">
              <a:lnSpc>
                <a:spcPct val="130000"/>
              </a:lnSpc>
              <a:spcBef>
                <a:spcPct val="50000"/>
              </a:spcBef>
              <a:buFontTx/>
              <a:buBlip>
                <a:blip r:embed="rId2"/>
              </a:buBlip>
            </a:pP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다음의 사항을 포함하여야 함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(SMART)</a:t>
            </a:r>
          </a:p>
          <a:p>
            <a:pPr lvl="1" eaLnBrk="1" latinLnBrk="1" hangingPunct="1">
              <a:lnSpc>
                <a:spcPct val="130000"/>
              </a:lnSpc>
              <a:spcBef>
                <a:spcPct val="50000"/>
              </a:spcBef>
              <a:buClr>
                <a:srgbClr val="3366FF"/>
              </a:buClr>
              <a:buFont typeface="Wingdings" panose="05000000000000000000" pitchFamily="2" charset="2"/>
              <a:buChar char="Ø"/>
            </a:pP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 : Specific(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구체성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):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목표달성 여부의 측정기준으로 활용될 수 있을 만큼 구체적이고 </a:t>
            </a:r>
            <a:r>
              <a:rPr kumimoji="1" lang="ko-KR" altLang="en-US" sz="1400" b="0" dirty="0" err="1" smtClean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명확한가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 lvl="1" eaLnBrk="1" latinLnBrk="1" hangingPunct="1">
              <a:lnSpc>
                <a:spcPct val="130000"/>
              </a:lnSpc>
              <a:spcBef>
                <a:spcPct val="50000"/>
              </a:spcBef>
              <a:buClr>
                <a:srgbClr val="3366FF"/>
              </a:buClr>
              <a:buFont typeface="Wingdings" panose="05000000000000000000" pitchFamily="2" charset="2"/>
              <a:buChar char="Ø"/>
            </a:pP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 : Measurable(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측정가능성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):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측정이 불가능하거나 비용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인력 또는 예산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 과다하게 소요되지는 않는가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 lvl="1" eaLnBrk="1" latinLnBrk="1" hangingPunct="1">
              <a:lnSpc>
                <a:spcPct val="130000"/>
              </a:lnSpc>
              <a:spcBef>
                <a:spcPct val="50000"/>
              </a:spcBef>
              <a:buClr>
                <a:srgbClr val="3366FF"/>
              </a:buClr>
              <a:buFont typeface="Wingdings" panose="05000000000000000000" pitchFamily="2" charset="2"/>
              <a:buChar char="Ø"/>
            </a:pP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 : Achievable(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달성가능성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): </a:t>
            </a:r>
            <a:r>
              <a:rPr kumimoji="1" lang="ko-KR" altLang="en-US" sz="1400" b="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목표값의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달성이 조직의 노력으로 통제 가능한가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 lvl="1" eaLnBrk="1" latinLnBrk="1" hangingPunct="1">
              <a:lnSpc>
                <a:spcPct val="130000"/>
              </a:lnSpc>
              <a:spcBef>
                <a:spcPct val="50000"/>
              </a:spcBef>
              <a:buClr>
                <a:srgbClr val="3366FF"/>
              </a:buClr>
              <a:buFont typeface="Wingdings" panose="05000000000000000000" pitchFamily="2" charset="2"/>
              <a:buChar char="Ø"/>
            </a:pP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R : Relevant, Result-oriented(</a:t>
            </a:r>
            <a:r>
              <a:rPr kumimoji="1" lang="ko-KR" altLang="en-US" sz="1400" b="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적실성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):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정책고객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대상집단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시민의 관점에서 의미가 있는 최종결과 또는                                                           효과를 측정할 수 있는 것인가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 lvl="1" eaLnBrk="1" latinLnBrk="1" hangingPunct="1">
              <a:lnSpc>
                <a:spcPct val="130000"/>
              </a:lnSpc>
              <a:spcBef>
                <a:spcPct val="50000"/>
              </a:spcBef>
              <a:buClr>
                <a:srgbClr val="3366FF"/>
              </a:buClr>
              <a:buFont typeface="Wingdings" panose="05000000000000000000" pitchFamily="2" charset="2"/>
              <a:buChar char="Ø"/>
            </a:pP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 : Time-bound(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기한성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):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달성기한 별로 </a:t>
            </a:r>
            <a:r>
              <a:rPr kumimoji="1" lang="ko-KR" altLang="en-US" sz="1400" b="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목표값이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있으며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측정결과의 </a:t>
            </a:r>
            <a:r>
              <a:rPr kumimoji="1" lang="ko-KR" altLang="en-US" sz="1400" b="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시계열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비교 및 개선  여부 판단이 </a:t>
            </a:r>
            <a:endParaRPr kumimoji="1" lang="en-US" altLang="ko-KR" sz="1400" b="0" dirty="0" smtClean="0">
              <a:solidFill>
                <a:srgbClr val="00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541338" lvl="1" indent="0" eaLnBrk="1" latinLnBrk="1" hangingPunct="1">
              <a:lnSpc>
                <a:spcPct val="130000"/>
              </a:lnSpc>
              <a:spcBef>
                <a:spcPct val="50000"/>
              </a:spcBef>
              <a:buClr>
                <a:srgbClr val="3366FF"/>
              </a:buClr>
            </a:pP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kumimoji="1" lang="en-US" altLang="ko-KR" sz="1400" b="0" dirty="0" smtClean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</a:t>
            </a:r>
            <a:r>
              <a:rPr kumimoji="1" lang="ko-KR" altLang="en-US" sz="1400" b="0" dirty="0" smtClean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가능한가</a:t>
            </a:r>
            <a:r>
              <a:rPr kumimoji="1" lang="en-US" altLang="ko-KR" sz="1400" b="0" dirty="0">
                <a:solidFill>
                  <a:srgbClr val="000000"/>
                </a:solidFill>
                <a:latin typeface="HY울릉도M" panose="02030600000101010101" pitchFamily="18" charset="-127"/>
                <a:ea typeface="HY울릉도M" panose="02030600000101010101" pitchFamily="18" charset="-127"/>
              </a:rPr>
              <a:t>?</a:t>
            </a:r>
            <a:endParaRPr kumimoji="1" lang="en-US" altLang="ko-KR" sz="1400" b="0" dirty="0">
              <a:solidFill>
                <a:srgbClr val="000000"/>
              </a:solidFill>
              <a:latin typeface="HY울릉도M" panose="02030600000101010101" pitchFamily="18" charset="-127"/>
              <a:ea typeface="HY울릉도M" panose="02030600000101010101" pitchFamily="18" charset="-127"/>
              <a:sym typeface="Symbol" panose="05050102010706020507" pitchFamily="18" charset="2"/>
            </a:endParaRPr>
          </a:p>
        </p:txBody>
      </p:sp>
      <p:sp>
        <p:nvSpPr>
          <p:cNvPr id="77830" name="슬라이드 번호 개체 틀 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F542B3D4-B833-4143-8A73-D9211BD2A422}" type="slidenum">
              <a:rPr lang="en-US" altLang="ko-KR">
                <a:solidFill>
                  <a:schemeClr val="tx1"/>
                </a:solidFill>
              </a:rPr>
              <a:pPr/>
              <a:t>27</a:t>
            </a:fld>
            <a:endParaRPr lang="en-US" altLang="ko-KR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3258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eaLnBrk="1" latinLnBrk="1" hangingPunct="1"/>
            <a:fld id="{4E97BF2C-98F9-4CA6-8F38-E86B69776D4A}" type="slidenum">
              <a:rPr kumimoji="1"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 eaLnBrk="1" latinLnBrk="1" hangingPunct="1"/>
              <a:t>28</a:t>
            </a:fld>
            <a:endParaRPr kumimoji="1" lang="en-US" altLang="ko-KR" sz="100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78851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78853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2.2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도출 절차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(1)</a:t>
            </a:r>
          </a:p>
        </p:txBody>
      </p:sp>
      <p:sp>
        <p:nvSpPr>
          <p:cNvPr id="78889" name="슬라이드 번호 개체 틀 41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8A693F8A-40F5-427C-8C4A-C114239FE28E}" type="slidenum">
              <a:rPr lang="en-US" altLang="ko-KR">
                <a:solidFill>
                  <a:schemeClr val="tx1"/>
                </a:solidFill>
              </a:rPr>
              <a:pPr/>
              <a:t>28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2" name="그룹 120"/>
          <p:cNvGrpSpPr/>
          <p:nvPr/>
        </p:nvGrpSpPr>
        <p:grpSpPr>
          <a:xfrm>
            <a:off x="381000" y="1643063"/>
            <a:ext cx="9215438" cy="4656137"/>
            <a:chOff x="381000" y="1643063"/>
            <a:chExt cx="9215438" cy="4656137"/>
          </a:xfrm>
        </p:grpSpPr>
        <p:sp>
          <p:nvSpPr>
            <p:cNvPr id="78852" name="Rectangle 24"/>
            <p:cNvSpPr>
              <a:spLocks noChangeArrowheads="1"/>
            </p:cNvSpPr>
            <p:nvPr/>
          </p:nvSpPr>
          <p:spPr bwMode="auto">
            <a:xfrm>
              <a:off x="381000" y="1643063"/>
              <a:ext cx="9215438" cy="4656137"/>
            </a:xfrm>
            <a:prstGeom prst="rect">
              <a:avLst/>
            </a:prstGeom>
            <a:noFill/>
            <a:ln w="12700">
              <a:solidFill>
                <a:srgbClr val="ABCEE3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>
                <a:spcBef>
                  <a:spcPct val="50000"/>
                </a:spcBef>
                <a:spcAft>
                  <a:spcPct val="20000"/>
                </a:spcAft>
              </a:pPr>
              <a:endParaRPr lang="ko-KR" altLang="en-US">
                <a:solidFill>
                  <a:schemeClr val="tx1"/>
                </a:solidFill>
                <a:latin typeface="HY울릉도M" panose="02030600000101010101" pitchFamily="18" charset="-127"/>
                <a:ea typeface="HY울릉도M" panose="02030600000101010101" pitchFamily="18" charset="-127"/>
              </a:endParaRP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52406" y="1714488"/>
              <a:ext cx="31432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Step 1. </a:t>
              </a:r>
              <a:r>
                <a:rPr lang="ko-KR" altLang="en-US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예비 성과지표 도출</a:t>
              </a:r>
              <a:endParaRPr lang="ko-KR" altLang="en-US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grpSp>
          <p:nvGrpSpPr>
            <p:cNvPr id="3" name="그룹 111"/>
            <p:cNvGrpSpPr/>
            <p:nvPr/>
          </p:nvGrpSpPr>
          <p:grpSpPr>
            <a:xfrm>
              <a:off x="629931" y="2214554"/>
              <a:ext cx="7752093" cy="1162922"/>
              <a:chOff x="1387174" y="2269020"/>
              <a:chExt cx="7752093" cy="1162922"/>
            </a:xfrm>
          </p:grpSpPr>
          <p:grpSp>
            <p:nvGrpSpPr>
              <p:cNvPr id="4" name="그룹 110"/>
              <p:cNvGrpSpPr/>
              <p:nvPr/>
            </p:nvGrpSpPr>
            <p:grpSpPr>
              <a:xfrm>
                <a:off x="3086540" y="2714618"/>
                <a:ext cx="4444952" cy="346252"/>
                <a:chOff x="3086540" y="2714618"/>
                <a:chExt cx="4444952" cy="346252"/>
              </a:xfrm>
            </p:grpSpPr>
            <p:grpSp>
              <p:nvGrpSpPr>
                <p:cNvPr id="5" name="그룹 51"/>
                <p:cNvGrpSpPr/>
                <p:nvPr/>
              </p:nvGrpSpPr>
              <p:grpSpPr>
                <a:xfrm>
                  <a:off x="5200129" y="2714618"/>
                  <a:ext cx="211708" cy="346249"/>
                  <a:chOff x="4371840" y="2265024"/>
                  <a:chExt cx="252000" cy="487673"/>
                </a:xfrm>
              </p:grpSpPr>
              <p:sp>
                <p:nvSpPr>
                  <p:cNvPr id="53" name="타원 52"/>
                  <p:cNvSpPr/>
                  <p:nvPr/>
                </p:nvSpPr>
                <p:spPr>
                  <a:xfrm>
                    <a:off x="4371840" y="2389745"/>
                    <a:ext cx="252000" cy="252000"/>
                  </a:xfrm>
                  <a:prstGeom prst="ellipse">
                    <a:avLst/>
                  </a:prstGeom>
                  <a:solidFill>
                    <a:schemeClr val="tx1">
                      <a:lumMod val="85000"/>
                      <a:lumOff val="1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54" name="직사각형 53"/>
                  <p:cNvSpPr/>
                  <p:nvPr/>
                </p:nvSpPr>
                <p:spPr>
                  <a:xfrm>
                    <a:off x="4405044" y="2265024"/>
                    <a:ext cx="199551" cy="487673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 algn="ctr">
                      <a:lnSpc>
                        <a:spcPct val="150000"/>
                      </a:lnSpc>
                    </a:pPr>
                    <a:r>
                      <a:rPr lang="ko-KR" altLang="en-US" sz="1100" b="1" dirty="0">
                        <a:solidFill>
                          <a:schemeClr val="tx1"/>
                        </a:solidFill>
                      </a:rPr>
                      <a:t>▶</a:t>
                    </a:r>
                    <a:endParaRPr lang="ko-KR" altLang="en-US" sz="600" dirty="0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6" name="그룹 54"/>
                <p:cNvGrpSpPr/>
                <p:nvPr/>
              </p:nvGrpSpPr>
              <p:grpSpPr>
                <a:xfrm>
                  <a:off x="3086540" y="2714621"/>
                  <a:ext cx="211708" cy="346249"/>
                  <a:chOff x="4371840" y="2251153"/>
                  <a:chExt cx="252000" cy="487672"/>
                </a:xfrm>
              </p:grpSpPr>
              <p:sp>
                <p:nvSpPr>
                  <p:cNvPr id="56" name="타원 55"/>
                  <p:cNvSpPr/>
                  <p:nvPr/>
                </p:nvSpPr>
                <p:spPr>
                  <a:xfrm>
                    <a:off x="4371840" y="2389745"/>
                    <a:ext cx="252000" cy="252000"/>
                  </a:xfrm>
                  <a:prstGeom prst="ellipse">
                    <a:avLst/>
                  </a:prstGeom>
                  <a:solidFill>
                    <a:schemeClr val="tx1">
                      <a:lumMod val="85000"/>
                      <a:lumOff val="1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57" name="직사각형 56"/>
                  <p:cNvSpPr/>
                  <p:nvPr/>
                </p:nvSpPr>
                <p:spPr>
                  <a:xfrm>
                    <a:off x="4405044" y="2251153"/>
                    <a:ext cx="199551" cy="487672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 algn="ctr">
                      <a:lnSpc>
                        <a:spcPct val="150000"/>
                      </a:lnSpc>
                    </a:pPr>
                    <a:r>
                      <a:rPr lang="ko-KR" altLang="en-US" sz="1100" b="1" dirty="0">
                        <a:solidFill>
                          <a:schemeClr val="tx1"/>
                        </a:solidFill>
                      </a:rPr>
                      <a:t>▶</a:t>
                    </a:r>
                    <a:endParaRPr lang="ko-KR" altLang="en-US" sz="600" dirty="0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" name="그룹 57"/>
                <p:cNvGrpSpPr/>
                <p:nvPr/>
              </p:nvGrpSpPr>
              <p:grpSpPr>
                <a:xfrm>
                  <a:off x="7319784" y="2714618"/>
                  <a:ext cx="211708" cy="346249"/>
                  <a:chOff x="4371840" y="2278894"/>
                  <a:chExt cx="252000" cy="487673"/>
                </a:xfrm>
              </p:grpSpPr>
              <p:sp>
                <p:nvSpPr>
                  <p:cNvPr id="59" name="타원 58"/>
                  <p:cNvSpPr/>
                  <p:nvPr/>
                </p:nvSpPr>
                <p:spPr>
                  <a:xfrm>
                    <a:off x="4371840" y="2389745"/>
                    <a:ext cx="252000" cy="252000"/>
                  </a:xfrm>
                  <a:prstGeom prst="ellipse">
                    <a:avLst/>
                  </a:prstGeom>
                  <a:solidFill>
                    <a:schemeClr val="tx1">
                      <a:lumMod val="85000"/>
                      <a:lumOff val="1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60" name="직사각형 59"/>
                  <p:cNvSpPr/>
                  <p:nvPr/>
                </p:nvSpPr>
                <p:spPr>
                  <a:xfrm>
                    <a:off x="4405044" y="2278894"/>
                    <a:ext cx="199551" cy="487673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 algn="ctr">
                      <a:lnSpc>
                        <a:spcPct val="150000"/>
                      </a:lnSpc>
                    </a:pPr>
                    <a:r>
                      <a:rPr lang="ko-KR" altLang="en-US" sz="1100" b="1" dirty="0">
                        <a:solidFill>
                          <a:schemeClr val="tx1"/>
                        </a:solidFill>
                      </a:rPr>
                      <a:t>▶</a:t>
                    </a:r>
                    <a:endParaRPr lang="ko-KR" altLang="en-US" sz="600" dirty="0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8" name="그룹 101"/>
              <p:cNvGrpSpPr/>
              <p:nvPr/>
            </p:nvGrpSpPr>
            <p:grpSpPr>
              <a:xfrm>
                <a:off x="1387174" y="2269020"/>
                <a:ext cx="1416612" cy="1159981"/>
                <a:chOff x="1387174" y="2269020"/>
                <a:chExt cx="1416612" cy="1159981"/>
              </a:xfrm>
            </p:grpSpPr>
            <p:sp>
              <p:nvSpPr>
                <p:cNvPr id="42" name="타원 41"/>
                <p:cNvSpPr/>
                <p:nvPr/>
              </p:nvSpPr>
              <p:spPr>
                <a:xfrm>
                  <a:off x="1412109" y="2283051"/>
                  <a:ext cx="1355942" cy="1145950"/>
                </a:xfrm>
                <a:prstGeom prst="ellipse">
                  <a:avLst/>
                </a:prstGeom>
                <a:solidFill>
                  <a:srgbClr val="B8E07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43" name="직사각형 42"/>
                <p:cNvSpPr/>
                <p:nvPr/>
              </p:nvSpPr>
              <p:spPr>
                <a:xfrm>
                  <a:off x="1501046" y="2269020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1-1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64" name="TextBox 63"/>
                <p:cNvSpPr txBox="1"/>
                <p:nvPr/>
              </p:nvSpPr>
              <p:spPr>
                <a:xfrm>
                  <a:off x="1387174" y="2643182"/>
                  <a:ext cx="1416612" cy="5232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미션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/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비전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, 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전략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/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성과목표</a:t>
                  </a:r>
                  <a:endParaRPr lang="ko-KR" altLang="en-US" sz="14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  <p:grpSp>
            <p:nvGrpSpPr>
              <p:cNvPr id="9" name="그룹 102"/>
              <p:cNvGrpSpPr/>
              <p:nvPr/>
            </p:nvGrpSpPr>
            <p:grpSpPr>
              <a:xfrm>
                <a:off x="3511264" y="2283050"/>
                <a:ext cx="1416612" cy="1145950"/>
                <a:chOff x="3511264" y="2283050"/>
                <a:chExt cx="1416612" cy="1145950"/>
              </a:xfrm>
            </p:grpSpPr>
            <p:sp>
              <p:nvSpPr>
                <p:cNvPr id="44" name="타원 43"/>
                <p:cNvSpPr/>
                <p:nvPr/>
              </p:nvSpPr>
              <p:spPr>
                <a:xfrm>
                  <a:off x="3518843" y="2283050"/>
                  <a:ext cx="1355942" cy="1145950"/>
                </a:xfrm>
                <a:prstGeom prst="ellipse">
                  <a:avLst/>
                </a:prstGeom>
                <a:solidFill>
                  <a:srgbClr val="A1D65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5" name="직사각형 64"/>
                <p:cNvSpPr/>
                <p:nvPr/>
              </p:nvSpPr>
              <p:spPr>
                <a:xfrm>
                  <a:off x="3590392" y="2285992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1-2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66" name="TextBox 65"/>
                <p:cNvSpPr txBox="1"/>
                <p:nvPr/>
              </p:nvSpPr>
              <p:spPr>
                <a:xfrm>
                  <a:off x="3511264" y="2713469"/>
                  <a:ext cx="1416612" cy="5232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업무프로세스 분석</a:t>
                  </a:r>
                  <a:endParaRPr lang="ko-KR" altLang="en-US" sz="14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  <p:grpSp>
            <p:nvGrpSpPr>
              <p:cNvPr id="10" name="그룹 103"/>
              <p:cNvGrpSpPr/>
              <p:nvPr/>
            </p:nvGrpSpPr>
            <p:grpSpPr>
              <a:xfrm>
                <a:off x="5636665" y="2269020"/>
                <a:ext cx="1416612" cy="1162922"/>
                <a:chOff x="5636665" y="2269020"/>
                <a:chExt cx="1416612" cy="1162922"/>
              </a:xfrm>
            </p:grpSpPr>
            <p:sp>
              <p:nvSpPr>
                <p:cNvPr id="67" name="타원 66"/>
                <p:cNvSpPr/>
                <p:nvPr/>
              </p:nvSpPr>
              <p:spPr>
                <a:xfrm>
                  <a:off x="5660609" y="2285992"/>
                  <a:ext cx="1355942" cy="1145950"/>
                </a:xfrm>
                <a:prstGeom prst="ellipse">
                  <a:avLst/>
                </a:prstGeom>
                <a:solidFill>
                  <a:srgbClr val="78AD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74" name="직사각형 73"/>
                <p:cNvSpPr/>
                <p:nvPr/>
              </p:nvSpPr>
              <p:spPr>
                <a:xfrm>
                  <a:off x="5732158" y="2269020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1-3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75" name="TextBox 74"/>
                <p:cNvSpPr txBox="1"/>
                <p:nvPr/>
              </p:nvSpPr>
              <p:spPr>
                <a:xfrm>
                  <a:off x="5636665" y="2700991"/>
                  <a:ext cx="1416612" cy="5232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전략단위 성과지표 도출</a:t>
                  </a:r>
                  <a:endParaRPr lang="ko-KR" altLang="en-US" sz="14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  <p:grpSp>
            <p:nvGrpSpPr>
              <p:cNvPr id="11" name="그룹 104"/>
              <p:cNvGrpSpPr/>
              <p:nvPr/>
            </p:nvGrpSpPr>
            <p:grpSpPr>
              <a:xfrm>
                <a:off x="7722655" y="2282291"/>
                <a:ext cx="1416612" cy="1146710"/>
                <a:chOff x="7722655" y="2282291"/>
                <a:chExt cx="1416612" cy="1146710"/>
              </a:xfrm>
            </p:grpSpPr>
            <p:sp>
              <p:nvSpPr>
                <p:cNvPr id="48" name="타원 47"/>
                <p:cNvSpPr/>
                <p:nvPr/>
              </p:nvSpPr>
              <p:spPr>
                <a:xfrm>
                  <a:off x="7732311" y="2283051"/>
                  <a:ext cx="1355942" cy="1145950"/>
                </a:xfrm>
                <a:prstGeom prst="ellipse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77" name="직사각형 76"/>
                <p:cNvSpPr/>
                <p:nvPr/>
              </p:nvSpPr>
              <p:spPr>
                <a:xfrm>
                  <a:off x="7805234" y="2282291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1-4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78" name="TextBox 77"/>
                <p:cNvSpPr txBox="1"/>
                <p:nvPr/>
              </p:nvSpPr>
              <p:spPr>
                <a:xfrm>
                  <a:off x="7722655" y="2733670"/>
                  <a:ext cx="1416612" cy="3077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성과지표 검토</a:t>
                  </a:r>
                  <a:endParaRPr lang="ko-KR" altLang="en-US" sz="14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</p:grpSp>
        <p:grpSp>
          <p:nvGrpSpPr>
            <p:cNvPr id="12" name="그룹 112"/>
            <p:cNvGrpSpPr/>
            <p:nvPr/>
          </p:nvGrpSpPr>
          <p:grpSpPr>
            <a:xfrm>
              <a:off x="619032" y="4269284"/>
              <a:ext cx="7762992" cy="1162922"/>
              <a:chOff x="1385800" y="4269284"/>
              <a:chExt cx="7762992" cy="1162922"/>
            </a:xfrm>
          </p:grpSpPr>
          <p:grpSp>
            <p:nvGrpSpPr>
              <p:cNvPr id="13" name="그룹 109"/>
              <p:cNvGrpSpPr/>
              <p:nvPr/>
            </p:nvGrpSpPr>
            <p:grpSpPr>
              <a:xfrm>
                <a:off x="3085166" y="4714882"/>
                <a:ext cx="4444952" cy="386164"/>
                <a:chOff x="3085166" y="4714882"/>
                <a:chExt cx="4444952" cy="386164"/>
              </a:xfrm>
            </p:grpSpPr>
            <p:grpSp>
              <p:nvGrpSpPr>
                <p:cNvPr id="14" name="그룹 83"/>
                <p:cNvGrpSpPr/>
                <p:nvPr/>
              </p:nvGrpSpPr>
              <p:grpSpPr>
                <a:xfrm>
                  <a:off x="5198755" y="4714882"/>
                  <a:ext cx="211708" cy="346249"/>
                  <a:chOff x="4371840" y="2265024"/>
                  <a:chExt cx="252000" cy="487673"/>
                </a:xfrm>
              </p:grpSpPr>
              <p:sp>
                <p:nvSpPr>
                  <p:cNvPr id="85" name="타원 84"/>
                  <p:cNvSpPr/>
                  <p:nvPr/>
                </p:nvSpPr>
                <p:spPr>
                  <a:xfrm>
                    <a:off x="4371840" y="2389745"/>
                    <a:ext cx="252000" cy="252000"/>
                  </a:xfrm>
                  <a:prstGeom prst="ellipse">
                    <a:avLst/>
                  </a:prstGeom>
                  <a:solidFill>
                    <a:schemeClr val="tx1">
                      <a:lumMod val="85000"/>
                      <a:lumOff val="1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86" name="직사각형 85"/>
                  <p:cNvSpPr/>
                  <p:nvPr/>
                </p:nvSpPr>
                <p:spPr>
                  <a:xfrm>
                    <a:off x="4405044" y="2265024"/>
                    <a:ext cx="199551" cy="487673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 algn="ctr">
                      <a:lnSpc>
                        <a:spcPct val="150000"/>
                      </a:lnSpc>
                    </a:pPr>
                    <a:r>
                      <a:rPr lang="ko-KR" altLang="en-US" sz="1100" b="1" dirty="0">
                        <a:solidFill>
                          <a:schemeClr val="tx1"/>
                        </a:solidFill>
                      </a:rPr>
                      <a:t>▶</a:t>
                    </a:r>
                    <a:endParaRPr lang="ko-KR" altLang="en-US" sz="600" dirty="0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5" name="그룹 86"/>
                <p:cNvGrpSpPr/>
                <p:nvPr/>
              </p:nvGrpSpPr>
              <p:grpSpPr>
                <a:xfrm>
                  <a:off x="3085166" y="4714885"/>
                  <a:ext cx="211708" cy="346249"/>
                  <a:chOff x="4371840" y="2251153"/>
                  <a:chExt cx="252000" cy="487672"/>
                </a:xfrm>
              </p:grpSpPr>
              <p:sp>
                <p:nvSpPr>
                  <p:cNvPr id="88" name="타원 87"/>
                  <p:cNvSpPr/>
                  <p:nvPr/>
                </p:nvSpPr>
                <p:spPr>
                  <a:xfrm>
                    <a:off x="4371840" y="2389745"/>
                    <a:ext cx="252000" cy="252000"/>
                  </a:xfrm>
                  <a:prstGeom prst="ellipse">
                    <a:avLst/>
                  </a:prstGeom>
                  <a:solidFill>
                    <a:schemeClr val="tx1">
                      <a:lumMod val="85000"/>
                      <a:lumOff val="1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89" name="직사각형 88"/>
                  <p:cNvSpPr/>
                  <p:nvPr/>
                </p:nvSpPr>
                <p:spPr>
                  <a:xfrm>
                    <a:off x="4405044" y="2251153"/>
                    <a:ext cx="199551" cy="487672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 algn="ctr">
                      <a:lnSpc>
                        <a:spcPct val="150000"/>
                      </a:lnSpc>
                    </a:pPr>
                    <a:r>
                      <a:rPr lang="ko-KR" altLang="en-US" sz="1100" b="1" dirty="0">
                        <a:solidFill>
                          <a:schemeClr val="tx1"/>
                        </a:solidFill>
                      </a:rPr>
                      <a:t>▶</a:t>
                    </a:r>
                    <a:endParaRPr lang="ko-KR" altLang="en-US" sz="600" dirty="0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6" name="그룹 89"/>
                <p:cNvGrpSpPr/>
                <p:nvPr/>
              </p:nvGrpSpPr>
              <p:grpSpPr>
                <a:xfrm>
                  <a:off x="7318410" y="4754797"/>
                  <a:ext cx="211708" cy="346249"/>
                  <a:chOff x="4371840" y="2273952"/>
                  <a:chExt cx="252000" cy="487673"/>
                </a:xfrm>
              </p:grpSpPr>
              <p:sp>
                <p:nvSpPr>
                  <p:cNvPr id="91" name="타원 90"/>
                  <p:cNvSpPr/>
                  <p:nvPr/>
                </p:nvSpPr>
                <p:spPr>
                  <a:xfrm>
                    <a:off x="4371840" y="2389745"/>
                    <a:ext cx="252000" cy="252000"/>
                  </a:xfrm>
                  <a:prstGeom prst="ellipse">
                    <a:avLst/>
                  </a:prstGeom>
                  <a:solidFill>
                    <a:schemeClr val="tx1">
                      <a:lumMod val="85000"/>
                      <a:lumOff val="1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92" name="직사각형 91"/>
                  <p:cNvSpPr/>
                  <p:nvPr/>
                </p:nvSpPr>
                <p:spPr>
                  <a:xfrm>
                    <a:off x="4405044" y="2273952"/>
                    <a:ext cx="199551" cy="487673"/>
                  </a:xfrm>
                  <a:prstGeom prst="rect">
                    <a:avLst/>
                  </a:prstGeom>
                </p:spPr>
                <p:txBody>
                  <a:bodyPr wrap="square">
                    <a:spAutoFit/>
                  </a:bodyPr>
                  <a:lstStyle/>
                  <a:p>
                    <a:pPr algn="ctr">
                      <a:lnSpc>
                        <a:spcPct val="150000"/>
                      </a:lnSpc>
                    </a:pPr>
                    <a:r>
                      <a:rPr lang="ko-KR" altLang="en-US" sz="1100" b="1" dirty="0">
                        <a:solidFill>
                          <a:schemeClr val="tx1"/>
                        </a:solidFill>
                      </a:rPr>
                      <a:t>▶</a:t>
                    </a:r>
                    <a:endParaRPr lang="ko-KR" altLang="en-US" sz="600" dirty="0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17" name="그룹 108"/>
              <p:cNvGrpSpPr/>
              <p:nvPr/>
            </p:nvGrpSpPr>
            <p:grpSpPr>
              <a:xfrm>
                <a:off x="1385800" y="4269284"/>
                <a:ext cx="1416612" cy="1159980"/>
                <a:chOff x="1385800" y="4269284"/>
                <a:chExt cx="1416612" cy="1159980"/>
              </a:xfrm>
            </p:grpSpPr>
            <p:sp>
              <p:nvSpPr>
                <p:cNvPr id="79" name="타원 78"/>
                <p:cNvSpPr/>
                <p:nvPr/>
              </p:nvSpPr>
              <p:spPr>
                <a:xfrm>
                  <a:off x="1420260" y="4283314"/>
                  <a:ext cx="1355942" cy="1145950"/>
                </a:xfrm>
                <a:prstGeom prst="ellipse">
                  <a:avLst/>
                </a:prstGeom>
                <a:solidFill>
                  <a:srgbClr val="FEBAC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80" name="직사각형 79"/>
                <p:cNvSpPr/>
                <p:nvPr/>
              </p:nvSpPr>
              <p:spPr>
                <a:xfrm>
                  <a:off x="1499672" y="4269284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2-1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93" name="TextBox 92"/>
                <p:cNvSpPr txBox="1"/>
                <p:nvPr/>
              </p:nvSpPr>
              <p:spPr>
                <a:xfrm>
                  <a:off x="1385800" y="4619162"/>
                  <a:ext cx="141661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성과지표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(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안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) 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실적검토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/</a:t>
                  </a:r>
                </a:p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산식검토</a:t>
                  </a:r>
                  <a:endParaRPr lang="ko-KR" altLang="en-US" sz="14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  <p:grpSp>
            <p:nvGrpSpPr>
              <p:cNvPr id="18" name="그룹 107"/>
              <p:cNvGrpSpPr/>
              <p:nvPr/>
            </p:nvGrpSpPr>
            <p:grpSpPr>
              <a:xfrm>
                <a:off x="3524240" y="4269284"/>
                <a:ext cx="1416612" cy="1159980"/>
                <a:chOff x="3524240" y="4269284"/>
                <a:chExt cx="1416612" cy="1159980"/>
              </a:xfrm>
            </p:grpSpPr>
            <p:sp>
              <p:nvSpPr>
                <p:cNvPr id="81" name="타원 80"/>
                <p:cNvSpPr/>
                <p:nvPr/>
              </p:nvSpPr>
              <p:spPr>
                <a:xfrm>
                  <a:off x="3526994" y="4283314"/>
                  <a:ext cx="1355942" cy="1145950"/>
                </a:xfrm>
                <a:prstGeom prst="ellipse">
                  <a:avLst/>
                </a:prstGeom>
                <a:solidFill>
                  <a:srgbClr val="FE92B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94" name="직사각형 93"/>
                <p:cNvSpPr/>
                <p:nvPr/>
              </p:nvSpPr>
              <p:spPr>
                <a:xfrm>
                  <a:off x="3589018" y="4269284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2-2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95" name="TextBox 94"/>
                <p:cNvSpPr txBox="1"/>
                <p:nvPr/>
              </p:nvSpPr>
              <p:spPr>
                <a:xfrm>
                  <a:off x="3524240" y="4714884"/>
                  <a:ext cx="1416612" cy="5232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통계분석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/</a:t>
                  </a:r>
                </a:p>
                <a:p>
                  <a:pPr algn="ctr"/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시뮬레이션</a:t>
                  </a:r>
                  <a:endParaRPr lang="ko-KR" altLang="en-US" sz="14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  <p:grpSp>
            <p:nvGrpSpPr>
              <p:cNvPr id="19" name="그룹 106"/>
              <p:cNvGrpSpPr/>
              <p:nvPr/>
            </p:nvGrpSpPr>
            <p:grpSpPr>
              <a:xfrm>
                <a:off x="5600642" y="4269284"/>
                <a:ext cx="1416612" cy="1159981"/>
                <a:chOff x="5600642" y="4269284"/>
                <a:chExt cx="1416612" cy="1159981"/>
              </a:xfrm>
            </p:grpSpPr>
            <p:sp>
              <p:nvSpPr>
                <p:cNvPr id="82" name="타원 81"/>
                <p:cNvSpPr/>
                <p:nvPr/>
              </p:nvSpPr>
              <p:spPr>
                <a:xfrm>
                  <a:off x="5633728" y="4283315"/>
                  <a:ext cx="1355942" cy="1145950"/>
                </a:xfrm>
                <a:prstGeom prst="ellipse">
                  <a:avLst/>
                </a:prstGeom>
                <a:solidFill>
                  <a:srgbClr val="FD4D7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97" name="직사각형 96"/>
                <p:cNvSpPr/>
                <p:nvPr/>
              </p:nvSpPr>
              <p:spPr>
                <a:xfrm>
                  <a:off x="5730784" y="4269284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2-3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98" name="TextBox 97"/>
                <p:cNvSpPr txBox="1"/>
                <p:nvPr/>
              </p:nvSpPr>
              <p:spPr>
                <a:xfrm>
                  <a:off x="5600642" y="4619162"/>
                  <a:ext cx="141661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ko-KR" altLang="en-US" sz="1400" b="0" dirty="0" err="1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목표값</a:t>
                  </a:r>
                  <a:endParaRPr lang="en-US" altLang="ko-KR" sz="1400" b="0" dirty="0" smtClean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  <a:p>
                  <a:pPr algn="ctr"/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(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중기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/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단기</a:t>
                  </a:r>
                  <a:r>
                    <a:rPr lang="en-US" altLang="ko-KR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) </a:t>
                  </a:r>
                  <a:r>
                    <a:rPr lang="ko-KR" altLang="en-US" sz="1400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설정</a:t>
                  </a:r>
                  <a:endParaRPr lang="ko-KR" altLang="en-US" sz="14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  <p:grpSp>
            <p:nvGrpSpPr>
              <p:cNvPr id="20" name="그룹 105"/>
              <p:cNvGrpSpPr/>
              <p:nvPr/>
            </p:nvGrpSpPr>
            <p:grpSpPr>
              <a:xfrm>
                <a:off x="7741836" y="4282555"/>
                <a:ext cx="1355942" cy="1149651"/>
                <a:chOff x="7741836" y="4282555"/>
                <a:chExt cx="1355942" cy="1149651"/>
              </a:xfrm>
            </p:grpSpPr>
            <p:sp>
              <p:nvSpPr>
                <p:cNvPr id="99" name="타원 98"/>
                <p:cNvSpPr/>
                <p:nvPr/>
              </p:nvSpPr>
              <p:spPr>
                <a:xfrm>
                  <a:off x="7741836" y="4286256"/>
                  <a:ext cx="1355942" cy="1145950"/>
                </a:xfrm>
                <a:prstGeom prst="ellipse">
                  <a:avLst/>
                </a:prstGeom>
                <a:solidFill>
                  <a:srgbClr val="FD497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00" name="직사각형 99"/>
                <p:cNvSpPr/>
                <p:nvPr/>
              </p:nvSpPr>
              <p:spPr>
                <a:xfrm>
                  <a:off x="7803860" y="4282555"/>
                  <a:ext cx="1209004" cy="46166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50000"/>
                    </a:lnSpc>
                  </a:pPr>
                  <a:r>
                    <a:rPr lang="en-US" altLang="ko-KR" b="0" dirty="0" smtClean="0">
                      <a:solidFill>
                        <a:schemeClr val="tx1"/>
                      </a:solidFill>
                      <a:latin typeface="HY헤드라인M" pitchFamily="18" charset="-127"/>
                      <a:ea typeface="HY헤드라인M" pitchFamily="18" charset="-127"/>
                    </a:rPr>
                    <a:t>2-4</a:t>
                  </a:r>
                  <a:endParaRPr lang="ko-KR" altLang="en-US" sz="900" b="0" dirty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</p:grpSp>
          <p:sp>
            <p:nvSpPr>
              <p:cNvPr id="101" name="TextBox 100"/>
              <p:cNvSpPr txBox="1"/>
              <p:nvPr/>
            </p:nvSpPr>
            <p:spPr>
              <a:xfrm>
                <a:off x="7732180" y="4764297"/>
                <a:ext cx="141661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1400" b="0" dirty="0" smtClean="0">
                    <a:solidFill>
                      <a:schemeClr val="tx1"/>
                    </a:solidFill>
                    <a:latin typeface="HY헤드라인M" pitchFamily="18" charset="-127"/>
                    <a:ea typeface="HY헤드라인M" pitchFamily="18" charset="-127"/>
                  </a:rPr>
                  <a:t>성과지표 협의</a:t>
                </a:r>
                <a:endParaRPr lang="ko-KR" altLang="en-US" sz="1400" b="0" dirty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endParaRPr>
              </a:p>
            </p:txBody>
          </p:sp>
        </p:grpSp>
        <p:sp>
          <p:nvSpPr>
            <p:cNvPr id="115" name="TextBox 114"/>
            <p:cNvSpPr txBox="1"/>
            <p:nvPr/>
          </p:nvSpPr>
          <p:spPr>
            <a:xfrm>
              <a:off x="452406" y="3717032"/>
              <a:ext cx="31432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Step 2. </a:t>
              </a:r>
              <a:r>
                <a:rPr lang="ko-KR" altLang="en-US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예비 성과지표 확정</a:t>
              </a:r>
              <a:endParaRPr lang="ko-KR" altLang="en-US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grpSp>
          <p:nvGrpSpPr>
            <p:cNvPr id="21" name="그룹 131"/>
            <p:cNvGrpSpPr/>
            <p:nvPr/>
          </p:nvGrpSpPr>
          <p:grpSpPr>
            <a:xfrm>
              <a:off x="451612" y="4214818"/>
              <a:ext cx="3788596" cy="1501786"/>
              <a:chOff x="451612" y="4214818"/>
              <a:chExt cx="3788596" cy="1501786"/>
            </a:xfrm>
          </p:grpSpPr>
          <p:cxnSp>
            <p:nvCxnSpPr>
              <p:cNvPr id="124" name="직선 연결선 123"/>
              <p:cNvCxnSpPr/>
              <p:nvPr/>
            </p:nvCxnSpPr>
            <p:spPr>
              <a:xfrm rot="5400000">
                <a:off x="-298487" y="4964917"/>
                <a:ext cx="1500992" cy="794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직선 연결선 124"/>
              <p:cNvCxnSpPr/>
              <p:nvPr/>
            </p:nvCxnSpPr>
            <p:spPr>
              <a:xfrm rot="5400000">
                <a:off x="3489315" y="4964123"/>
                <a:ext cx="1500198" cy="1588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/>
              <p:cNvCxnSpPr/>
              <p:nvPr/>
            </p:nvCxnSpPr>
            <p:spPr>
              <a:xfrm rot="10800000">
                <a:off x="452406" y="5715016"/>
                <a:ext cx="3786214" cy="1588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직선 연결선 129"/>
              <p:cNvCxnSpPr/>
              <p:nvPr/>
            </p:nvCxnSpPr>
            <p:spPr>
              <a:xfrm rot="10800000">
                <a:off x="452406" y="4214818"/>
                <a:ext cx="3786214" cy="1588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238620" y="5877272"/>
              <a:ext cx="185738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Feed back</a:t>
              </a:r>
              <a:endParaRPr lang="ko-KR" altLang="en-US" sz="1100" b="0" dirty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8553422" y="1928802"/>
              <a:ext cx="400110" cy="1785950"/>
            </a:xfrm>
            <a:prstGeom prst="rect">
              <a:avLst/>
            </a:prstGeom>
            <a:gradFill flip="none" rotWithShape="1">
              <a:gsLst>
                <a:gs pos="0">
                  <a:srgbClr val="FFEFD1"/>
                </a:gs>
                <a:gs pos="64999">
                  <a:srgbClr val="F0EBD5"/>
                </a:gs>
                <a:gs pos="100000">
                  <a:srgbClr val="D1C39F"/>
                </a:gs>
              </a:gsLst>
              <a:path path="shape">
                <a:fillToRect l="50000" t="50000" r="50000" b="50000"/>
              </a:path>
              <a:tileRect/>
            </a:gradFill>
          </p:spPr>
          <p:txBody>
            <a:bodyPr vert="eaVert" wrap="square" numCol="1" rtlCol="0" anchor="ctr">
              <a:spAutoFit/>
            </a:bodyPr>
            <a:lstStyle/>
            <a:p>
              <a:pPr algn="ctr"/>
              <a:r>
                <a:rPr lang="ko-KR" altLang="en-US" sz="1400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예비 성과지표 확정</a:t>
              </a:r>
              <a:endParaRPr lang="ko-KR" altLang="en-US" sz="1400" b="0" dirty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8553419" y="4143380"/>
              <a:ext cx="400110" cy="1785950"/>
            </a:xfrm>
            <a:prstGeom prst="rect">
              <a:avLst/>
            </a:prstGeom>
            <a:gradFill flip="none" rotWithShape="1">
              <a:gsLst>
                <a:gs pos="0">
                  <a:srgbClr val="FFFFFF"/>
                </a:gs>
                <a:gs pos="7001">
                  <a:srgbClr val="E6E6E6"/>
                </a:gs>
                <a:gs pos="32001">
                  <a:srgbClr val="7D8496"/>
                </a:gs>
                <a:gs pos="47000">
                  <a:srgbClr val="E6E6E6"/>
                </a:gs>
                <a:gs pos="85001">
                  <a:srgbClr val="7D8496"/>
                </a:gs>
                <a:gs pos="100000">
                  <a:srgbClr val="E6E6E6"/>
                </a:gs>
              </a:gsLst>
              <a:lin ang="2400000" scaled="0"/>
              <a:tileRect/>
            </a:gradFill>
          </p:spPr>
          <p:txBody>
            <a:bodyPr vert="eaVert" wrap="square" numCol="1" rtlCol="0" anchor="ctr">
              <a:spAutoFit/>
            </a:bodyPr>
            <a:lstStyle/>
            <a:p>
              <a:pPr algn="ctr"/>
              <a:r>
                <a:rPr lang="ko-KR" altLang="en-US" sz="1400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성과지표 확정</a:t>
              </a:r>
              <a:endParaRPr lang="ko-KR" altLang="en-US" sz="1400" b="0" dirty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grpSp>
          <p:nvGrpSpPr>
            <p:cNvPr id="22" name="그룹 150"/>
            <p:cNvGrpSpPr/>
            <p:nvPr/>
          </p:nvGrpSpPr>
          <p:grpSpPr>
            <a:xfrm>
              <a:off x="3440832" y="2833092"/>
              <a:ext cx="5942119" cy="1310288"/>
              <a:chOff x="3440832" y="2833092"/>
              <a:chExt cx="5942119" cy="1310288"/>
            </a:xfrm>
          </p:grpSpPr>
          <p:cxnSp>
            <p:nvCxnSpPr>
              <p:cNvPr id="117" name="Shape 116"/>
              <p:cNvCxnSpPr/>
              <p:nvPr/>
            </p:nvCxnSpPr>
            <p:spPr>
              <a:xfrm rot="16200000" flipH="1">
                <a:off x="8654436" y="3132979"/>
                <a:ext cx="1028401" cy="428628"/>
              </a:xfrm>
              <a:prstGeom prst="bentConnector3">
                <a:avLst>
                  <a:gd name="adj1" fmla="val 701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꺾인 연결선 118"/>
              <p:cNvCxnSpPr/>
              <p:nvPr/>
            </p:nvCxnSpPr>
            <p:spPr>
              <a:xfrm rot="10800000">
                <a:off x="3440832" y="3861495"/>
                <a:ext cx="5942118" cy="1"/>
              </a:xfrm>
              <a:prstGeom prst="bentConnector3">
                <a:avLst>
                  <a:gd name="adj1" fmla="val 50000"/>
                </a:avLst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직선 화살표 연결선 149"/>
              <p:cNvCxnSpPr/>
              <p:nvPr/>
            </p:nvCxnSpPr>
            <p:spPr>
              <a:xfrm>
                <a:off x="3440832" y="3861494"/>
                <a:ext cx="0" cy="28188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" name="그룹 153"/>
            <p:cNvGrpSpPr/>
            <p:nvPr/>
          </p:nvGrpSpPr>
          <p:grpSpPr>
            <a:xfrm>
              <a:off x="2737628" y="5432207"/>
              <a:ext cx="4915411" cy="426479"/>
              <a:chOff x="2737628" y="5432207"/>
              <a:chExt cx="4915411" cy="426479"/>
            </a:xfrm>
          </p:grpSpPr>
          <p:cxnSp>
            <p:nvCxnSpPr>
              <p:cNvPr id="144" name="Shape 143"/>
              <p:cNvCxnSpPr>
                <a:stCxn id="99" idx="4"/>
              </p:cNvCxnSpPr>
              <p:nvPr/>
            </p:nvCxnSpPr>
            <p:spPr>
              <a:xfrm rot="5400000">
                <a:off x="4982888" y="3187741"/>
                <a:ext cx="425686" cy="4914617"/>
              </a:xfrm>
              <a:prstGeom prst="bentConnector2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직선 화살표 연결선 152"/>
              <p:cNvCxnSpPr/>
              <p:nvPr/>
            </p:nvCxnSpPr>
            <p:spPr>
              <a:xfrm rot="5400000" flipH="1" flipV="1">
                <a:off x="2666984" y="5786454"/>
                <a:ext cx="142876" cy="1588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381572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</a:t>
            </a: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79875" name="Rectangle 24"/>
          <p:cNvSpPr>
            <a:spLocks noChangeArrowheads="1"/>
          </p:cNvSpPr>
          <p:nvPr/>
        </p:nvSpPr>
        <p:spPr bwMode="auto">
          <a:xfrm>
            <a:off x="381000" y="1643063"/>
            <a:ext cx="9215438" cy="4656137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>
              <a:latin typeface="HY울릉도M" panose="02030600000101010101" pitchFamily="18" charset="-127"/>
              <a:ea typeface="HY울릉도M" panose="02030600000101010101" pitchFamily="18" charset="-127"/>
            </a:endParaRPr>
          </a:p>
        </p:txBody>
      </p:sp>
      <p:sp>
        <p:nvSpPr>
          <p:cNvPr id="79876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2.2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도출 절차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(2)</a:t>
            </a:r>
          </a:p>
        </p:txBody>
      </p:sp>
      <p:sp>
        <p:nvSpPr>
          <p:cNvPr id="79878" name="슬라이드 번호 개체 틀 1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34F5704D-05BE-45BE-8619-A7570C39032B}" type="slidenum">
              <a:rPr lang="en-US" altLang="ko-KR">
                <a:solidFill>
                  <a:schemeClr val="tx1"/>
                </a:solidFill>
              </a:rPr>
              <a:pPr/>
              <a:t>29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68" name="자유형 67"/>
          <p:cNvSpPr/>
          <p:nvPr/>
        </p:nvSpPr>
        <p:spPr>
          <a:xfrm>
            <a:off x="452406" y="5357210"/>
            <a:ext cx="441264" cy="769620"/>
          </a:xfrm>
          <a:custGeom>
            <a:avLst/>
            <a:gdLst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769620">
                <a:moveTo>
                  <a:pt x="0" y="0"/>
                </a:moveTo>
                <a:lnTo>
                  <a:pt x="594360" y="295276"/>
                </a:lnTo>
                <a:cubicBezTo>
                  <a:pt x="543559" y="459740"/>
                  <a:pt x="592772" y="600393"/>
                  <a:pt x="708660" y="769620"/>
                </a:cubicBezTo>
                <a:cubicBezTo>
                  <a:pt x="186690" y="477360"/>
                  <a:pt x="224313" y="444659"/>
                  <a:pt x="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9" name="자유형 68"/>
          <p:cNvSpPr/>
          <p:nvPr/>
        </p:nvSpPr>
        <p:spPr>
          <a:xfrm>
            <a:off x="452406" y="1714488"/>
            <a:ext cx="2160000" cy="4412342"/>
          </a:xfrm>
          <a:custGeom>
            <a:avLst/>
            <a:gdLst>
              <a:gd name="connsiteX0" fmla="*/ 0 w 3468914"/>
              <a:gd name="connsiteY0" fmla="*/ 0 h 4412342"/>
              <a:gd name="connsiteX1" fmla="*/ 314961 w 3468914"/>
              <a:gd name="connsiteY1" fmla="*/ 0 h 4412342"/>
              <a:gd name="connsiteX2" fmla="*/ 314961 w 3468914"/>
              <a:gd name="connsiteY2" fmla="*/ 112130 h 4412342"/>
              <a:gd name="connsiteX3" fmla="*/ 301746 w 3468914"/>
              <a:gd name="connsiteY3" fmla="*/ 121040 h 4412342"/>
              <a:gd name="connsiteX4" fmla="*/ 280490 w 3468914"/>
              <a:gd name="connsiteY4" fmla="*/ 172357 h 4412342"/>
              <a:gd name="connsiteX5" fmla="*/ 353062 w 3468914"/>
              <a:gd name="connsiteY5" fmla="*/ 244929 h 4412342"/>
              <a:gd name="connsiteX6" fmla="*/ 425634 w 3468914"/>
              <a:gd name="connsiteY6" fmla="*/ 172357 h 4412342"/>
              <a:gd name="connsiteX7" fmla="*/ 404378 w 3468914"/>
              <a:gd name="connsiteY7" fmla="*/ 121040 h 4412342"/>
              <a:gd name="connsiteX8" fmla="*/ 391161 w 3468914"/>
              <a:gd name="connsiteY8" fmla="*/ 112129 h 4412342"/>
              <a:gd name="connsiteX9" fmla="*/ 391161 w 3468914"/>
              <a:gd name="connsiteY9" fmla="*/ 0 h 4412342"/>
              <a:gd name="connsiteX10" fmla="*/ 595451 w 3468914"/>
              <a:gd name="connsiteY10" fmla="*/ 0 h 4412342"/>
              <a:gd name="connsiteX11" fmla="*/ 595451 w 3468914"/>
              <a:gd name="connsiteY11" fmla="*/ 112130 h 4412342"/>
              <a:gd name="connsiteX12" fmla="*/ 582236 w 3468914"/>
              <a:gd name="connsiteY12" fmla="*/ 121040 h 4412342"/>
              <a:gd name="connsiteX13" fmla="*/ 560980 w 3468914"/>
              <a:gd name="connsiteY13" fmla="*/ 172357 h 4412342"/>
              <a:gd name="connsiteX14" fmla="*/ 633552 w 3468914"/>
              <a:gd name="connsiteY14" fmla="*/ 244929 h 4412342"/>
              <a:gd name="connsiteX15" fmla="*/ 706124 w 3468914"/>
              <a:gd name="connsiteY15" fmla="*/ 172357 h 4412342"/>
              <a:gd name="connsiteX16" fmla="*/ 684868 w 3468914"/>
              <a:gd name="connsiteY16" fmla="*/ 121040 h 4412342"/>
              <a:gd name="connsiteX17" fmla="*/ 671651 w 3468914"/>
              <a:gd name="connsiteY17" fmla="*/ 112129 h 4412342"/>
              <a:gd name="connsiteX18" fmla="*/ 671651 w 3468914"/>
              <a:gd name="connsiteY18" fmla="*/ 0 h 4412342"/>
              <a:gd name="connsiteX19" fmla="*/ 875941 w 3468914"/>
              <a:gd name="connsiteY19" fmla="*/ 0 h 4412342"/>
              <a:gd name="connsiteX20" fmla="*/ 875941 w 3468914"/>
              <a:gd name="connsiteY20" fmla="*/ 112130 h 4412342"/>
              <a:gd name="connsiteX21" fmla="*/ 862726 w 3468914"/>
              <a:gd name="connsiteY21" fmla="*/ 121040 h 4412342"/>
              <a:gd name="connsiteX22" fmla="*/ 841470 w 3468914"/>
              <a:gd name="connsiteY22" fmla="*/ 172357 h 4412342"/>
              <a:gd name="connsiteX23" fmla="*/ 914042 w 3468914"/>
              <a:gd name="connsiteY23" fmla="*/ 244929 h 4412342"/>
              <a:gd name="connsiteX24" fmla="*/ 986614 w 3468914"/>
              <a:gd name="connsiteY24" fmla="*/ 172357 h 4412342"/>
              <a:gd name="connsiteX25" fmla="*/ 965358 w 3468914"/>
              <a:gd name="connsiteY25" fmla="*/ 121040 h 4412342"/>
              <a:gd name="connsiteX26" fmla="*/ 952141 w 3468914"/>
              <a:gd name="connsiteY26" fmla="*/ 112129 h 4412342"/>
              <a:gd name="connsiteX27" fmla="*/ 952141 w 3468914"/>
              <a:gd name="connsiteY27" fmla="*/ 0 h 4412342"/>
              <a:gd name="connsiteX28" fmla="*/ 1156431 w 3468914"/>
              <a:gd name="connsiteY28" fmla="*/ 0 h 4412342"/>
              <a:gd name="connsiteX29" fmla="*/ 1156431 w 3468914"/>
              <a:gd name="connsiteY29" fmla="*/ 112130 h 4412342"/>
              <a:gd name="connsiteX30" fmla="*/ 1143216 w 3468914"/>
              <a:gd name="connsiteY30" fmla="*/ 121040 h 4412342"/>
              <a:gd name="connsiteX31" fmla="*/ 1121960 w 3468914"/>
              <a:gd name="connsiteY31" fmla="*/ 172357 h 4412342"/>
              <a:gd name="connsiteX32" fmla="*/ 1194532 w 3468914"/>
              <a:gd name="connsiteY32" fmla="*/ 244929 h 4412342"/>
              <a:gd name="connsiteX33" fmla="*/ 1267104 w 3468914"/>
              <a:gd name="connsiteY33" fmla="*/ 172357 h 4412342"/>
              <a:gd name="connsiteX34" fmla="*/ 1245848 w 3468914"/>
              <a:gd name="connsiteY34" fmla="*/ 121040 h 4412342"/>
              <a:gd name="connsiteX35" fmla="*/ 1232631 w 3468914"/>
              <a:gd name="connsiteY35" fmla="*/ 112129 h 4412342"/>
              <a:gd name="connsiteX36" fmla="*/ 1232631 w 3468914"/>
              <a:gd name="connsiteY36" fmla="*/ 0 h 4412342"/>
              <a:gd name="connsiteX37" fmla="*/ 1436921 w 3468914"/>
              <a:gd name="connsiteY37" fmla="*/ 0 h 4412342"/>
              <a:gd name="connsiteX38" fmla="*/ 1436921 w 3468914"/>
              <a:gd name="connsiteY38" fmla="*/ 112133 h 4412342"/>
              <a:gd name="connsiteX39" fmla="*/ 1423706 w 3468914"/>
              <a:gd name="connsiteY39" fmla="*/ 121042 h 4412342"/>
              <a:gd name="connsiteX40" fmla="*/ 1402450 w 3468914"/>
              <a:gd name="connsiteY40" fmla="*/ 172358 h 4412342"/>
              <a:gd name="connsiteX41" fmla="*/ 1475022 w 3468914"/>
              <a:gd name="connsiteY41" fmla="*/ 244930 h 4412342"/>
              <a:gd name="connsiteX42" fmla="*/ 1547594 w 3468914"/>
              <a:gd name="connsiteY42" fmla="*/ 172358 h 4412342"/>
              <a:gd name="connsiteX43" fmla="*/ 1526338 w 3468914"/>
              <a:gd name="connsiteY43" fmla="*/ 121042 h 4412342"/>
              <a:gd name="connsiteX44" fmla="*/ 1513121 w 3468914"/>
              <a:gd name="connsiteY44" fmla="*/ 112132 h 4412342"/>
              <a:gd name="connsiteX45" fmla="*/ 1513121 w 3468914"/>
              <a:gd name="connsiteY45" fmla="*/ 0 h 4412342"/>
              <a:gd name="connsiteX46" fmla="*/ 1717411 w 3468914"/>
              <a:gd name="connsiteY46" fmla="*/ 0 h 4412342"/>
              <a:gd name="connsiteX47" fmla="*/ 1717411 w 3468914"/>
              <a:gd name="connsiteY47" fmla="*/ 112133 h 4412342"/>
              <a:gd name="connsiteX48" fmla="*/ 1704196 w 3468914"/>
              <a:gd name="connsiteY48" fmla="*/ 121042 h 4412342"/>
              <a:gd name="connsiteX49" fmla="*/ 1682940 w 3468914"/>
              <a:gd name="connsiteY49" fmla="*/ 172358 h 4412342"/>
              <a:gd name="connsiteX50" fmla="*/ 1755512 w 3468914"/>
              <a:gd name="connsiteY50" fmla="*/ 244930 h 4412342"/>
              <a:gd name="connsiteX51" fmla="*/ 1828084 w 3468914"/>
              <a:gd name="connsiteY51" fmla="*/ 172358 h 4412342"/>
              <a:gd name="connsiteX52" fmla="*/ 1806828 w 3468914"/>
              <a:gd name="connsiteY52" fmla="*/ 121042 h 4412342"/>
              <a:gd name="connsiteX53" fmla="*/ 1793611 w 3468914"/>
              <a:gd name="connsiteY53" fmla="*/ 112132 h 4412342"/>
              <a:gd name="connsiteX54" fmla="*/ 1793611 w 3468914"/>
              <a:gd name="connsiteY54" fmla="*/ 0 h 4412342"/>
              <a:gd name="connsiteX55" fmla="*/ 1997901 w 3468914"/>
              <a:gd name="connsiteY55" fmla="*/ 0 h 4412342"/>
              <a:gd name="connsiteX56" fmla="*/ 1997901 w 3468914"/>
              <a:gd name="connsiteY56" fmla="*/ 112133 h 4412342"/>
              <a:gd name="connsiteX57" fmla="*/ 1984686 w 3468914"/>
              <a:gd name="connsiteY57" fmla="*/ 121042 h 4412342"/>
              <a:gd name="connsiteX58" fmla="*/ 1963430 w 3468914"/>
              <a:gd name="connsiteY58" fmla="*/ 172358 h 4412342"/>
              <a:gd name="connsiteX59" fmla="*/ 2036002 w 3468914"/>
              <a:gd name="connsiteY59" fmla="*/ 244930 h 4412342"/>
              <a:gd name="connsiteX60" fmla="*/ 2108574 w 3468914"/>
              <a:gd name="connsiteY60" fmla="*/ 172358 h 4412342"/>
              <a:gd name="connsiteX61" fmla="*/ 2087318 w 3468914"/>
              <a:gd name="connsiteY61" fmla="*/ 121042 h 4412342"/>
              <a:gd name="connsiteX62" fmla="*/ 2074101 w 3468914"/>
              <a:gd name="connsiteY62" fmla="*/ 112132 h 4412342"/>
              <a:gd name="connsiteX63" fmla="*/ 2074101 w 3468914"/>
              <a:gd name="connsiteY63" fmla="*/ 0 h 4412342"/>
              <a:gd name="connsiteX64" fmla="*/ 2278391 w 3468914"/>
              <a:gd name="connsiteY64" fmla="*/ 0 h 4412342"/>
              <a:gd name="connsiteX65" fmla="*/ 2278391 w 3468914"/>
              <a:gd name="connsiteY65" fmla="*/ 112133 h 4412342"/>
              <a:gd name="connsiteX66" fmla="*/ 2265176 w 3468914"/>
              <a:gd name="connsiteY66" fmla="*/ 121042 h 4412342"/>
              <a:gd name="connsiteX67" fmla="*/ 2243920 w 3468914"/>
              <a:gd name="connsiteY67" fmla="*/ 172358 h 4412342"/>
              <a:gd name="connsiteX68" fmla="*/ 2316492 w 3468914"/>
              <a:gd name="connsiteY68" fmla="*/ 244930 h 4412342"/>
              <a:gd name="connsiteX69" fmla="*/ 2389064 w 3468914"/>
              <a:gd name="connsiteY69" fmla="*/ 172358 h 4412342"/>
              <a:gd name="connsiteX70" fmla="*/ 2367808 w 3468914"/>
              <a:gd name="connsiteY70" fmla="*/ 121042 h 4412342"/>
              <a:gd name="connsiteX71" fmla="*/ 2354591 w 3468914"/>
              <a:gd name="connsiteY71" fmla="*/ 112132 h 4412342"/>
              <a:gd name="connsiteX72" fmla="*/ 2354591 w 3468914"/>
              <a:gd name="connsiteY72" fmla="*/ 0 h 4412342"/>
              <a:gd name="connsiteX73" fmla="*/ 2563389 w 3468914"/>
              <a:gd name="connsiteY73" fmla="*/ 0 h 4412342"/>
              <a:gd name="connsiteX74" fmla="*/ 2563389 w 3468914"/>
              <a:gd name="connsiteY74" fmla="*/ 112130 h 4412342"/>
              <a:gd name="connsiteX75" fmla="*/ 2550174 w 3468914"/>
              <a:gd name="connsiteY75" fmla="*/ 121040 h 4412342"/>
              <a:gd name="connsiteX76" fmla="*/ 2528918 w 3468914"/>
              <a:gd name="connsiteY76" fmla="*/ 172356 h 4412342"/>
              <a:gd name="connsiteX77" fmla="*/ 2601490 w 3468914"/>
              <a:gd name="connsiteY77" fmla="*/ 244928 h 4412342"/>
              <a:gd name="connsiteX78" fmla="*/ 2674062 w 3468914"/>
              <a:gd name="connsiteY78" fmla="*/ 172356 h 4412342"/>
              <a:gd name="connsiteX79" fmla="*/ 2652806 w 3468914"/>
              <a:gd name="connsiteY79" fmla="*/ 121040 h 4412342"/>
              <a:gd name="connsiteX80" fmla="*/ 2639589 w 3468914"/>
              <a:gd name="connsiteY80" fmla="*/ 112129 h 4412342"/>
              <a:gd name="connsiteX81" fmla="*/ 2639589 w 3468914"/>
              <a:gd name="connsiteY81" fmla="*/ 0 h 4412342"/>
              <a:gd name="connsiteX82" fmla="*/ 2843879 w 3468914"/>
              <a:gd name="connsiteY82" fmla="*/ 0 h 4412342"/>
              <a:gd name="connsiteX83" fmla="*/ 2843879 w 3468914"/>
              <a:gd name="connsiteY83" fmla="*/ 112130 h 4412342"/>
              <a:gd name="connsiteX84" fmla="*/ 2830664 w 3468914"/>
              <a:gd name="connsiteY84" fmla="*/ 121040 h 4412342"/>
              <a:gd name="connsiteX85" fmla="*/ 2809408 w 3468914"/>
              <a:gd name="connsiteY85" fmla="*/ 172356 h 4412342"/>
              <a:gd name="connsiteX86" fmla="*/ 2881980 w 3468914"/>
              <a:gd name="connsiteY86" fmla="*/ 244928 h 4412342"/>
              <a:gd name="connsiteX87" fmla="*/ 2954552 w 3468914"/>
              <a:gd name="connsiteY87" fmla="*/ 172356 h 4412342"/>
              <a:gd name="connsiteX88" fmla="*/ 2933296 w 3468914"/>
              <a:gd name="connsiteY88" fmla="*/ 121040 h 4412342"/>
              <a:gd name="connsiteX89" fmla="*/ 2920079 w 3468914"/>
              <a:gd name="connsiteY89" fmla="*/ 112129 h 4412342"/>
              <a:gd name="connsiteX90" fmla="*/ 2920079 w 3468914"/>
              <a:gd name="connsiteY90" fmla="*/ 0 h 4412342"/>
              <a:gd name="connsiteX91" fmla="*/ 3124369 w 3468914"/>
              <a:gd name="connsiteY91" fmla="*/ 0 h 4412342"/>
              <a:gd name="connsiteX92" fmla="*/ 3124369 w 3468914"/>
              <a:gd name="connsiteY92" fmla="*/ 112130 h 4412342"/>
              <a:gd name="connsiteX93" fmla="*/ 3111154 w 3468914"/>
              <a:gd name="connsiteY93" fmla="*/ 121040 h 4412342"/>
              <a:gd name="connsiteX94" fmla="*/ 3089898 w 3468914"/>
              <a:gd name="connsiteY94" fmla="*/ 172356 h 4412342"/>
              <a:gd name="connsiteX95" fmla="*/ 3162470 w 3468914"/>
              <a:gd name="connsiteY95" fmla="*/ 244928 h 4412342"/>
              <a:gd name="connsiteX96" fmla="*/ 3235042 w 3468914"/>
              <a:gd name="connsiteY96" fmla="*/ 172356 h 4412342"/>
              <a:gd name="connsiteX97" fmla="*/ 3213786 w 3468914"/>
              <a:gd name="connsiteY97" fmla="*/ 121040 h 4412342"/>
              <a:gd name="connsiteX98" fmla="*/ 3200569 w 3468914"/>
              <a:gd name="connsiteY98" fmla="*/ 112129 h 4412342"/>
              <a:gd name="connsiteX99" fmla="*/ 3200569 w 3468914"/>
              <a:gd name="connsiteY99" fmla="*/ 0 h 4412342"/>
              <a:gd name="connsiteX100" fmla="*/ 3468914 w 3468914"/>
              <a:gd name="connsiteY100" fmla="*/ 0 h 4412342"/>
              <a:gd name="connsiteX101" fmla="*/ 3468914 w 3468914"/>
              <a:gd name="connsiteY101" fmla="*/ 4412342 h 4412342"/>
              <a:gd name="connsiteX102" fmla="*/ 708660 w 3468914"/>
              <a:gd name="connsiteY102" fmla="*/ 4412342 h 4412342"/>
              <a:gd name="connsiteX103" fmla="*/ 594360 w 3468914"/>
              <a:gd name="connsiteY103" fmla="*/ 3937998 h 4412342"/>
              <a:gd name="connsiteX104" fmla="*/ 0 w 3468914"/>
              <a:gd name="connsiteY104" fmla="*/ 3642722 h 4412342"/>
              <a:gd name="connsiteX105" fmla="*/ 0 w 3468914"/>
              <a:gd name="connsiteY105" fmla="*/ 0 h 4412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</a:cxnLst>
            <a:rect l="l" t="t" r="r" b="b"/>
            <a:pathLst>
              <a:path w="3468914" h="4412342">
                <a:moveTo>
                  <a:pt x="0" y="0"/>
                </a:moveTo>
                <a:lnTo>
                  <a:pt x="314961" y="0"/>
                </a:lnTo>
                <a:lnTo>
                  <a:pt x="314961" y="112130"/>
                </a:lnTo>
                <a:lnTo>
                  <a:pt x="301746" y="121040"/>
                </a:lnTo>
                <a:cubicBezTo>
                  <a:pt x="288613" y="134173"/>
                  <a:pt x="280490" y="152316"/>
                  <a:pt x="280490" y="172357"/>
                </a:cubicBezTo>
                <a:cubicBezTo>
                  <a:pt x="280490" y="212437"/>
                  <a:pt x="312982" y="244929"/>
                  <a:pt x="353062" y="244929"/>
                </a:cubicBezTo>
                <a:cubicBezTo>
                  <a:pt x="393142" y="244929"/>
                  <a:pt x="425634" y="212437"/>
                  <a:pt x="425634" y="172357"/>
                </a:cubicBezTo>
                <a:cubicBezTo>
                  <a:pt x="425634" y="152316"/>
                  <a:pt x="417511" y="134173"/>
                  <a:pt x="404378" y="121040"/>
                </a:cubicBezTo>
                <a:lnTo>
                  <a:pt x="391161" y="112129"/>
                </a:lnTo>
                <a:lnTo>
                  <a:pt x="391161" y="0"/>
                </a:lnTo>
                <a:lnTo>
                  <a:pt x="595451" y="0"/>
                </a:lnTo>
                <a:lnTo>
                  <a:pt x="595451" y="112130"/>
                </a:lnTo>
                <a:lnTo>
                  <a:pt x="582236" y="121040"/>
                </a:lnTo>
                <a:cubicBezTo>
                  <a:pt x="569103" y="134173"/>
                  <a:pt x="560980" y="152316"/>
                  <a:pt x="560980" y="172357"/>
                </a:cubicBezTo>
                <a:cubicBezTo>
                  <a:pt x="560980" y="212437"/>
                  <a:pt x="593472" y="244929"/>
                  <a:pt x="633552" y="244929"/>
                </a:cubicBezTo>
                <a:cubicBezTo>
                  <a:pt x="673632" y="244929"/>
                  <a:pt x="706124" y="212437"/>
                  <a:pt x="706124" y="172357"/>
                </a:cubicBezTo>
                <a:cubicBezTo>
                  <a:pt x="706124" y="152316"/>
                  <a:pt x="698001" y="134173"/>
                  <a:pt x="684868" y="121040"/>
                </a:cubicBezTo>
                <a:lnTo>
                  <a:pt x="671651" y="112129"/>
                </a:lnTo>
                <a:lnTo>
                  <a:pt x="671651" y="0"/>
                </a:lnTo>
                <a:lnTo>
                  <a:pt x="875941" y="0"/>
                </a:lnTo>
                <a:lnTo>
                  <a:pt x="875941" y="112130"/>
                </a:lnTo>
                <a:lnTo>
                  <a:pt x="862726" y="121040"/>
                </a:lnTo>
                <a:cubicBezTo>
                  <a:pt x="849593" y="134173"/>
                  <a:pt x="841470" y="152316"/>
                  <a:pt x="841470" y="172357"/>
                </a:cubicBezTo>
                <a:cubicBezTo>
                  <a:pt x="841470" y="212437"/>
                  <a:pt x="873962" y="244929"/>
                  <a:pt x="914042" y="244929"/>
                </a:cubicBezTo>
                <a:cubicBezTo>
                  <a:pt x="954122" y="244929"/>
                  <a:pt x="986614" y="212437"/>
                  <a:pt x="986614" y="172357"/>
                </a:cubicBezTo>
                <a:cubicBezTo>
                  <a:pt x="986614" y="152316"/>
                  <a:pt x="978491" y="134173"/>
                  <a:pt x="965358" y="121040"/>
                </a:cubicBezTo>
                <a:lnTo>
                  <a:pt x="952141" y="112129"/>
                </a:lnTo>
                <a:lnTo>
                  <a:pt x="952141" y="0"/>
                </a:lnTo>
                <a:lnTo>
                  <a:pt x="1156431" y="0"/>
                </a:lnTo>
                <a:lnTo>
                  <a:pt x="1156431" y="112130"/>
                </a:lnTo>
                <a:lnTo>
                  <a:pt x="1143216" y="121040"/>
                </a:lnTo>
                <a:cubicBezTo>
                  <a:pt x="1130083" y="134173"/>
                  <a:pt x="1121960" y="152316"/>
                  <a:pt x="1121960" y="172357"/>
                </a:cubicBezTo>
                <a:cubicBezTo>
                  <a:pt x="1121960" y="212437"/>
                  <a:pt x="1154452" y="244929"/>
                  <a:pt x="1194532" y="244929"/>
                </a:cubicBezTo>
                <a:cubicBezTo>
                  <a:pt x="1234612" y="244929"/>
                  <a:pt x="1267104" y="212437"/>
                  <a:pt x="1267104" y="172357"/>
                </a:cubicBezTo>
                <a:cubicBezTo>
                  <a:pt x="1267104" y="152316"/>
                  <a:pt x="1258981" y="134173"/>
                  <a:pt x="1245848" y="121040"/>
                </a:cubicBezTo>
                <a:lnTo>
                  <a:pt x="1232631" y="112129"/>
                </a:lnTo>
                <a:lnTo>
                  <a:pt x="1232631" y="0"/>
                </a:lnTo>
                <a:lnTo>
                  <a:pt x="1436921" y="0"/>
                </a:lnTo>
                <a:lnTo>
                  <a:pt x="1436921" y="112133"/>
                </a:lnTo>
                <a:lnTo>
                  <a:pt x="1423706" y="121042"/>
                </a:lnTo>
                <a:cubicBezTo>
                  <a:pt x="1410573" y="134175"/>
                  <a:pt x="1402450" y="152319"/>
                  <a:pt x="1402450" y="172358"/>
                </a:cubicBezTo>
                <a:cubicBezTo>
                  <a:pt x="1402450" y="212438"/>
                  <a:pt x="1434942" y="244930"/>
                  <a:pt x="1475022" y="244930"/>
                </a:cubicBezTo>
                <a:cubicBezTo>
                  <a:pt x="1515102" y="244930"/>
                  <a:pt x="1547594" y="212438"/>
                  <a:pt x="1547594" y="172358"/>
                </a:cubicBezTo>
                <a:cubicBezTo>
                  <a:pt x="1547594" y="152319"/>
                  <a:pt x="1539471" y="134175"/>
                  <a:pt x="1526338" y="121042"/>
                </a:cubicBezTo>
                <a:lnTo>
                  <a:pt x="1513121" y="112132"/>
                </a:lnTo>
                <a:lnTo>
                  <a:pt x="1513121" y="0"/>
                </a:lnTo>
                <a:lnTo>
                  <a:pt x="1717411" y="0"/>
                </a:lnTo>
                <a:lnTo>
                  <a:pt x="1717411" y="112133"/>
                </a:lnTo>
                <a:lnTo>
                  <a:pt x="1704196" y="121042"/>
                </a:lnTo>
                <a:cubicBezTo>
                  <a:pt x="1691063" y="134175"/>
                  <a:pt x="1682940" y="152318"/>
                  <a:pt x="1682940" y="172358"/>
                </a:cubicBezTo>
                <a:cubicBezTo>
                  <a:pt x="1682940" y="212438"/>
                  <a:pt x="1715432" y="244930"/>
                  <a:pt x="1755512" y="244930"/>
                </a:cubicBezTo>
                <a:cubicBezTo>
                  <a:pt x="1795592" y="244930"/>
                  <a:pt x="1828084" y="212438"/>
                  <a:pt x="1828084" y="172358"/>
                </a:cubicBezTo>
                <a:cubicBezTo>
                  <a:pt x="1828084" y="152318"/>
                  <a:pt x="1819961" y="134175"/>
                  <a:pt x="1806828" y="121042"/>
                </a:cubicBezTo>
                <a:lnTo>
                  <a:pt x="1793611" y="112132"/>
                </a:lnTo>
                <a:lnTo>
                  <a:pt x="1793611" y="0"/>
                </a:lnTo>
                <a:lnTo>
                  <a:pt x="1997901" y="0"/>
                </a:lnTo>
                <a:lnTo>
                  <a:pt x="1997901" y="112133"/>
                </a:lnTo>
                <a:lnTo>
                  <a:pt x="1984686" y="121042"/>
                </a:lnTo>
                <a:cubicBezTo>
                  <a:pt x="1971553" y="134175"/>
                  <a:pt x="1963430" y="152318"/>
                  <a:pt x="1963430" y="172358"/>
                </a:cubicBezTo>
                <a:cubicBezTo>
                  <a:pt x="1963430" y="212438"/>
                  <a:pt x="1995922" y="244930"/>
                  <a:pt x="2036002" y="244930"/>
                </a:cubicBezTo>
                <a:cubicBezTo>
                  <a:pt x="2076082" y="244930"/>
                  <a:pt x="2108574" y="212438"/>
                  <a:pt x="2108574" y="172358"/>
                </a:cubicBezTo>
                <a:cubicBezTo>
                  <a:pt x="2108574" y="152318"/>
                  <a:pt x="2100451" y="134175"/>
                  <a:pt x="2087318" y="121042"/>
                </a:cubicBezTo>
                <a:lnTo>
                  <a:pt x="2074101" y="112132"/>
                </a:lnTo>
                <a:lnTo>
                  <a:pt x="2074101" y="0"/>
                </a:lnTo>
                <a:lnTo>
                  <a:pt x="2278391" y="0"/>
                </a:lnTo>
                <a:lnTo>
                  <a:pt x="2278391" y="112133"/>
                </a:lnTo>
                <a:lnTo>
                  <a:pt x="2265176" y="121042"/>
                </a:lnTo>
                <a:cubicBezTo>
                  <a:pt x="2252043" y="134175"/>
                  <a:pt x="2243920" y="152318"/>
                  <a:pt x="2243920" y="172358"/>
                </a:cubicBezTo>
                <a:cubicBezTo>
                  <a:pt x="2243920" y="212438"/>
                  <a:pt x="2276412" y="244930"/>
                  <a:pt x="2316492" y="244930"/>
                </a:cubicBezTo>
                <a:cubicBezTo>
                  <a:pt x="2356572" y="244930"/>
                  <a:pt x="2389064" y="212438"/>
                  <a:pt x="2389064" y="172358"/>
                </a:cubicBezTo>
                <a:cubicBezTo>
                  <a:pt x="2389064" y="152318"/>
                  <a:pt x="2380941" y="134175"/>
                  <a:pt x="2367808" y="121042"/>
                </a:cubicBezTo>
                <a:lnTo>
                  <a:pt x="2354591" y="112132"/>
                </a:lnTo>
                <a:lnTo>
                  <a:pt x="2354591" y="0"/>
                </a:lnTo>
                <a:lnTo>
                  <a:pt x="2563389" y="0"/>
                </a:lnTo>
                <a:lnTo>
                  <a:pt x="2563389" y="112130"/>
                </a:lnTo>
                <a:lnTo>
                  <a:pt x="2550174" y="121040"/>
                </a:lnTo>
                <a:cubicBezTo>
                  <a:pt x="2537041" y="134173"/>
                  <a:pt x="2528918" y="152316"/>
                  <a:pt x="2528918" y="172356"/>
                </a:cubicBezTo>
                <a:cubicBezTo>
                  <a:pt x="2528918" y="212436"/>
                  <a:pt x="2561410" y="244928"/>
                  <a:pt x="2601490" y="244928"/>
                </a:cubicBezTo>
                <a:cubicBezTo>
                  <a:pt x="2641570" y="244928"/>
                  <a:pt x="2674062" y="212436"/>
                  <a:pt x="2674062" y="172356"/>
                </a:cubicBezTo>
                <a:cubicBezTo>
                  <a:pt x="2674062" y="152316"/>
                  <a:pt x="2665939" y="134173"/>
                  <a:pt x="2652806" y="121040"/>
                </a:cubicBezTo>
                <a:lnTo>
                  <a:pt x="2639589" y="112129"/>
                </a:lnTo>
                <a:lnTo>
                  <a:pt x="2639589" y="0"/>
                </a:lnTo>
                <a:lnTo>
                  <a:pt x="2843879" y="0"/>
                </a:lnTo>
                <a:lnTo>
                  <a:pt x="2843879" y="112130"/>
                </a:lnTo>
                <a:lnTo>
                  <a:pt x="2830664" y="121040"/>
                </a:lnTo>
                <a:cubicBezTo>
                  <a:pt x="2817531" y="134173"/>
                  <a:pt x="2809408" y="152316"/>
                  <a:pt x="2809408" y="172356"/>
                </a:cubicBezTo>
                <a:cubicBezTo>
                  <a:pt x="2809408" y="212436"/>
                  <a:pt x="2841900" y="244928"/>
                  <a:pt x="2881980" y="244928"/>
                </a:cubicBezTo>
                <a:cubicBezTo>
                  <a:pt x="2922060" y="244928"/>
                  <a:pt x="2954552" y="212436"/>
                  <a:pt x="2954552" y="172356"/>
                </a:cubicBezTo>
                <a:cubicBezTo>
                  <a:pt x="2954552" y="152316"/>
                  <a:pt x="2946429" y="134173"/>
                  <a:pt x="2933296" y="121040"/>
                </a:cubicBezTo>
                <a:lnTo>
                  <a:pt x="2920079" y="112129"/>
                </a:lnTo>
                <a:lnTo>
                  <a:pt x="2920079" y="0"/>
                </a:lnTo>
                <a:lnTo>
                  <a:pt x="3124369" y="0"/>
                </a:lnTo>
                <a:lnTo>
                  <a:pt x="3124369" y="112130"/>
                </a:lnTo>
                <a:lnTo>
                  <a:pt x="3111154" y="121040"/>
                </a:lnTo>
                <a:cubicBezTo>
                  <a:pt x="3098021" y="134173"/>
                  <a:pt x="3089898" y="152316"/>
                  <a:pt x="3089898" y="172356"/>
                </a:cubicBezTo>
                <a:cubicBezTo>
                  <a:pt x="3089898" y="212436"/>
                  <a:pt x="3122390" y="244928"/>
                  <a:pt x="3162470" y="244928"/>
                </a:cubicBezTo>
                <a:cubicBezTo>
                  <a:pt x="3202550" y="244928"/>
                  <a:pt x="3235042" y="212436"/>
                  <a:pt x="3235042" y="172356"/>
                </a:cubicBezTo>
                <a:cubicBezTo>
                  <a:pt x="3235042" y="152316"/>
                  <a:pt x="3226919" y="134173"/>
                  <a:pt x="3213786" y="121040"/>
                </a:cubicBezTo>
                <a:lnTo>
                  <a:pt x="3200569" y="112129"/>
                </a:lnTo>
                <a:lnTo>
                  <a:pt x="3200569" y="0"/>
                </a:lnTo>
                <a:lnTo>
                  <a:pt x="3468914" y="0"/>
                </a:lnTo>
                <a:lnTo>
                  <a:pt x="3468914" y="4412342"/>
                </a:lnTo>
                <a:lnTo>
                  <a:pt x="708660" y="4412342"/>
                </a:lnTo>
                <a:cubicBezTo>
                  <a:pt x="592772" y="4243115"/>
                  <a:pt x="543559" y="4102462"/>
                  <a:pt x="594360" y="3937998"/>
                </a:cubicBezTo>
                <a:lnTo>
                  <a:pt x="0" y="364272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2" name="타원 61"/>
          <p:cNvSpPr>
            <a:spLocks noChangeAspect="1"/>
          </p:cNvSpPr>
          <p:nvPr/>
        </p:nvSpPr>
        <p:spPr>
          <a:xfrm>
            <a:off x="688063" y="2143116"/>
            <a:ext cx="1723413" cy="915434"/>
          </a:xfrm>
          <a:prstGeom prst="ellipse">
            <a:avLst/>
          </a:prstGeom>
          <a:solidFill>
            <a:srgbClr val="A1D65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63" name="직선 연결선 62"/>
          <p:cNvCxnSpPr/>
          <p:nvPr/>
        </p:nvCxnSpPr>
        <p:spPr>
          <a:xfrm flipV="1">
            <a:off x="723662" y="3071810"/>
            <a:ext cx="1591553" cy="3346"/>
          </a:xfrm>
          <a:prstGeom prst="line">
            <a:avLst/>
          </a:prstGeom>
          <a:ln w="38100" cap="rnd">
            <a:solidFill>
              <a:srgbClr val="A1D652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/>
          <p:cNvSpPr txBox="1"/>
          <p:nvPr/>
        </p:nvSpPr>
        <p:spPr>
          <a:xfrm>
            <a:off x="643468" y="2569540"/>
            <a:ext cx="4529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ko-KR" altLang="en-US" sz="2000" b="1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65" name="직사각형 64"/>
          <p:cNvSpPr/>
          <p:nvPr/>
        </p:nvSpPr>
        <p:spPr>
          <a:xfrm>
            <a:off x="688064" y="3373942"/>
            <a:ext cx="1829447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성과목표는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성과목표의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구체적인 목적은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성과지표를 도출할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 있을 정도로 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구체적인가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14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직사각형 65"/>
          <p:cNvSpPr>
            <a:spLocks noChangeAspect="1"/>
          </p:cNvSpPr>
          <p:nvPr/>
        </p:nvSpPr>
        <p:spPr>
          <a:xfrm>
            <a:off x="891277" y="2304628"/>
            <a:ext cx="127564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성과목표 확인</a:t>
            </a:r>
            <a:endParaRPr lang="en-US" altLang="ko-KR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22" name="자유형 121"/>
          <p:cNvSpPr/>
          <p:nvPr/>
        </p:nvSpPr>
        <p:spPr>
          <a:xfrm>
            <a:off x="2783475" y="5357210"/>
            <a:ext cx="441264" cy="769620"/>
          </a:xfrm>
          <a:custGeom>
            <a:avLst/>
            <a:gdLst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769620">
                <a:moveTo>
                  <a:pt x="0" y="0"/>
                </a:moveTo>
                <a:lnTo>
                  <a:pt x="594360" y="295276"/>
                </a:lnTo>
                <a:cubicBezTo>
                  <a:pt x="543559" y="459740"/>
                  <a:pt x="592772" y="600393"/>
                  <a:pt x="708660" y="769620"/>
                </a:cubicBezTo>
                <a:cubicBezTo>
                  <a:pt x="186690" y="477360"/>
                  <a:pt x="224313" y="444659"/>
                  <a:pt x="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23" name="자유형 122"/>
          <p:cNvSpPr/>
          <p:nvPr/>
        </p:nvSpPr>
        <p:spPr>
          <a:xfrm>
            <a:off x="2783475" y="1714488"/>
            <a:ext cx="2160000" cy="4412342"/>
          </a:xfrm>
          <a:custGeom>
            <a:avLst/>
            <a:gdLst>
              <a:gd name="connsiteX0" fmla="*/ 0 w 3468914"/>
              <a:gd name="connsiteY0" fmla="*/ 0 h 4412342"/>
              <a:gd name="connsiteX1" fmla="*/ 314961 w 3468914"/>
              <a:gd name="connsiteY1" fmla="*/ 0 h 4412342"/>
              <a:gd name="connsiteX2" fmla="*/ 314961 w 3468914"/>
              <a:gd name="connsiteY2" fmla="*/ 112130 h 4412342"/>
              <a:gd name="connsiteX3" fmla="*/ 301746 w 3468914"/>
              <a:gd name="connsiteY3" fmla="*/ 121040 h 4412342"/>
              <a:gd name="connsiteX4" fmla="*/ 280490 w 3468914"/>
              <a:gd name="connsiteY4" fmla="*/ 172357 h 4412342"/>
              <a:gd name="connsiteX5" fmla="*/ 353062 w 3468914"/>
              <a:gd name="connsiteY5" fmla="*/ 244929 h 4412342"/>
              <a:gd name="connsiteX6" fmla="*/ 425634 w 3468914"/>
              <a:gd name="connsiteY6" fmla="*/ 172357 h 4412342"/>
              <a:gd name="connsiteX7" fmla="*/ 404378 w 3468914"/>
              <a:gd name="connsiteY7" fmla="*/ 121040 h 4412342"/>
              <a:gd name="connsiteX8" fmla="*/ 391161 w 3468914"/>
              <a:gd name="connsiteY8" fmla="*/ 112129 h 4412342"/>
              <a:gd name="connsiteX9" fmla="*/ 391161 w 3468914"/>
              <a:gd name="connsiteY9" fmla="*/ 0 h 4412342"/>
              <a:gd name="connsiteX10" fmla="*/ 595451 w 3468914"/>
              <a:gd name="connsiteY10" fmla="*/ 0 h 4412342"/>
              <a:gd name="connsiteX11" fmla="*/ 595451 w 3468914"/>
              <a:gd name="connsiteY11" fmla="*/ 112130 h 4412342"/>
              <a:gd name="connsiteX12" fmla="*/ 582236 w 3468914"/>
              <a:gd name="connsiteY12" fmla="*/ 121040 h 4412342"/>
              <a:gd name="connsiteX13" fmla="*/ 560980 w 3468914"/>
              <a:gd name="connsiteY13" fmla="*/ 172357 h 4412342"/>
              <a:gd name="connsiteX14" fmla="*/ 633552 w 3468914"/>
              <a:gd name="connsiteY14" fmla="*/ 244929 h 4412342"/>
              <a:gd name="connsiteX15" fmla="*/ 706124 w 3468914"/>
              <a:gd name="connsiteY15" fmla="*/ 172357 h 4412342"/>
              <a:gd name="connsiteX16" fmla="*/ 684868 w 3468914"/>
              <a:gd name="connsiteY16" fmla="*/ 121040 h 4412342"/>
              <a:gd name="connsiteX17" fmla="*/ 671651 w 3468914"/>
              <a:gd name="connsiteY17" fmla="*/ 112129 h 4412342"/>
              <a:gd name="connsiteX18" fmla="*/ 671651 w 3468914"/>
              <a:gd name="connsiteY18" fmla="*/ 0 h 4412342"/>
              <a:gd name="connsiteX19" fmla="*/ 875941 w 3468914"/>
              <a:gd name="connsiteY19" fmla="*/ 0 h 4412342"/>
              <a:gd name="connsiteX20" fmla="*/ 875941 w 3468914"/>
              <a:gd name="connsiteY20" fmla="*/ 112130 h 4412342"/>
              <a:gd name="connsiteX21" fmla="*/ 862726 w 3468914"/>
              <a:gd name="connsiteY21" fmla="*/ 121040 h 4412342"/>
              <a:gd name="connsiteX22" fmla="*/ 841470 w 3468914"/>
              <a:gd name="connsiteY22" fmla="*/ 172357 h 4412342"/>
              <a:gd name="connsiteX23" fmla="*/ 914042 w 3468914"/>
              <a:gd name="connsiteY23" fmla="*/ 244929 h 4412342"/>
              <a:gd name="connsiteX24" fmla="*/ 986614 w 3468914"/>
              <a:gd name="connsiteY24" fmla="*/ 172357 h 4412342"/>
              <a:gd name="connsiteX25" fmla="*/ 965358 w 3468914"/>
              <a:gd name="connsiteY25" fmla="*/ 121040 h 4412342"/>
              <a:gd name="connsiteX26" fmla="*/ 952141 w 3468914"/>
              <a:gd name="connsiteY26" fmla="*/ 112129 h 4412342"/>
              <a:gd name="connsiteX27" fmla="*/ 952141 w 3468914"/>
              <a:gd name="connsiteY27" fmla="*/ 0 h 4412342"/>
              <a:gd name="connsiteX28" fmla="*/ 1156431 w 3468914"/>
              <a:gd name="connsiteY28" fmla="*/ 0 h 4412342"/>
              <a:gd name="connsiteX29" fmla="*/ 1156431 w 3468914"/>
              <a:gd name="connsiteY29" fmla="*/ 112130 h 4412342"/>
              <a:gd name="connsiteX30" fmla="*/ 1143216 w 3468914"/>
              <a:gd name="connsiteY30" fmla="*/ 121040 h 4412342"/>
              <a:gd name="connsiteX31" fmla="*/ 1121960 w 3468914"/>
              <a:gd name="connsiteY31" fmla="*/ 172357 h 4412342"/>
              <a:gd name="connsiteX32" fmla="*/ 1194532 w 3468914"/>
              <a:gd name="connsiteY32" fmla="*/ 244929 h 4412342"/>
              <a:gd name="connsiteX33" fmla="*/ 1267104 w 3468914"/>
              <a:gd name="connsiteY33" fmla="*/ 172357 h 4412342"/>
              <a:gd name="connsiteX34" fmla="*/ 1245848 w 3468914"/>
              <a:gd name="connsiteY34" fmla="*/ 121040 h 4412342"/>
              <a:gd name="connsiteX35" fmla="*/ 1232631 w 3468914"/>
              <a:gd name="connsiteY35" fmla="*/ 112129 h 4412342"/>
              <a:gd name="connsiteX36" fmla="*/ 1232631 w 3468914"/>
              <a:gd name="connsiteY36" fmla="*/ 0 h 4412342"/>
              <a:gd name="connsiteX37" fmla="*/ 1436921 w 3468914"/>
              <a:gd name="connsiteY37" fmla="*/ 0 h 4412342"/>
              <a:gd name="connsiteX38" fmla="*/ 1436921 w 3468914"/>
              <a:gd name="connsiteY38" fmla="*/ 112133 h 4412342"/>
              <a:gd name="connsiteX39" fmla="*/ 1423706 w 3468914"/>
              <a:gd name="connsiteY39" fmla="*/ 121042 h 4412342"/>
              <a:gd name="connsiteX40" fmla="*/ 1402450 w 3468914"/>
              <a:gd name="connsiteY40" fmla="*/ 172358 h 4412342"/>
              <a:gd name="connsiteX41" fmla="*/ 1475022 w 3468914"/>
              <a:gd name="connsiteY41" fmla="*/ 244930 h 4412342"/>
              <a:gd name="connsiteX42" fmla="*/ 1547594 w 3468914"/>
              <a:gd name="connsiteY42" fmla="*/ 172358 h 4412342"/>
              <a:gd name="connsiteX43" fmla="*/ 1526338 w 3468914"/>
              <a:gd name="connsiteY43" fmla="*/ 121042 h 4412342"/>
              <a:gd name="connsiteX44" fmla="*/ 1513121 w 3468914"/>
              <a:gd name="connsiteY44" fmla="*/ 112132 h 4412342"/>
              <a:gd name="connsiteX45" fmla="*/ 1513121 w 3468914"/>
              <a:gd name="connsiteY45" fmla="*/ 0 h 4412342"/>
              <a:gd name="connsiteX46" fmla="*/ 1717411 w 3468914"/>
              <a:gd name="connsiteY46" fmla="*/ 0 h 4412342"/>
              <a:gd name="connsiteX47" fmla="*/ 1717411 w 3468914"/>
              <a:gd name="connsiteY47" fmla="*/ 112133 h 4412342"/>
              <a:gd name="connsiteX48" fmla="*/ 1704196 w 3468914"/>
              <a:gd name="connsiteY48" fmla="*/ 121042 h 4412342"/>
              <a:gd name="connsiteX49" fmla="*/ 1682940 w 3468914"/>
              <a:gd name="connsiteY49" fmla="*/ 172358 h 4412342"/>
              <a:gd name="connsiteX50" fmla="*/ 1755512 w 3468914"/>
              <a:gd name="connsiteY50" fmla="*/ 244930 h 4412342"/>
              <a:gd name="connsiteX51" fmla="*/ 1828084 w 3468914"/>
              <a:gd name="connsiteY51" fmla="*/ 172358 h 4412342"/>
              <a:gd name="connsiteX52" fmla="*/ 1806828 w 3468914"/>
              <a:gd name="connsiteY52" fmla="*/ 121042 h 4412342"/>
              <a:gd name="connsiteX53" fmla="*/ 1793611 w 3468914"/>
              <a:gd name="connsiteY53" fmla="*/ 112132 h 4412342"/>
              <a:gd name="connsiteX54" fmla="*/ 1793611 w 3468914"/>
              <a:gd name="connsiteY54" fmla="*/ 0 h 4412342"/>
              <a:gd name="connsiteX55" fmla="*/ 1997901 w 3468914"/>
              <a:gd name="connsiteY55" fmla="*/ 0 h 4412342"/>
              <a:gd name="connsiteX56" fmla="*/ 1997901 w 3468914"/>
              <a:gd name="connsiteY56" fmla="*/ 112133 h 4412342"/>
              <a:gd name="connsiteX57" fmla="*/ 1984686 w 3468914"/>
              <a:gd name="connsiteY57" fmla="*/ 121042 h 4412342"/>
              <a:gd name="connsiteX58" fmla="*/ 1963430 w 3468914"/>
              <a:gd name="connsiteY58" fmla="*/ 172358 h 4412342"/>
              <a:gd name="connsiteX59" fmla="*/ 2036002 w 3468914"/>
              <a:gd name="connsiteY59" fmla="*/ 244930 h 4412342"/>
              <a:gd name="connsiteX60" fmla="*/ 2108574 w 3468914"/>
              <a:gd name="connsiteY60" fmla="*/ 172358 h 4412342"/>
              <a:gd name="connsiteX61" fmla="*/ 2087318 w 3468914"/>
              <a:gd name="connsiteY61" fmla="*/ 121042 h 4412342"/>
              <a:gd name="connsiteX62" fmla="*/ 2074101 w 3468914"/>
              <a:gd name="connsiteY62" fmla="*/ 112132 h 4412342"/>
              <a:gd name="connsiteX63" fmla="*/ 2074101 w 3468914"/>
              <a:gd name="connsiteY63" fmla="*/ 0 h 4412342"/>
              <a:gd name="connsiteX64" fmla="*/ 2278391 w 3468914"/>
              <a:gd name="connsiteY64" fmla="*/ 0 h 4412342"/>
              <a:gd name="connsiteX65" fmla="*/ 2278391 w 3468914"/>
              <a:gd name="connsiteY65" fmla="*/ 112133 h 4412342"/>
              <a:gd name="connsiteX66" fmla="*/ 2265176 w 3468914"/>
              <a:gd name="connsiteY66" fmla="*/ 121042 h 4412342"/>
              <a:gd name="connsiteX67" fmla="*/ 2243920 w 3468914"/>
              <a:gd name="connsiteY67" fmla="*/ 172358 h 4412342"/>
              <a:gd name="connsiteX68" fmla="*/ 2316492 w 3468914"/>
              <a:gd name="connsiteY68" fmla="*/ 244930 h 4412342"/>
              <a:gd name="connsiteX69" fmla="*/ 2389064 w 3468914"/>
              <a:gd name="connsiteY69" fmla="*/ 172358 h 4412342"/>
              <a:gd name="connsiteX70" fmla="*/ 2367808 w 3468914"/>
              <a:gd name="connsiteY70" fmla="*/ 121042 h 4412342"/>
              <a:gd name="connsiteX71" fmla="*/ 2354591 w 3468914"/>
              <a:gd name="connsiteY71" fmla="*/ 112132 h 4412342"/>
              <a:gd name="connsiteX72" fmla="*/ 2354591 w 3468914"/>
              <a:gd name="connsiteY72" fmla="*/ 0 h 4412342"/>
              <a:gd name="connsiteX73" fmla="*/ 2563389 w 3468914"/>
              <a:gd name="connsiteY73" fmla="*/ 0 h 4412342"/>
              <a:gd name="connsiteX74" fmla="*/ 2563389 w 3468914"/>
              <a:gd name="connsiteY74" fmla="*/ 112130 h 4412342"/>
              <a:gd name="connsiteX75" fmla="*/ 2550174 w 3468914"/>
              <a:gd name="connsiteY75" fmla="*/ 121040 h 4412342"/>
              <a:gd name="connsiteX76" fmla="*/ 2528918 w 3468914"/>
              <a:gd name="connsiteY76" fmla="*/ 172356 h 4412342"/>
              <a:gd name="connsiteX77" fmla="*/ 2601490 w 3468914"/>
              <a:gd name="connsiteY77" fmla="*/ 244928 h 4412342"/>
              <a:gd name="connsiteX78" fmla="*/ 2674062 w 3468914"/>
              <a:gd name="connsiteY78" fmla="*/ 172356 h 4412342"/>
              <a:gd name="connsiteX79" fmla="*/ 2652806 w 3468914"/>
              <a:gd name="connsiteY79" fmla="*/ 121040 h 4412342"/>
              <a:gd name="connsiteX80" fmla="*/ 2639589 w 3468914"/>
              <a:gd name="connsiteY80" fmla="*/ 112129 h 4412342"/>
              <a:gd name="connsiteX81" fmla="*/ 2639589 w 3468914"/>
              <a:gd name="connsiteY81" fmla="*/ 0 h 4412342"/>
              <a:gd name="connsiteX82" fmla="*/ 2843879 w 3468914"/>
              <a:gd name="connsiteY82" fmla="*/ 0 h 4412342"/>
              <a:gd name="connsiteX83" fmla="*/ 2843879 w 3468914"/>
              <a:gd name="connsiteY83" fmla="*/ 112130 h 4412342"/>
              <a:gd name="connsiteX84" fmla="*/ 2830664 w 3468914"/>
              <a:gd name="connsiteY84" fmla="*/ 121040 h 4412342"/>
              <a:gd name="connsiteX85" fmla="*/ 2809408 w 3468914"/>
              <a:gd name="connsiteY85" fmla="*/ 172356 h 4412342"/>
              <a:gd name="connsiteX86" fmla="*/ 2881980 w 3468914"/>
              <a:gd name="connsiteY86" fmla="*/ 244928 h 4412342"/>
              <a:gd name="connsiteX87" fmla="*/ 2954552 w 3468914"/>
              <a:gd name="connsiteY87" fmla="*/ 172356 h 4412342"/>
              <a:gd name="connsiteX88" fmla="*/ 2933296 w 3468914"/>
              <a:gd name="connsiteY88" fmla="*/ 121040 h 4412342"/>
              <a:gd name="connsiteX89" fmla="*/ 2920079 w 3468914"/>
              <a:gd name="connsiteY89" fmla="*/ 112129 h 4412342"/>
              <a:gd name="connsiteX90" fmla="*/ 2920079 w 3468914"/>
              <a:gd name="connsiteY90" fmla="*/ 0 h 4412342"/>
              <a:gd name="connsiteX91" fmla="*/ 3124369 w 3468914"/>
              <a:gd name="connsiteY91" fmla="*/ 0 h 4412342"/>
              <a:gd name="connsiteX92" fmla="*/ 3124369 w 3468914"/>
              <a:gd name="connsiteY92" fmla="*/ 112130 h 4412342"/>
              <a:gd name="connsiteX93" fmla="*/ 3111154 w 3468914"/>
              <a:gd name="connsiteY93" fmla="*/ 121040 h 4412342"/>
              <a:gd name="connsiteX94" fmla="*/ 3089898 w 3468914"/>
              <a:gd name="connsiteY94" fmla="*/ 172356 h 4412342"/>
              <a:gd name="connsiteX95" fmla="*/ 3162470 w 3468914"/>
              <a:gd name="connsiteY95" fmla="*/ 244928 h 4412342"/>
              <a:gd name="connsiteX96" fmla="*/ 3235042 w 3468914"/>
              <a:gd name="connsiteY96" fmla="*/ 172356 h 4412342"/>
              <a:gd name="connsiteX97" fmla="*/ 3213786 w 3468914"/>
              <a:gd name="connsiteY97" fmla="*/ 121040 h 4412342"/>
              <a:gd name="connsiteX98" fmla="*/ 3200569 w 3468914"/>
              <a:gd name="connsiteY98" fmla="*/ 112129 h 4412342"/>
              <a:gd name="connsiteX99" fmla="*/ 3200569 w 3468914"/>
              <a:gd name="connsiteY99" fmla="*/ 0 h 4412342"/>
              <a:gd name="connsiteX100" fmla="*/ 3468914 w 3468914"/>
              <a:gd name="connsiteY100" fmla="*/ 0 h 4412342"/>
              <a:gd name="connsiteX101" fmla="*/ 3468914 w 3468914"/>
              <a:gd name="connsiteY101" fmla="*/ 4412342 h 4412342"/>
              <a:gd name="connsiteX102" fmla="*/ 708660 w 3468914"/>
              <a:gd name="connsiteY102" fmla="*/ 4412342 h 4412342"/>
              <a:gd name="connsiteX103" fmla="*/ 594360 w 3468914"/>
              <a:gd name="connsiteY103" fmla="*/ 3937998 h 4412342"/>
              <a:gd name="connsiteX104" fmla="*/ 0 w 3468914"/>
              <a:gd name="connsiteY104" fmla="*/ 3642722 h 4412342"/>
              <a:gd name="connsiteX105" fmla="*/ 0 w 3468914"/>
              <a:gd name="connsiteY105" fmla="*/ 0 h 4412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</a:cxnLst>
            <a:rect l="l" t="t" r="r" b="b"/>
            <a:pathLst>
              <a:path w="3468914" h="4412342">
                <a:moveTo>
                  <a:pt x="0" y="0"/>
                </a:moveTo>
                <a:lnTo>
                  <a:pt x="314961" y="0"/>
                </a:lnTo>
                <a:lnTo>
                  <a:pt x="314961" y="112130"/>
                </a:lnTo>
                <a:lnTo>
                  <a:pt x="301746" y="121040"/>
                </a:lnTo>
                <a:cubicBezTo>
                  <a:pt x="288613" y="134173"/>
                  <a:pt x="280490" y="152316"/>
                  <a:pt x="280490" y="172357"/>
                </a:cubicBezTo>
                <a:cubicBezTo>
                  <a:pt x="280490" y="212437"/>
                  <a:pt x="312982" y="244929"/>
                  <a:pt x="353062" y="244929"/>
                </a:cubicBezTo>
                <a:cubicBezTo>
                  <a:pt x="393142" y="244929"/>
                  <a:pt x="425634" y="212437"/>
                  <a:pt x="425634" y="172357"/>
                </a:cubicBezTo>
                <a:cubicBezTo>
                  <a:pt x="425634" y="152316"/>
                  <a:pt x="417511" y="134173"/>
                  <a:pt x="404378" y="121040"/>
                </a:cubicBezTo>
                <a:lnTo>
                  <a:pt x="391161" y="112129"/>
                </a:lnTo>
                <a:lnTo>
                  <a:pt x="391161" y="0"/>
                </a:lnTo>
                <a:lnTo>
                  <a:pt x="595451" y="0"/>
                </a:lnTo>
                <a:lnTo>
                  <a:pt x="595451" y="112130"/>
                </a:lnTo>
                <a:lnTo>
                  <a:pt x="582236" y="121040"/>
                </a:lnTo>
                <a:cubicBezTo>
                  <a:pt x="569103" y="134173"/>
                  <a:pt x="560980" y="152316"/>
                  <a:pt x="560980" y="172357"/>
                </a:cubicBezTo>
                <a:cubicBezTo>
                  <a:pt x="560980" y="212437"/>
                  <a:pt x="593472" y="244929"/>
                  <a:pt x="633552" y="244929"/>
                </a:cubicBezTo>
                <a:cubicBezTo>
                  <a:pt x="673632" y="244929"/>
                  <a:pt x="706124" y="212437"/>
                  <a:pt x="706124" y="172357"/>
                </a:cubicBezTo>
                <a:cubicBezTo>
                  <a:pt x="706124" y="152316"/>
                  <a:pt x="698001" y="134173"/>
                  <a:pt x="684868" y="121040"/>
                </a:cubicBezTo>
                <a:lnTo>
                  <a:pt x="671651" y="112129"/>
                </a:lnTo>
                <a:lnTo>
                  <a:pt x="671651" y="0"/>
                </a:lnTo>
                <a:lnTo>
                  <a:pt x="875941" y="0"/>
                </a:lnTo>
                <a:lnTo>
                  <a:pt x="875941" y="112130"/>
                </a:lnTo>
                <a:lnTo>
                  <a:pt x="862726" y="121040"/>
                </a:lnTo>
                <a:cubicBezTo>
                  <a:pt x="849593" y="134173"/>
                  <a:pt x="841470" y="152316"/>
                  <a:pt x="841470" y="172357"/>
                </a:cubicBezTo>
                <a:cubicBezTo>
                  <a:pt x="841470" y="212437"/>
                  <a:pt x="873962" y="244929"/>
                  <a:pt x="914042" y="244929"/>
                </a:cubicBezTo>
                <a:cubicBezTo>
                  <a:pt x="954122" y="244929"/>
                  <a:pt x="986614" y="212437"/>
                  <a:pt x="986614" y="172357"/>
                </a:cubicBezTo>
                <a:cubicBezTo>
                  <a:pt x="986614" y="152316"/>
                  <a:pt x="978491" y="134173"/>
                  <a:pt x="965358" y="121040"/>
                </a:cubicBezTo>
                <a:lnTo>
                  <a:pt x="952141" y="112129"/>
                </a:lnTo>
                <a:lnTo>
                  <a:pt x="952141" y="0"/>
                </a:lnTo>
                <a:lnTo>
                  <a:pt x="1156431" y="0"/>
                </a:lnTo>
                <a:lnTo>
                  <a:pt x="1156431" y="112130"/>
                </a:lnTo>
                <a:lnTo>
                  <a:pt x="1143216" y="121040"/>
                </a:lnTo>
                <a:cubicBezTo>
                  <a:pt x="1130083" y="134173"/>
                  <a:pt x="1121960" y="152316"/>
                  <a:pt x="1121960" y="172357"/>
                </a:cubicBezTo>
                <a:cubicBezTo>
                  <a:pt x="1121960" y="212437"/>
                  <a:pt x="1154452" y="244929"/>
                  <a:pt x="1194532" y="244929"/>
                </a:cubicBezTo>
                <a:cubicBezTo>
                  <a:pt x="1234612" y="244929"/>
                  <a:pt x="1267104" y="212437"/>
                  <a:pt x="1267104" y="172357"/>
                </a:cubicBezTo>
                <a:cubicBezTo>
                  <a:pt x="1267104" y="152316"/>
                  <a:pt x="1258981" y="134173"/>
                  <a:pt x="1245848" y="121040"/>
                </a:cubicBezTo>
                <a:lnTo>
                  <a:pt x="1232631" y="112129"/>
                </a:lnTo>
                <a:lnTo>
                  <a:pt x="1232631" y="0"/>
                </a:lnTo>
                <a:lnTo>
                  <a:pt x="1436921" y="0"/>
                </a:lnTo>
                <a:lnTo>
                  <a:pt x="1436921" y="112133"/>
                </a:lnTo>
                <a:lnTo>
                  <a:pt x="1423706" y="121042"/>
                </a:lnTo>
                <a:cubicBezTo>
                  <a:pt x="1410573" y="134175"/>
                  <a:pt x="1402450" y="152319"/>
                  <a:pt x="1402450" y="172358"/>
                </a:cubicBezTo>
                <a:cubicBezTo>
                  <a:pt x="1402450" y="212438"/>
                  <a:pt x="1434942" y="244930"/>
                  <a:pt x="1475022" y="244930"/>
                </a:cubicBezTo>
                <a:cubicBezTo>
                  <a:pt x="1515102" y="244930"/>
                  <a:pt x="1547594" y="212438"/>
                  <a:pt x="1547594" y="172358"/>
                </a:cubicBezTo>
                <a:cubicBezTo>
                  <a:pt x="1547594" y="152319"/>
                  <a:pt x="1539471" y="134175"/>
                  <a:pt x="1526338" y="121042"/>
                </a:cubicBezTo>
                <a:lnTo>
                  <a:pt x="1513121" y="112132"/>
                </a:lnTo>
                <a:lnTo>
                  <a:pt x="1513121" y="0"/>
                </a:lnTo>
                <a:lnTo>
                  <a:pt x="1717411" y="0"/>
                </a:lnTo>
                <a:lnTo>
                  <a:pt x="1717411" y="112133"/>
                </a:lnTo>
                <a:lnTo>
                  <a:pt x="1704196" y="121042"/>
                </a:lnTo>
                <a:cubicBezTo>
                  <a:pt x="1691063" y="134175"/>
                  <a:pt x="1682940" y="152318"/>
                  <a:pt x="1682940" y="172358"/>
                </a:cubicBezTo>
                <a:cubicBezTo>
                  <a:pt x="1682940" y="212438"/>
                  <a:pt x="1715432" y="244930"/>
                  <a:pt x="1755512" y="244930"/>
                </a:cubicBezTo>
                <a:cubicBezTo>
                  <a:pt x="1795592" y="244930"/>
                  <a:pt x="1828084" y="212438"/>
                  <a:pt x="1828084" y="172358"/>
                </a:cubicBezTo>
                <a:cubicBezTo>
                  <a:pt x="1828084" y="152318"/>
                  <a:pt x="1819961" y="134175"/>
                  <a:pt x="1806828" y="121042"/>
                </a:cubicBezTo>
                <a:lnTo>
                  <a:pt x="1793611" y="112132"/>
                </a:lnTo>
                <a:lnTo>
                  <a:pt x="1793611" y="0"/>
                </a:lnTo>
                <a:lnTo>
                  <a:pt x="1997901" y="0"/>
                </a:lnTo>
                <a:lnTo>
                  <a:pt x="1997901" y="112133"/>
                </a:lnTo>
                <a:lnTo>
                  <a:pt x="1984686" y="121042"/>
                </a:lnTo>
                <a:cubicBezTo>
                  <a:pt x="1971553" y="134175"/>
                  <a:pt x="1963430" y="152318"/>
                  <a:pt x="1963430" y="172358"/>
                </a:cubicBezTo>
                <a:cubicBezTo>
                  <a:pt x="1963430" y="212438"/>
                  <a:pt x="1995922" y="244930"/>
                  <a:pt x="2036002" y="244930"/>
                </a:cubicBezTo>
                <a:cubicBezTo>
                  <a:pt x="2076082" y="244930"/>
                  <a:pt x="2108574" y="212438"/>
                  <a:pt x="2108574" y="172358"/>
                </a:cubicBezTo>
                <a:cubicBezTo>
                  <a:pt x="2108574" y="152318"/>
                  <a:pt x="2100451" y="134175"/>
                  <a:pt x="2087318" y="121042"/>
                </a:cubicBezTo>
                <a:lnTo>
                  <a:pt x="2074101" y="112132"/>
                </a:lnTo>
                <a:lnTo>
                  <a:pt x="2074101" y="0"/>
                </a:lnTo>
                <a:lnTo>
                  <a:pt x="2278391" y="0"/>
                </a:lnTo>
                <a:lnTo>
                  <a:pt x="2278391" y="112133"/>
                </a:lnTo>
                <a:lnTo>
                  <a:pt x="2265176" y="121042"/>
                </a:lnTo>
                <a:cubicBezTo>
                  <a:pt x="2252043" y="134175"/>
                  <a:pt x="2243920" y="152318"/>
                  <a:pt x="2243920" y="172358"/>
                </a:cubicBezTo>
                <a:cubicBezTo>
                  <a:pt x="2243920" y="212438"/>
                  <a:pt x="2276412" y="244930"/>
                  <a:pt x="2316492" y="244930"/>
                </a:cubicBezTo>
                <a:cubicBezTo>
                  <a:pt x="2356572" y="244930"/>
                  <a:pt x="2389064" y="212438"/>
                  <a:pt x="2389064" y="172358"/>
                </a:cubicBezTo>
                <a:cubicBezTo>
                  <a:pt x="2389064" y="152318"/>
                  <a:pt x="2380941" y="134175"/>
                  <a:pt x="2367808" y="121042"/>
                </a:cubicBezTo>
                <a:lnTo>
                  <a:pt x="2354591" y="112132"/>
                </a:lnTo>
                <a:lnTo>
                  <a:pt x="2354591" y="0"/>
                </a:lnTo>
                <a:lnTo>
                  <a:pt x="2563389" y="0"/>
                </a:lnTo>
                <a:lnTo>
                  <a:pt x="2563389" y="112130"/>
                </a:lnTo>
                <a:lnTo>
                  <a:pt x="2550174" y="121040"/>
                </a:lnTo>
                <a:cubicBezTo>
                  <a:pt x="2537041" y="134173"/>
                  <a:pt x="2528918" y="152316"/>
                  <a:pt x="2528918" y="172356"/>
                </a:cubicBezTo>
                <a:cubicBezTo>
                  <a:pt x="2528918" y="212436"/>
                  <a:pt x="2561410" y="244928"/>
                  <a:pt x="2601490" y="244928"/>
                </a:cubicBezTo>
                <a:cubicBezTo>
                  <a:pt x="2641570" y="244928"/>
                  <a:pt x="2674062" y="212436"/>
                  <a:pt x="2674062" y="172356"/>
                </a:cubicBezTo>
                <a:cubicBezTo>
                  <a:pt x="2674062" y="152316"/>
                  <a:pt x="2665939" y="134173"/>
                  <a:pt x="2652806" y="121040"/>
                </a:cubicBezTo>
                <a:lnTo>
                  <a:pt x="2639589" y="112129"/>
                </a:lnTo>
                <a:lnTo>
                  <a:pt x="2639589" y="0"/>
                </a:lnTo>
                <a:lnTo>
                  <a:pt x="2843879" y="0"/>
                </a:lnTo>
                <a:lnTo>
                  <a:pt x="2843879" y="112130"/>
                </a:lnTo>
                <a:lnTo>
                  <a:pt x="2830664" y="121040"/>
                </a:lnTo>
                <a:cubicBezTo>
                  <a:pt x="2817531" y="134173"/>
                  <a:pt x="2809408" y="152316"/>
                  <a:pt x="2809408" y="172356"/>
                </a:cubicBezTo>
                <a:cubicBezTo>
                  <a:pt x="2809408" y="212436"/>
                  <a:pt x="2841900" y="244928"/>
                  <a:pt x="2881980" y="244928"/>
                </a:cubicBezTo>
                <a:cubicBezTo>
                  <a:pt x="2922060" y="244928"/>
                  <a:pt x="2954552" y="212436"/>
                  <a:pt x="2954552" y="172356"/>
                </a:cubicBezTo>
                <a:cubicBezTo>
                  <a:pt x="2954552" y="152316"/>
                  <a:pt x="2946429" y="134173"/>
                  <a:pt x="2933296" y="121040"/>
                </a:cubicBezTo>
                <a:lnTo>
                  <a:pt x="2920079" y="112129"/>
                </a:lnTo>
                <a:lnTo>
                  <a:pt x="2920079" y="0"/>
                </a:lnTo>
                <a:lnTo>
                  <a:pt x="3124369" y="0"/>
                </a:lnTo>
                <a:lnTo>
                  <a:pt x="3124369" y="112130"/>
                </a:lnTo>
                <a:lnTo>
                  <a:pt x="3111154" y="121040"/>
                </a:lnTo>
                <a:cubicBezTo>
                  <a:pt x="3098021" y="134173"/>
                  <a:pt x="3089898" y="152316"/>
                  <a:pt x="3089898" y="172356"/>
                </a:cubicBezTo>
                <a:cubicBezTo>
                  <a:pt x="3089898" y="212436"/>
                  <a:pt x="3122390" y="244928"/>
                  <a:pt x="3162470" y="244928"/>
                </a:cubicBezTo>
                <a:cubicBezTo>
                  <a:pt x="3202550" y="244928"/>
                  <a:pt x="3235042" y="212436"/>
                  <a:pt x="3235042" y="172356"/>
                </a:cubicBezTo>
                <a:cubicBezTo>
                  <a:pt x="3235042" y="152316"/>
                  <a:pt x="3226919" y="134173"/>
                  <a:pt x="3213786" y="121040"/>
                </a:cubicBezTo>
                <a:lnTo>
                  <a:pt x="3200569" y="112129"/>
                </a:lnTo>
                <a:lnTo>
                  <a:pt x="3200569" y="0"/>
                </a:lnTo>
                <a:lnTo>
                  <a:pt x="3468914" y="0"/>
                </a:lnTo>
                <a:lnTo>
                  <a:pt x="3468914" y="4412342"/>
                </a:lnTo>
                <a:lnTo>
                  <a:pt x="708660" y="4412342"/>
                </a:lnTo>
                <a:cubicBezTo>
                  <a:pt x="592772" y="4243115"/>
                  <a:pt x="543559" y="4102462"/>
                  <a:pt x="594360" y="3937998"/>
                </a:cubicBezTo>
                <a:lnTo>
                  <a:pt x="0" y="364272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17" name="타원 116"/>
          <p:cNvSpPr/>
          <p:nvPr/>
        </p:nvSpPr>
        <p:spPr>
          <a:xfrm>
            <a:off x="3019132" y="2156376"/>
            <a:ext cx="1723413" cy="915434"/>
          </a:xfrm>
          <a:prstGeom prst="ellipse">
            <a:avLst/>
          </a:prstGeom>
          <a:solidFill>
            <a:srgbClr val="FD49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18" name="직선 연결선 117"/>
          <p:cNvCxnSpPr/>
          <p:nvPr/>
        </p:nvCxnSpPr>
        <p:spPr>
          <a:xfrm flipV="1">
            <a:off x="3054731" y="3071810"/>
            <a:ext cx="1591553" cy="3346"/>
          </a:xfrm>
          <a:prstGeom prst="line">
            <a:avLst/>
          </a:prstGeom>
          <a:ln w="38100" cap="rnd">
            <a:solidFill>
              <a:srgbClr val="FD497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TextBox 118"/>
          <p:cNvSpPr txBox="1"/>
          <p:nvPr/>
        </p:nvSpPr>
        <p:spPr>
          <a:xfrm>
            <a:off x="2974537" y="2569540"/>
            <a:ext cx="4529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ko-KR" altLang="en-US" sz="2000" b="1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20" name="직사각형 119"/>
          <p:cNvSpPr/>
          <p:nvPr/>
        </p:nvSpPr>
        <p:spPr>
          <a:xfrm>
            <a:off x="3019133" y="3373942"/>
            <a:ext cx="1829447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최종 결과물과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산출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활동 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투입요소들간의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관계는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단계별 성과를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 할 수 있는 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지표는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(Pool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도출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4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직사각형 120"/>
          <p:cNvSpPr/>
          <p:nvPr/>
        </p:nvSpPr>
        <p:spPr>
          <a:xfrm>
            <a:off x="3024175" y="2214554"/>
            <a:ext cx="1714511" cy="8572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논리모델</a:t>
            </a:r>
            <a:endParaRPr lang="en-US" altLang="ko-KR" b="0" dirty="0" smtClean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  <a:p>
            <a:pPr algn="ctr"/>
            <a:r>
              <a:rPr lang="en-US" altLang="ko-KR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(Logic Model) </a:t>
            </a:r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전개</a:t>
            </a:r>
            <a:endParaRPr lang="en-US" altLang="ko-KR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31" name="자유형 130"/>
          <p:cNvSpPr/>
          <p:nvPr/>
        </p:nvSpPr>
        <p:spPr>
          <a:xfrm>
            <a:off x="5079016" y="5357210"/>
            <a:ext cx="441264" cy="769620"/>
          </a:xfrm>
          <a:custGeom>
            <a:avLst/>
            <a:gdLst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769620">
                <a:moveTo>
                  <a:pt x="0" y="0"/>
                </a:moveTo>
                <a:lnTo>
                  <a:pt x="594360" y="295276"/>
                </a:lnTo>
                <a:cubicBezTo>
                  <a:pt x="543559" y="459740"/>
                  <a:pt x="592772" y="600393"/>
                  <a:pt x="708660" y="769620"/>
                </a:cubicBezTo>
                <a:cubicBezTo>
                  <a:pt x="186690" y="477360"/>
                  <a:pt x="224313" y="444659"/>
                  <a:pt x="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32" name="자유형 131"/>
          <p:cNvSpPr/>
          <p:nvPr/>
        </p:nvSpPr>
        <p:spPr>
          <a:xfrm>
            <a:off x="5079016" y="1714488"/>
            <a:ext cx="2160000" cy="4412342"/>
          </a:xfrm>
          <a:custGeom>
            <a:avLst/>
            <a:gdLst>
              <a:gd name="connsiteX0" fmla="*/ 0 w 3468914"/>
              <a:gd name="connsiteY0" fmla="*/ 0 h 4412342"/>
              <a:gd name="connsiteX1" fmla="*/ 314961 w 3468914"/>
              <a:gd name="connsiteY1" fmla="*/ 0 h 4412342"/>
              <a:gd name="connsiteX2" fmla="*/ 314961 w 3468914"/>
              <a:gd name="connsiteY2" fmla="*/ 112130 h 4412342"/>
              <a:gd name="connsiteX3" fmla="*/ 301746 w 3468914"/>
              <a:gd name="connsiteY3" fmla="*/ 121040 h 4412342"/>
              <a:gd name="connsiteX4" fmla="*/ 280490 w 3468914"/>
              <a:gd name="connsiteY4" fmla="*/ 172357 h 4412342"/>
              <a:gd name="connsiteX5" fmla="*/ 353062 w 3468914"/>
              <a:gd name="connsiteY5" fmla="*/ 244929 h 4412342"/>
              <a:gd name="connsiteX6" fmla="*/ 425634 w 3468914"/>
              <a:gd name="connsiteY6" fmla="*/ 172357 h 4412342"/>
              <a:gd name="connsiteX7" fmla="*/ 404378 w 3468914"/>
              <a:gd name="connsiteY7" fmla="*/ 121040 h 4412342"/>
              <a:gd name="connsiteX8" fmla="*/ 391161 w 3468914"/>
              <a:gd name="connsiteY8" fmla="*/ 112129 h 4412342"/>
              <a:gd name="connsiteX9" fmla="*/ 391161 w 3468914"/>
              <a:gd name="connsiteY9" fmla="*/ 0 h 4412342"/>
              <a:gd name="connsiteX10" fmla="*/ 595451 w 3468914"/>
              <a:gd name="connsiteY10" fmla="*/ 0 h 4412342"/>
              <a:gd name="connsiteX11" fmla="*/ 595451 w 3468914"/>
              <a:gd name="connsiteY11" fmla="*/ 112130 h 4412342"/>
              <a:gd name="connsiteX12" fmla="*/ 582236 w 3468914"/>
              <a:gd name="connsiteY12" fmla="*/ 121040 h 4412342"/>
              <a:gd name="connsiteX13" fmla="*/ 560980 w 3468914"/>
              <a:gd name="connsiteY13" fmla="*/ 172357 h 4412342"/>
              <a:gd name="connsiteX14" fmla="*/ 633552 w 3468914"/>
              <a:gd name="connsiteY14" fmla="*/ 244929 h 4412342"/>
              <a:gd name="connsiteX15" fmla="*/ 706124 w 3468914"/>
              <a:gd name="connsiteY15" fmla="*/ 172357 h 4412342"/>
              <a:gd name="connsiteX16" fmla="*/ 684868 w 3468914"/>
              <a:gd name="connsiteY16" fmla="*/ 121040 h 4412342"/>
              <a:gd name="connsiteX17" fmla="*/ 671651 w 3468914"/>
              <a:gd name="connsiteY17" fmla="*/ 112129 h 4412342"/>
              <a:gd name="connsiteX18" fmla="*/ 671651 w 3468914"/>
              <a:gd name="connsiteY18" fmla="*/ 0 h 4412342"/>
              <a:gd name="connsiteX19" fmla="*/ 875941 w 3468914"/>
              <a:gd name="connsiteY19" fmla="*/ 0 h 4412342"/>
              <a:gd name="connsiteX20" fmla="*/ 875941 w 3468914"/>
              <a:gd name="connsiteY20" fmla="*/ 112130 h 4412342"/>
              <a:gd name="connsiteX21" fmla="*/ 862726 w 3468914"/>
              <a:gd name="connsiteY21" fmla="*/ 121040 h 4412342"/>
              <a:gd name="connsiteX22" fmla="*/ 841470 w 3468914"/>
              <a:gd name="connsiteY22" fmla="*/ 172357 h 4412342"/>
              <a:gd name="connsiteX23" fmla="*/ 914042 w 3468914"/>
              <a:gd name="connsiteY23" fmla="*/ 244929 h 4412342"/>
              <a:gd name="connsiteX24" fmla="*/ 986614 w 3468914"/>
              <a:gd name="connsiteY24" fmla="*/ 172357 h 4412342"/>
              <a:gd name="connsiteX25" fmla="*/ 965358 w 3468914"/>
              <a:gd name="connsiteY25" fmla="*/ 121040 h 4412342"/>
              <a:gd name="connsiteX26" fmla="*/ 952141 w 3468914"/>
              <a:gd name="connsiteY26" fmla="*/ 112129 h 4412342"/>
              <a:gd name="connsiteX27" fmla="*/ 952141 w 3468914"/>
              <a:gd name="connsiteY27" fmla="*/ 0 h 4412342"/>
              <a:gd name="connsiteX28" fmla="*/ 1156431 w 3468914"/>
              <a:gd name="connsiteY28" fmla="*/ 0 h 4412342"/>
              <a:gd name="connsiteX29" fmla="*/ 1156431 w 3468914"/>
              <a:gd name="connsiteY29" fmla="*/ 112130 h 4412342"/>
              <a:gd name="connsiteX30" fmla="*/ 1143216 w 3468914"/>
              <a:gd name="connsiteY30" fmla="*/ 121040 h 4412342"/>
              <a:gd name="connsiteX31" fmla="*/ 1121960 w 3468914"/>
              <a:gd name="connsiteY31" fmla="*/ 172357 h 4412342"/>
              <a:gd name="connsiteX32" fmla="*/ 1194532 w 3468914"/>
              <a:gd name="connsiteY32" fmla="*/ 244929 h 4412342"/>
              <a:gd name="connsiteX33" fmla="*/ 1267104 w 3468914"/>
              <a:gd name="connsiteY33" fmla="*/ 172357 h 4412342"/>
              <a:gd name="connsiteX34" fmla="*/ 1245848 w 3468914"/>
              <a:gd name="connsiteY34" fmla="*/ 121040 h 4412342"/>
              <a:gd name="connsiteX35" fmla="*/ 1232631 w 3468914"/>
              <a:gd name="connsiteY35" fmla="*/ 112129 h 4412342"/>
              <a:gd name="connsiteX36" fmla="*/ 1232631 w 3468914"/>
              <a:gd name="connsiteY36" fmla="*/ 0 h 4412342"/>
              <a:gd name="connsiteX37" fmla="*/ 1436921 w 3468914"/>
              <a:gd name="connsiteY37" fmla="*/ 0 h 4412342"/>
              <a:gd name="connsiteX38" fmla="*/ 1436921 w 3468914"/>
              <a:gd name="connsiteY38" fmla="*/ 112133 h 4412342"/>
              <a:gd name="connsiteX39" fmla="*/ 1423706 w 3468914"/>
              <a:gd name="connsiteY39" fmla="*/ 121042 h 4412342"/>
              <a:gd name="connsiteX40" fmla="*/ 1402450 w 3468914"/>
              <a:gd name="connsiteY40" fmla="*/ 172358 h 4412342"/>
              <a:gd name="connsiteX41" fmla="*/ 1475022 w 3468914"/>
              <a:gd name="connsiteY41" fmla="*/ 244930 h 4412342"/>
              <a:gd name="connsiteX42" fmla="*/ 1547594 w 3468914"/>
              <a:gd name="connsiteY42" fmla="*/ 172358 h 4412342"/>
              <a:gd name="connsiteX43" fmla="*/ 1526338 w 3468914"/>
              <a:gd name="connsiteY43" fmla="*/ 121042 h 4412342"/>
              <a:gd name="connsiteX44" fmla="*/ 1513121 w 3468914"/>
              <a:gd name="connsiteY44" fmla="*/ 112132 h 4412342"/>
              <a:gd name="connsiteX45" fmla="*/ 1513121 w 3468914"/>
              <a:gd name="connsiteY45" fmla="*/ 0 h 4412342"/>
              <a:gd name="connsiteX46" fmla="*/ 1717411 w 3468914"/>
              <a:gd name="connsiteY46" fmla="*/ 0 h 4412342"/>
              <a:gd name="connsiteX47" fmla="*/ 1717411 w 3468914"/>
              <a:gd name="connsiteY47" fmla="*/ 112133 h 4412342"/>
              <a:gd name="connsiteX48" fmla="*/ 1704196 w 3468914"/>
              <a:gd name="connsiteY48" fmla="*/ 121042 h 4412342"/>
              <a:gd name="connsiteX49" fmla="*/ 1682940 w 3468914"/>
              <a:gd name="connsiteY49" fmla="*/ 172358 h 4412342"/>
              <a:gd name="connsiteX50" fmla="*/ 1755512 w 3468914"/>
              <a:gd name="connsiteY50" fmla="*/ 244930 h 4412342"/>
              <a:gd name="connsiteX51" fmla="*/ 1828084 w 3468914"/>
              <a:gd name="connsiteY51" fmla="*/ 172358 h 4412342"/>
              <a:gd name="connsiteX52" fmla="*/ 1806828 w 3468914"/>
              <a:gd name="connsiteY52" fmla="*/ 121042 h 4412342"/>
              <a:gd name="connsiteX53" fmla="*/ 1793611 w 3468914"/>
              <a:gd name="connsiteY53" fmla="*/ 112132 h 4412342"/>
              <a:gd name="connsiteX54" fmla="*/ 1793611 w 3468914"/>
              <a:gd name="connsiteY54" fmla="*/ 0 h 4412342"/>
              <a:gd name="connsiteX55" fmla="*/ 1997901 w 3468914"/>
              <a:gd name="connsiteY55" fmla="*/ 0 h 4412342"/>
              <a:gd name="connsiteX56" fmla="*/ 1997901 w 3468914"/>
              <a:gd name="connsiteY56" fmla="*/ 112133 h 4412342"/>
              <a:gd name="connsiteX57" fmla="*/ 1984686 w 3468914"/>
              <a:gd name="connsiteY57" fmla="*/ 121042 h 4412342"/>
              <a:gd name="connsiteX58" fmla="*/ 1963430 w 3468914"/>
              <a:gd name="connsiteY58" fmla="*/ 172358 h 4412342"/>
              <a:gd name="connsiteX59" fmla="*/ 2036002 w 3468914"/>
              <a:gd name="connsiteY59" fmla="*/ 244930 h 4412342"/>
              <a:gd name="connsiteX60" fmla="*/ 2108574 w 3468914"/>
              <a:gd name="connsiteY60" fmla="*/ 172358 h 4412342"/>
              <a:gd name="connsiteX61" fmla="*/ 2087318 w 3468914"/>
              <a:gd name="connsiteY61" fmla="*/ 121042 h 4412342"/>
              <a:gd name="connsiteX62" fmla="*/ 2074101 w 3468914"/>
              <a:gd name="connsiteY62" fmla="*/ 112132 h 4412342"/>
              <a:gd name="connsiteX63" fmla="*/ 2074101 w 3468914"/>
              <a:gd name="connsiteY63" fmla="*/ 0 h 4412342"/>
              <a:gd name="connsiteX64" fmla="*/ 2278391 w 3468914"/>
              <a:gd name="connsiteY64" fmla="*/ 0 h 4412342"/>
              <a:gd name="connsiteX65" fmla="*/ 2278391 w 3468914"/>
              <a:gd name="connsiteY65" fmla="*/ 112133 h 4412342"/>
              <a:gd name="connsiteX66" fmla="*/ 2265176 w 3468914"/>
              <a:gd name="connsiteY66" fmla="*/ 121042 h 4412342"/>
              <a:gd name="connsiteX67" fmla="*/ 2243920 w 3468914"/>
              <a:gd name="connsiteY67" fmla="*/ 172358 h 4412342"/>
              <a:gd name="connsiteX68" fmla="*/ 2316492 w 3468914"/>
              <a:gd name="connsiteY68" fmla="*/ 244930 h 4412342"/>
              <a:gd name="connsiteX69" fmla="*/ 2389064 w 3468914"/>
              <a:gd name="connsiteY69" fmla="*/ 172358 h 4412342"/>
              <a:gd name="connsiteX70" fmla="*/ 2367808 w 3468914"/>
              <a:gd name="connsiteY70" fmla="*/ 121042 h 4412342"/>
              <a:gd name="connsiteX71" fmla="*/ 2354591 w 3468914"/>
              <a:gd name="connsiteY71" fmla="*/ 112132 h 4412342"/>
              <a:gd name="connsiteX72" fmla="*/ 2354591 w 3468914"/>
              <a:gd name="connsiteY72" fmla="*/ 0 h 4412342"/>
              <a:gd name="connsiteX73" fmla="*/ 2563389 w 3468914"/>
              <a:gd name="connsiteY73" fmla="*/ 0 h 4412342"/>
              <a:gd name="connsiteX74" fmla="*/ 2563389 w 3468914"/>
              <a:gd name="connsiteY74" fmla="*/ 112130 h 4412342"/>
              <a:gd name="connsiteX75" fmla="*/ 2550174 w 3468914"/>
              <a:gd name="connsiteY75" fmla="*/ 121040 h 4412342"/>
              <a:gd name="connsiteX76" fmla="*/ 2528918 w 3468914"/>
              <a:gd name="connsiteY76" fmla="*/ 172356 h 4412342"/>
              <a:gd name="connsiteX77" fmla="*/ 2601490 w 3468914"/>
              <a:gd name="connsiteY77" fmla="*/ 244928 h 4412342"/>
              <a:gd name="connsiteX78" fmla="*/ 2674062 w 3468914"/>
              <a:gd name="connsiteY78" fmla="*/ 172356 h 4412342"/>
              <a:gd name="connsiteX79" fmla="*/ 2652806 w 3468914"/>
              <a:gd name="connsiteY79" fmla="*/ 121040 h 4412342"/>
              <a:gd name="connsiteX80" fmla="*/ 2639589 w 3468914"/>
              <a:gd name="connsiteY80" fmla="*/ 112129 h 4412342"/>
              <a:gd name="connsiteX81" fmla="*/ 2639589 w 3468914"/>
              <a:gd name="connsiteY81" fmla="*/ 0 h 4412342"/>
              <a:gd name="connsiteX82" fmla="*/ 2843879 w 3468914"/>
              <a:gd name="connsiteY82" fmla="*/ 0 h 4412342"/>
              <a:gd name="connsiteX83" fmla="*/ 2843879 w 3468914"/>
              <a:gd name="connsiteY83" fmla="*/ 112130 h 4412342"/>
              <a:gd name="connsiteX84" fmla="*/ 2830664 w 3468914"/>
              <a:gd name="connsiteY84" fmla="*/ 121040 h 4412342"/>
              <a:gd name="connsiteX85" fmla="*/ 2809408 w 3468914"/>
              <a:gd name="connsiteY85" fmla="*/ 172356 h 4412342"/>
              <a:gd name="connsiteX86" fmla="*/ 2881980 w 3468914"/>
              <a:gd name="connsiteY86" fmla="*/ 244928 h 4412342"/>
              <a:gd name="connsiteX87" fmla="*/ 2954552 w 3468914"/>
              <a:gd name="connsiteY87" fmla="*/ 172356 h 4412342"/>
              <a:gd name="connsiteX88" fmla="*/ 2933296 w 3468914"/>
              <a:gd name="connsiteY88" fmla="*/ 121040 h 4412342"/>
              <a:gd name="connsiteX89" fmla="*/ 2920079 w 3468914"/>
              <a:gd name="connsiteY89" fmla="*/ 112129 h 4412342"/>
              <a:gd name="connsiteX90" fmla="*/ 2920079 w 3468914"/>
              <a:gd name="connsiteY90" fmla="*/ 0 h 4412342"/>
              <a:gd name="connsiteX91" fmla="*/ 3124369 w 3468914"/>
              <a:gd name="connsiteY91" fmla="*/ 0 h 4412342"/>
              <a:gd name="connsiteX92" fmla="*/ 3124369 w 3468914"/>
              <a:gd name="connsiteY92" fmla="*/ 112130 h 4412342"/>
              <a:gd name="connsiteX93" fmla="*/ 3111154 w 3468914"/>
              <a:gd name="connsiteY93" fmla="*/ 121040 h 4412342"/>
              <a:gd name="connsiteX94" fmla="*/ 3089898 w 3468914"/>
              <a:gd name="connsiteY94" fmla="*/ 172356 h 4412342"/>
              <a:gd name="connsiteX95" fmla="*/ 3162470 w 3468914"/>
              <a:gd name="connsiteY95" fmla="*/ 244928 h 4412342"/>
              <a:gd name="connsiteX96" fmla="*/ 3235042 w 3468914"/>
              <a:gd name="connsiteY96" fmla="*/ 172356 h 4412342"/>
              <a:gd name="connsiteX97" fmla="*/ 3213786 w 3468914"/>
              <a:gd name="connsiteY97" fmla="*/ 121040 h 4412342"/>
              <a:gd name="connsiteX98" fmla="*/ 3200569 w 3468914"/>
              <a:gd name="connsiteY98" fmla="*/ 112129 h 4412342"/>
              <a:gd name="connsiteX99" fmla="*/ 3200569 w 3468914"/>
              <a:gd name="connsiteY99" fmla="*/ 0 h 4412342"/>
              <a:gd name="connsiteX100" fmla="*/ 3468914 w 3468914"/>
              <a:gd name="connsiteY100" fmla="*/ 0 h 4412342"/>
              <a:gd name="connsiteX101" fmla="*/ 3468914 w 3468914"/>
              <a:gd name="connsiteY101" fmla="*/ 4412342 h 4412342"/>
              <a:gd name="connsiteX102" fmla="*/ 708660 w 3468914"/>
              <a:gd name="connsiteY102" fmla="*/ 4412342 h 4412342"/>
              <a:gd name="connsiteX103" fmla="*/ 594360 w 3468914"/>
              <a:gd name="connsiteY103" fmla="*/ 3937998 h 4412342"/>
              <a:gd name="connsiteX104" fmla="*/ 0 w 3468914"/>
              <a:gd name="connsiteY104" fmla="*/ 3642722 h 4412342"/>
              <a:gd name="connsiteX105" fmla="*/ 0 w 3468914"/>
              <a:gd name="connsiteY105" fmla="*/ 0 h 4412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</a:cxnLst>
            <a:rect l="l" t="t" r="r" b="b"/>
            <a:pathLst>
              <a:path w="3468914" h="4412342">
                <a:moveTo>
                  <a:pt x="0" y="0"/>
                </a:moveTo>
                <a:lnTo>
                  <a:pt x="314961" y="0"/>
                </a:lnTo>
                <a:lnTo>
                  <a:pt x="314961" y="112130"/>
                </a:lnTo>
                <a:lnTo>
                  <a:pt x="301746" y="121040"/>
                </a:lnTo>
                <a:cubicBezTo>
                  <a:pt x="288613" y="134173"/>
                  <a:pt x="280490" y="152316"/>
                  <a:pt x="280490" y="172357"/>
                </a:cubicBezTo>
                <a:cubicBezTo>
                  <a:pt x="280490" y="212437"/>
                  <a:pt x="312982" y="244929"/>
                  <a:pt x="353062" y="244929"/>
                </a:cubicBezTo>
                <a:cubicBezTo>
                  <a:pt x="393142" y="244929"/>
                  <a:pt x="425634" y="212437"/>
                  <a:pt x="425634" y="172357"/>
                </a:cubicBezTo>
                <a:cubicBezTo>
                  <a:pt x="425634" y="152316"/>
                  <a:pt x="417511" y="134173"/>
                  <a:pt x="404378" y="121040"/>
                </a:cubicBezTo>
                <a:lnTo>
                  <a:pt x="391161" y="112129"/>
                </a:lnTo>
                <a:lnTo>
                  <a:pt x="391161" y="0"/>
                </a:lnTo>
                <a:lnTo>
                  <a:pt x="595451" y="0"/>
                </a:lnTo>
                <a:lnTo>
                  <a:pt x="595451" y="112130"/>
                </a:lnTo>
                <a:lnTo>
                  <a:pt x="582236" y="121040"/>
                </a:lnTo>
                <a:cubicBezTo>
                  <a:pt x="569103" y="134173"/>
                  <a:pt x="560980" y="152316"/>
                  <a:pt x="560980" y="172357"/>
                </a:cubicBezTo>
                <a:cubicBezTo>
                  <a:pt x="560980" y="212437"/>
                  <a:pt x="593472" y="244929"/>
                  <a:pt x="633552" y="244929"/>
                </a:cubicBezTo>
                <a:cubicBezTo>
                  <a:pt x="673632" y="244929"/>
                  <a:pt x="706124" y="212437"/>
                  <a:pt x="706124" y="172357"/>
                </a:cubicBezTo>
                <a:cubicBezTo>
                  <a:pt x="706124" y="152316"/>
                  <a:pt x="698001" y="134173"/>
                  <a:pt x="684868" y="121040"/>
                </a:cubicBezTo>
                <a:lnTo>
                  <a:pt x="671651" y="112129"/>
                </a:lnTo>
                <a:lnTo>
                  <a:pt x="671651" y="0"/>
                </a:lnTo>
                <a:lnTo>
                  <a:pt x="875941" y="0"/>
                </a:lnTo>
                <a:lnTo>
                  <a:pt x="875941" y="112130"/>
                </a:lnTo>
                <a:lnTo>
                  <a:pt x="862726" y="121040"/>
                </a:lnTo>
                <a:cubicBezTo>
                  <a:pt x="849593" y="134173"/>
                  <a:pt x="841470" y="152316"/>
                  <a:pt x="841470" y="172357"/>
                </a:cubicBezTo>
                <a:cubicBezTo>
                  <a:pt x="841470" y="212437"/>
                  <a:pt x="873962" y="244929"/>
                  <a:pt x="914042" y="244929"/>
                </a:cubicBezTo>
                <a:cubicBezTo>
                  <a:pt x="954122" y="244929"/>
                  <a:pt x="986614" y="212437"/>
                  <a:pt x="986614" y="172357"/>
                </a:cubicBezTo>
                <a:cubicBezTo>
                  <a:pt x="986614" y="152316"/>
                  <a:pt x="978491" y="134173"/>
                  <a:pt x="965358" y="121040"/>
                </a:cubicBezTo>
                <a:lnTo>
                  <a:pt x="952141" y="112129"/>
                </a:lnTo>
                <a:lnTo>
                  <a:pt x="952141" y="0"/>
                </a:lnTo>
                <a:lnTo>
                  <a:pt x="1156431" y="0"/>
                </a:lnTo>
                <a:lnTo>
                  <a:pt x="1156431" y="112130"/>
                </a:lnTo>
                <a:lnTo>
                  <a:pt x="1143216" y="121040"/>
                </a:lnTo>
                <a:cubicBezTo>
                  <a:pt x="1130083" y="134173"/>
                  <a:pt x="1121960" y="152316"/>
                  <a:pt x="1121960" y="172357"/>
                </a:cubicBezTo>
                <a:cubicBezTo>
                  <a:pt x="1121960" y="212437"/>
                  <a:pt x="1154452" y="244929"/>
                  <a:pt x="1194532" y="244929"/>
                </a:cubicBezTo>
                <a:cubicBezTo>
                  <a:pt x="1234612" y="244929"/>
                  <a:pt x="1267104" y="212437"/>
                  <a:pt x="1267104" y="172357"/>
                </a:cubicBezTo>
                <a:cubicBezTo>
                  <a:pt x="1267104" y="152316"/>
                  <a:pt x="1258981" y="134173"/>
                  <a:pt x="1245848" y="121040"/>
                </a:cubicBezTo>
                <a:lnTo>
                  <a:pt x="1232631" y="112129"/>
                </a:lnTo>
                <a:lnTo>
                  <a:pt x="1232631" y="0"/>
                </a:lnTo>
                <a:lnTo>
                  <a:pt x="1436921" y="0"/>
                </a:lnTo>
                <a:lnTo>
                  <a:pt x="1436921" y="112133"/>
                </a:lnTo>
                <a:lnTo>
                  <a:pt x="1423706" y="121042"/>
                </a:lnTo>
                <a:cubicBezTo>
                  <a:pt x="1410573" y="134175"/>
                  <a:pt x="1402450" y="152319"/>
                  <a:pt x="1402450" y="172358"/>
                </a:cubicBezTo>
                <a:cubicBezTo>
                  <a:pt x="1402450" y="212438"/>
                  <a:pt x="1434942" y="244930"/>
                  <a:pt x="1475022" y="244930"/>
                </a:cubicBezTo>
                <a:cubicBezTo>
                  <a:pt x="1515102" y="244930"/>
                  <a:pt x="1547594" y="212438"/>
                  <a:pt x="1547594" y="172358"/>
                </a:cubicBezTo>
                <a:cubicBezTo>
                  <a:pt x="1547594" y="152319"/>
                  <a:pt x="1539471" y="134175"/>
                  <a:pt x="1526338" y="121042"/>
                </a:cubicBezTo>
                <a:lnTo>
                  <a:pt x="1513121" y="112132"/>
                </a:lnTo>
                <a:lnTo>
                  <a:pt x="1513121" y="0"/>
                </a:lnTo>
                <a:lnTo>
                  <a:pt x="1717411" y="0"/>
                </a:lnTo>
                <a:lnTo>
                  <a:pt x="1717411" y="112133"/>
                </a:lnTo>
                <a:lnTo>
                  <a:pt x="1704196" y="121042"/>
                </a:lnTo>
                <a:cubicBezTo>
                  <a:pt x="1691063" y="134175"/>
                  <a:pt x="1682940" y="152318"/>
                  <a:pt x="1682940" y="172358"/>
                </a:cubicBezTo>
                <a:cubicBezTo>
                  <a:pt x="1682940" y="212438"/>
                  <a:pt x="1715432" y="244930"/>
                  <a:pt x="1755512" y="244930"/>
                </a:cubicBezTo>
                <a:cubicBezTo>
                  <a:pt x="1795592" y="244930"/>
                  <a:pt x="1828084" y="212438"/>
                  <a:pt x="1828084" y="172358"/>
                </a:cubicBezTo>
                <a:cubicBezTo>
                  <a:pt x="1828084" y="152318"/>
                  <a:pt x="1819961" y="134175"/>
                  <a:pt x="1806828" y="121042"/>
                </a:cubicBezTo>
                <a:lnTo>
                  <a:pt x="1793611" y="112132"/>
                </a:lnTo>
                <a:lnTo>
                  <a:pt x="1793611" y="0"/>
                </a:lnTo>
                <a:lnTo>
                  <a:pt x="1997901" y="0"/>
                </a:lnTo>
                <a:lnTo>
                  <a:pt x="1997901" y="112133"/>
                </a:lnTo>
                <a:lnTo>
                  <a:pt x="1984686" y="121042"/>
                </a:lnTo>
                <a:cubicBezTo>
                  <a:pt x="1971553" y="134175"/>
                  <a:pt x="1963430" y="152318"/>
                  <a:pt x="1963430" y="172358"/>
                </a:cubicBezTo>
                <a:cubicBezTo>
                  <a:pt x="1963430" y="212438"/>
                  <a:pt x="1995922" y="244930"/>
                  <a:pt x="2036002" y="244930"/>
                </a:cubicBezTo>
                <a:cubicBezTo>
                  <a:pt x="2076082" y="244930"/>
                  <a:pt x="2108574" y="212438"/>
                  <a:pt x="2108574" y="172358"/>
                </a:cubicBezTo>
                <a:cubicBezTo>
                  <a:pt x="2108574" y="152318"/>
                  <a:pt x="2100451" y="134175"/>
                  <a:pt x="2087318" y="121042"/>
                </a:cubicBezTo>
                <a:lnTo>
                  <a:pt x="2074101" y="112132"/>
                </a:lnTo>
                <a:lnTo>
                  <a:pt x="2074101" y="0"/>
                </a:lnTo>
                <a:lnTo>
                  <a:pt x="2278391" y="0"/>
                </a:lnTo>
                <a:lnTo>
                  <a:pt x="2278391" y="112133"/>
                </a:lnTo>
                <a:lnTo>
                  <a:pt x="2265176" y="121042"/>
                </a:lnTo>
                <a:cubicBezTo>
                  <a:pt x="2252043" y="134175"/>
                  <a:pt x="2243920" y="152318"/>
                  <a:pt x="2243920" y="172358"/>
                </a:cubicBezTo>
                <a:cubicBezTo>
                  <a:pt x="2243920" y="212438"/>
                  <a:pt x="2276412" y="244930"/>
                  <a:pt x="2316492" y="244930"/>
                </a:cubicBezTo>
                <a:cubicBezTo>
                  <a:pt x="2356572" y="244930"/>
                  <a:pt x="2389064" y="212438"/>
                  <a:pt x="2389064" y="172358"/>
                </a:cubicBezTo>
                <a:cubicBezTo>
                  <a:pt x="2389064" y="152318"/>
                  <a:pt x="2380941" y="134175"/>
                  <a:pt x="2367808" y="121042"/>
                </a:cubicBezTo>
                <a:lnTo>
                  <a:pt x="2354591" y="112132"/>
                </a:lnTo>
                <a:lnTo>
                  <a:pt x="2354591" y="0"/>
                </a:lnTo>
                <a:lnTo>
                  <a:pt x="2563389" y="0"/>
                </a:lnTo>
                <a:lnTo>
                  <a:pt x="2563389" y="112130"/>
                </a:lnTo>
                <a:lnTo>
                  <a:pt x="2550174" y="121040"/>
                </a:lnTo>
                <a:cubicBezTo>
                  <a:pt x="2537041" y="134173"/>
                  <a:pt x="2528918" y="152316"/>
                  <a:pt x="2528918" y="172356"/>
                </a:cubicBezTo>
                <a:cubicBezTo>
                  <a:pt x="2528918" y="212436"/>
                  <a:pt x="2561410" y="244928"/>
                  <a:pt x="2601490" y="244928"/>
                </a:cubicBezTo>
                <a:cubicBezTo>
                  <a:pt x="2641570" y="244928"/>
                  <a:pt x="2674062" y="212436"/>
                  <a:pt x="2674062" y="172356"/>
                </a:cubicBezTo>
                <a:cubicBezTo>
                  <a:pt x="2674062" y="152316"/>
                  <a:pt x="2665939" y="134173"/>
                  <a:pt x="2652806" y="121040"/>
                </a:cubicBezTo>
                <a:lnTo>
                  <a:pt x="2639589" y="112129"/>
                </a:lnTo>
                <a:lnTo>
                  <a:pt x="2639589" y="0"/>
                </a:lnTo>
                <a:lnTo>
                  <a:pt x="2843879" y="0"/>
                </a:lnTo>
                <a:lnTo>
                  <a:pt x="2843879" y="112130"/>
                </a:lnTo>
                <a:lnTo>
                  <a:pt x="2830664" y="121040"/>
                </a:lnTo>
                <a:cubicBezTo>
                  <a:pt x="2817531" y="134173"/>
                  <a:pt x="2809408" y="152316"/>
                  <a:pt x="2809408" y="172356"/>
                </a:cubicBezTo>
                <a:cubicBezTo>
                  <a:pt x="2809408" y="212436"/>
                  <a:pt x="2841900" y="244928"/>
                  <a:pt x="2881980" y="244928"/>
                </a:cubicBezTo>
                <a:cubicBezTo>
                  <a:pt x="2922060" y="244928"/>
                  <a:pt x="2954552" y="212436"/>
                  <a:pt x="2954552" y="172356"/>
                </a:cubicBezTo>
                <a:cubicBezTo>
                  <a:pt x="2954552" y="152316"/>
                  <a:pt x="2946429" y="134173"/>
                  <a:pt x="2933296" y="121040"/>
                </a:cubicBezTo>
                <a:lnTo>
                  <a:pt x="2920079" y="112129"/>
                </a:lnTo>
                <a:lnTo>
                  <a:pt x="2920079" y="0"/>
                </a:lnTo>
                <a:lnTo>
                  <a:pt x="3124369" y="0"/>
                </a:lnTo>
                <a:lnTo>
                  <a:pt x="3124369" y="112130"/>
                </a:lnTo>
                <a:lnTo>
                  <a:pt x="3111154" y="121040"/>
                </a:lnTo>
                <a:cubicBezTo>
                  <a:pt x="3098021" y="134173"/>
                  <a:pt x="3089898" y="152316"/>
                  <a:pt x="3089898" y="172356"/>
                </a:cubicBezTo>
                <a:cubicBezTo>
                  <a:pt x="3089898" y="212436"/>
                  <a:pt x="3122390" y="244928"/>
                  <a:pt x="3162470" y="244928"/>
                </a:cubicBezTo>
                <a:cubicBezTo>
                  <a:pt x="3202550" y="244928"/>
                  <a:pt x="3235042" y="212436"/>
                  <a:pt x="3235042" y="172356"/>
                </a:cubicBezTo>
                <a:cubicBezTo>
                  <a:pt x="3235042" y="152316"/>
                  <a:pt x="3226919" y="134173"/>
                  <a:pt x="3213786" y="121040"/>
                </a:cubicBezTo>
                <a:lnTo>
                  <a:pt x="3200569" y="112129"/>
                </a:lnTo>
                <a:lnTo>
                  <a:pt x="3200569" y="0"/>
                </a:lnTo>
                <a:lnTo>
                  <a:pt x="3468914" y="0"/>
                </a:lnTo>
                <a:lnTo>
                  <a:pt x="3468914" y="4412342"/>
                </a:lnTo>
                <a:lnTo>
                  <a:pt x="708660" y="4412342"/>
                </a:lnTo>
                <a:cubicBezTo>
                  <a:pt x="592772" y="4243115"/>
                  <a:pt x="543559" y="4102462"/>
                  <a:pt x="594360" y="3937998"/>
                </a:cubicBezTo>
                <a:lnTo>
                  <a:pt x="0" y="364272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26" name="타원 125"/>
          <p:cNvSpPr/>
          <p:nvPr/>
        </p:nvSpPr>
        <p:spPr>
          <a:xfrm>
            <a:off x="5314673" y="2152641"/>
            <a:ext cx="1723413" cy="9144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27" name="직선 연결선 126"/>
          <p:cNvCxnSpPr/>
          <p:nvPr/>
        </p:nvCxnSpPr>
        <p:spPr>
          <a:xfrm flipV="1">
            <a:off x="5350272" y="3071810"/>
            <a:ext cx="1591553" cy="3346"/>
          </a:xfrm>
          <a:prstGeom prst="line">
            <a:avLst/>
          </a:prstGeom>
          <a:ln w="38100" cap="rnd">
            <a:solidFill>
              <a:srgbClr val="00B0F0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/>
          <p:cNvSpPr txBox="1"/>
          <p:nvPr/>
        </p:nvSpPr>
        <p:spPr>
          <a:xfrm>
            <a:off x="5270078" y="2569540"/>
            <a:ext cx="4529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ko-KR" altLang="en-US" sz="2000" b="1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29" name="직사각형 128"/>
          <p:cNvSpPr/>
          <p:nvPr/>
        </p:nvSpPr>
        <p:spPr>
          <a:xfrm>
            <a:off x="5314674" y="3373942"/>
            <a:ext cx="1829447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핵심적인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성과지표는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(※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선정표 작성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측정산식은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난이도는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통제가능성은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14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0" name="직사각형 129"/>
          <p:cNvSpPr/>
          <p:nvPr/>
        </p:nvSpPr>
        <p:spPr>
          <a:xfrm>
            <a:off x="5534747" y="2285992"/>
            <a:ext cx="127564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성과지표 및</a:t>
            </a:r>
            <a:endParaRPr lang="en-US" altLang="ko-KR" b="0" dirty="0" smtClean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산식도출</a:t>
            </a:r>
            <a:endParaRPr lang="en-US" altLang="ko-KR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40" name="자유형 139"/>
          <p:cNvSpPr/>
          <p:nvPr/>
        </p:nvSpPr>
        <p:spPr>
          <a:xfrm>
            <a:off x="7365032" y="5357210"/>
            <a:ext cx="441264" cy="769620"/>
          </a:xfrm>
          <a:custGeom>
            <a:avLst/>
            <a:gdLst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  <a:gd name="connsiteX0" fmla="*/ 0 w 708660"/>
              <a:gd name="connsiteY0" fmla="*/ 0 h 769620"/>
              <a:gd name="connsiteX1" fmla="*/ 594360 w 708660"/>
              <a:gd name="connsiteY1" fmla="*/ 295276 h 769620"/>
              <a:gd name="connsiteX2" fmla="*/ 708660 w 708660"/>
              <a:gd name="connsiteY2" fmla="*/ 769620 h 769620"/>
              <a:gd name="connsiteX3" fmla="*/ 0 w 708660"/>
              <a:gd name="connsiteY3" fmla="*/ 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769620">
                <a:moveTo>
                  <a:pt x="0" y="0"/>
                </a:moveTo>
                <a:lnTo>
                  <a:pt x="594360" y="295276"/>
                </a:lnTo>
                <a:cubicBezTo>
                  <a:pt x="543559" y="459740"/>
                  <a:pt x="592772" y="600393"/>
                  <a:pt x="708660" y="769620"/>
                </a:cubicBezTo>
                <a:cubicBezTo>
                  <a:pt x="186690" y="477360"/>
                  <a:pt x="224313" y="444659"/>
                  <a:pt x="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1" name="자유형 140"/>
          <p:cNvSpPr/>
          <p:nvPr/>
        </p:nvSpPr>
        <p:spPr>
          <a:xfrm>
            <a:off x="7365032" y="1714488"/>
            <a:ext cx="2160000" cy="4412342"/>
          </a:xfrm>
          <a:custGeom>
            <a:avLst/>
            <a:gdLst>
              <a:gd name="connsiteX0" fmla="*/ 0 w 3468914"/>
              <a:gd name="connsiteY0" fmla="*/ 0 h 4412342"/>
              <a:gd name="connsiteX1" fmla="*/ 314961 w 3468914"/>
              <a:gd name="connsiteY1" fmla="*/ 0 h 4412342"/>
              <a:gd name="connsiteX2" fmla="*/ 314961 w 3468914"/>
              <a:gd name="connsiteY2" fmla="*/ 112130 h 4412342"/>
              <a:gd name="connsiteX3" fmla="*/ 301746 w 3468914"/>
              <a:gd name="connsiteY3" fmla="*/ 121040 h 4412342"/>
              <a:gd name="connsiteX4" fmla="*/ 280490 w 3468914"/>
              <a:gd name="connsiteY4" fmla="*/ 172357 h 4412342"/>
              <a:gd name="connsiteX5" fmla="*/ 353062 w 3468914"/>
              <a:gd name="connsiteY5" fmla="*/ 244929 h 4412342"/>
              <a:gd name="connsiteX6" fmla="*/ 425634 w 3468914"/>
              <a:gd name="connsiteY6" fmla="*/ 172357 h 4412342"/>
              <a:gd name="connsiteX7" fmla="*/ 404378 w 3468914"/>
              <a:gd name="connsiteY7" fmla="*/ 121040 h 4412342"/>
              <a:gd name="connsiteX8" fmla="*/ 391161 w 3468914"/>
              <a:gd name="connsiteY8" fmla="*/ 112129 h 4412342"/>
              <a:gd name="connsiteX9" fmla="*/ 391161 w 3468914"/>
              <a:gd name="connsiteY9" fmla="*/ 0 h 4412342"/>
              <a:gd name="connsiteX10" fmla="*/ 595451 w 3468914"/>
              <a:gd name="connsiteY10" fmla="*/ 0 h 4412342"/>
              <a:gd name="connsiteX11" fmla="*/ 595451 w 3468914"/>
              <a:gd name="connsiteY11" fmla="*/ 112130 h 4412342"/>
              <a:gd name="connsiteX12" fmla="*/ 582236 w 3468914"/>
              <a:gd name="connsiteY12" fmla="*/ 121040 h 4412342"/>
              <a:gd name="connsiteX13" fmla="*/ 560980 w 3468914"/>
              <a:gd name="connsiteY13" fmla="*/ 172357 h 4412342"/>
              <a:gd name="connsiteX14" fmla="*/ 633552 w 3468914"/>
              <a:gd name="connsiteY14" fmla="*/ 244929 h 4412342"/>
              <a:gd name="connsiteX15" fmla="*/ 706124 w 3468914"/>
              <a:gd name="connsiteY15" fmla="*/ 172357 h 4412342"/>
              <a:gd name="connsiteX16" fmla="*/ 684868 w 3468914"/>
              <a:gd name="connsiteY16" fmla="*/ 121040 h 4412342"/>
              <a:gd name="connsiteX17" fmla="*/ 671651 w 3468914"/>
              <a:gd name="connsiteY17" fmla="*/ 112129 h 4412342"/>
              <a:gd name="connsiteX18" fmla="*/ 671651 w 3468914"/>
              <a:gd name="connsiteY18" fmla="*/ 0 h 4412342"/>
              <a:gd name="connsiteX19" fmla="*/ 875941 w 3468914"/>
              <a:gd name="connsiteY19" fmla="*/ 0 h 4412342"/>
              <a:gd name="connsiteX20" fmla="*/ 875941 w 3468914"/>
              <a:gd name="connsiteY20" fmla="*/ 112130 h 4412342"/>
              <a:gd name="connsiteX21" fmla="*/ 862726 w 3468914"/>
              <a:gd name="connsiteY21" fmla="*/ 121040 h 4412342"/>
              <a:gd name="connsiteX22" fmla="*/ 841470 w 3468914"/>
              <a:gd name="connsiteY22" fmla="*/ 172357 h 4412342"/>
              <a:gd name="connsiteX23" fmla="*/ 914042 w 3468914"/>
              <a:gd name="connsiteY23" fmla="*/ 244929 h 4412342"/>
              <a:gd name="connsiteX24" fmla="*/ 986614 w 3468914"/>
              <a:gd name="connsiteY24" fmla="*/ 172357 h 4412342"/>
              <a:gd name="connsiteX25" fmla="*/ 965358 w 3468914"/>
              <a:gd name="connsiteY25" fmla="*/ 121040 h 4412342"/>
              <a:gd name="connsiteX26" fmla="*/ 952141 w 3468914"/>
              <a:gd name="connsiteY26" fmla="*/ 112129 h 4412342"/>
              <a:gd name="connsiteX27" fmla="*/ 952141 w 3468914"/>
              <a:gd name="connsiteY27" fmla="*/ 0 h 4412342"/>
              <a:gd name="connsiteX28" fmla="*/ 1156431 w 3468914"/>
              <a:gd name="connsiteY28" fmla="*/ 0 h 4412342"/>
              <a:gd name="connsiteX29" fmla="*/ 1156431 w 3468914"/>
              <a:gd name="connsiteY29" fmla="*/ 112130 h 4412342"/>
              <a:gd name="connsiteX30" fmla="*/ 1143216 w 3468914"/>
              <a:gd name="connsiteY30" fmla="*/ 121040 h 4412342"/>
              <a:gd name="connsiteX31" fmla="*/ 1121960 w 3468914"/>
              <a:gd name="connsiteY31" fmla="*/ 172357 h 4412342"/>
              <a:gd name="connsiteX32" fmla="*/ 1194532 w 3468914"/>
              <a:gd name="connsiteY32" fmla="*/ 244929 h 4412342"/>
              <a:gd name="connsiteX33" fmla="*/ 1267104 w 3468914"/>
              <a:gd name="connsiteY33" fmla="*/ 172357 h 4412342"/>
              <a:gd name="connsiteX34" fmla="*/ 1245848 w 3468914"/>
              <a:gd name="connsiteY34" fmla="*/ 121040 h 4412342"/>
              <a:gd name="connsiteX35" fmla="*/ 1232631 w 3468914"/>
              <a:gd name="connsiteY35" fmla="*/ 112129 h 4412342"/>
              <a:gd name="connsiteX36" fmla="*/ 1232631 w 3468914"/>
              <a:gd name="connsiteY36" fmla="*/ 0 h 4412342"/>
              <a:gd name="connsiteX37" fmla="*/ 1436921 w 3468914"/>
              <a:gd name="connsiteY37" fmla="*/ 0 h 4412342"/>
              <a:gd name="connsiteX38" fmla="*/ 1436921 w 3468914"/>
              <a:gd name="connsiteY38" fmla="*/ 112133 h 4412342"/>
              <a:gd name="connsiteX39" fmla="*/ 1423706 w 3468914"/>
              <a:gd name="connsiteY39" fmla="*/ 121042 h 4412342"/>
              <a:gd name="connsiteX40" fmla="*/ 1402450 w 3468914"/>
              <a:gd name="connsiteY40" fmla="*/ 172358 h 4412342"/>
              <a:gd name="connsiteX41" fmla="*/ 1475022 w 3468914"/>
              <a:gd name="connsiteY41" fmla="*/ 244930 h 4412342"/>
              <a:gd name="connsiteX42" fmla="*/ 1547594 w 3468914"/>
              <a:gd name="connsiteY42" fmla="*/ 172358 h 4412342"/>
              <a:gd name="connsiteX43" fmla="*/ 1526338 w 3468914"/>
              <a:gd name="connsiteY43" fmla="*/ 121042 h 4412342"/>
              <a:gd name="connsiteX44" fmla="*/ 1513121 w 3468914"/>
              <a:gd name="connsiteY44" fmla="*/ 112132 h 4412342"/>
              <a:gd name="connsiteX45" fmla="*/ 1513121 w 3468914"/>
              <a:gd name="connsiteY45" fmla="*/ 0 h 4412342"/>
              <a:gd name="connsiteX46" fmla="*/ 1717411 w 3468914"/>
              <a:gd name="connsiteY46" fmla="*/ 0 h 4412342"/>
              <a:gd name="connsiteX47" fmla="*/ 1717411 w 3468914"/>
              <a:gd name="connsiteY47" fmla="*/ 112133 h 4412342"/>
              <a:gd name="connsiteX48" fmla="*/ 1704196 w 3468914"/>
              <a:gd name="connsiteY48" fmla="*/ 121042 h 4412342"/>
              <a:gd name="connsiteX49" fmla="*/ 1682940 w 3468914"/>
              <a:gd name="connsiteY49" fmla="*/ 172358 h 4412342"/>
              <a:gd name="connsiteX50" fmla="*/ 1755512 w 3468914"/>
              <a:gd name="connsiteY50" fmla="*/ 244930 h 4412342"/>
              <a:gd name="connsiteX51" fmla="*/ 1828084 w 3468914"/>
              <a:gd name="connsiteY51" fmla="*/ 172358 h 4412342"/>
              <a:gd name="connsiteX52" fmla="*/ 1806828 w 3468914"/>
              <a:gd name="connsiteY52" fmla="*/ 121042 h 4412342"/>
              <a:gd name="connsiteX53" fmla="*/ 1793611 w 3468914"/>
              <a:gd name="connsiteY53" fmla="*/ 112132 h 4412342"/>
              <a:gd name="connsiteX54" fmla="*/ 1793611 w 3468914"/>
              <a:gd name="connsiteY54" fmla="*/ 0 h 4412342"/>
              <a:gd name="connsiteX55" fmla="*/ 1997901 w 3468914"/>
              <a:gd name="connsiteY55" fmla="*/ 0 h 4412342"/>
              <a:gd name="connsiteX56" fmla="*/ 1997901 w 3468914"/>
              <a:gd name="connsiteY56" fmla="*/ 112133 h 4412342"/>
              <a:gd name="connsiteX57" fmla="*/ 1984686 w 3468914"/>
              <a:gd name="connsiteY57" fmla="*/ 121042 h 4412342"/>
              <a:gd name="connsiteX58" fmla="*/ 1963430 w 3468914"/>
              <a:gd name="connsiteY58" fmla="*/ 172358 h 4412342"/>
              <a:gd name="connsiteX59" fmla="*/ 2036002 w 3468914"/>
              <a:gd name="connsiteY59" fmla="*/ 244930 h 4412342"/>
              <a:gd name="connsiteX60" fmla="*/ 2108574 w 3468914"/>
              <a:gd name="connsiteY60" fmla="*/ 172358 h 4412342"/>
              <a:gd name="connsiteX61" fmla="*/ 2087318 w 3468914"/>
              <a:gd name="connsiteY61" fmla="*/ 121042 h 4412342"/>
              <a:gd name="connsiteX62" fmla="*/ 2074101 w 3468914"/>
              <a:gd name="connsiteY62" fmla="*/ 112132 h 4412342"/>
              <a:gd name="connsiteX63" fmla="*/ 2074101 w 3468914"/>
              <a:gd name="connsiteY63" fmla="*/ 0 h 4412342"/>
              <a:gd name="connsiteX64" fmla="*/ 2278391 w 3468914"/>
              <a:gd name="connsiteY64" fmla="*/ 0 h 4412342"/>
              <a:gd name="connsiteX65" fmla="*/ 2278391 w 3468914"/>
              <a:gd name="connsiteY65" fmla="*/ 112133 h 4412342"/>
              <a:gd name="connsiteX66" fmla="*/ 2265176 w 3468914"/>
              <a:gd name="connsiteY66" fmla="*/ 121042 h 4412342"/>
              <a:gd name="connsiteX67" fmla="*/ 2243920 w 3468914"/>
              <a:gd name="connsiteY67" fmla="*/ 172358 h 4412342"/>
              <a:gd name="connsiteX68" fmla="*/ 2316492 w 3468914"/>
              <a:gd name="connsiteY68" fmla="*/ 244930 h 4412342"/>
              <a:gd name="connsiteX69" fmla="*/ 2389064 w 3468914"/>
              <a:gd name="connsiteY69" fmla="*/ 172358 h 4412342"/>
              <a:gd name="connsiteX70" fmla="*/ 2367808 w 3468914"/>
              <a:gd name="connsiteY70" fmla="*/ 121042 h 4412342"/>
              <a:gd name="connsiteX71" fmla="*/ 2354591 w 3468914"/>
              <a:gd name="connsiteY71" fmla="*/ 112132 h 4412342"/>
              <a:gd name="connsiteX72" fmla="*/ 2354591 w 3468914"/>
              <a:gd name="connsiteY72" fmla="*/ 0 h 4412342"/>
              <a:gd name="connsiteX73" fmla="*/ 2563389 w 3468914"/>
              <a:gd name="connsiteY73" fmla="*/ 0 h 4412342"/>
              <a:gd name="connsiteX74" fmla="*/ 2563389 w 3468914"/>
              <a:gd name="connsiteY74" fmla="*/ 112130 h 4412342"/>
              <a:gd name="connsiteX75" fmla="*/ 2550174 w 3468914"/>
              <a:gd name="connsiteY75" fmla="*/ 121040 h 4412342"/>
              <a:gd name="connsiteX76" fmla="*/ 2528918 w 3468914"/>
              <a:gd name="connsiteY76" fmla="*/ 172356 h 4412342"/>
              <a:gd name="connsiteX77" fmla="*/ 2601490 w 3468914"/>
              <a:gd name="connsiteY77" fmla="*/ 244928 h 4412342"/>
              <a:gd name="connsiteX78" fmla="*/ 2674062 w 3468914"/>
              <a:gd name="connsiteY78" fmla="*/ 172356 h 4412342"/>
              <a:gd name="connsiteX79" fmla="*/ 2652806 w 3468914"/>
              <a:gd name="connsiteY79" fmla="*/ 121040 h 4412342"/>
              <a:gd name="connsiteX80" fmla="*/ 2639589 w 3468914"/>
              <a:gd name="connsiteY80" fmla="*/ 112129 h 4412342"/>
              <a:gd name="connsiteX81" fmla="*/ 2639589 w 3468914"/>
              <a:gd name="connsiteY81" fmla="*/ 0 h 4412342"/>
              <a:gd name="connsiteX82" fmla="*/ 2843879 w 3468914"/>
              <a:gd name="connsiteY82" fmla="*/ 0 h 4412342"/>
              <a:gd name="connsiteX83" fmla="*/ 2843879 w 3468914"/>
              <a:gd name="connsiteY83" fmla="*/ 112130 h 4412342"/>
              <a:gd name="connsiteX84" fmla="*/ 2830664 w 3468914"/>
              <a:gd name="connsiteY84" fmla="*/ 121040 h 4412342"/>
              <a:gd name="connsiteX85" fmla="*/ 2809408 w 3468914"/>
              <a:gd name="connsiteY85" fmla="*/ 172356 h 4412342"/>
              <a:gd name="connsiteX86" fmla="*/ 2881980 w 3468914"/>
              <a:gd name="connsiteY86" fmla="*/ 244928 h 4412342"/>
              <a:gd name="connsiteX87" fmla="*/ 2954552 w 3468914"/>
              <a:gd name="connsiteY87" fmla="*/ 172356 h 4412342"/>
              <a:gd name="connsiteX88" fmla="*/ 2933296 w 3468914"/>
              <a:gd name="connsiteY88" fmla="*/ 121040 h 4412342"/>
              <a:gd name="connsiteX89" fmla="*/ 2920079 w 3468914"/>
              <a:gd name="connsiteY89" fmla="*/ 112129 h 4412342"/>
              <a:gd name="connsiteX90" fmla="*/ 2920079 w 3468914"/>
              <a:gd name="connsiteY90" fmla="*/ 0 h 4412342"/>
              <a:gd name="connsiteX91" fmla="*/ 3124369 w 3468914"/>
              <a:gd name="connsiteY91" fmla="*/ 0 h 4412342"/>
              <a:gd name="connsiteX92" fmla="*/ 3124369 w 3468914"/>
              <a:gd name="connsiteY92" fmla="*/ 112130 h 4412342"/>
              <a:gd name="connsiteX93" fmla="*/ 3111154 w 3468914"/>
              <a:gd name="connsiteY93" fmla="*/ 121040 h 4412342"/>
              <a:gd name="connsiteX94" fmla="*/ 3089898 w 3468914"/>
              <a:gd name="connsiteY94" fmla="*/ 172356 h 4412342"/>
              <a:gd name="connsiteX95" fmla="*/ 3162470 w 3468914"/>
              <a:gd name="connsiteY95" fmla="*/ 244928 h 4412342"/>
              <a:gd name="connsiteX96" fmla="*/ 3235042 w 3468914"/>
              <a:gd name="connsiteY96" fmla="*/ 172356 h 4412342"/>
              <a:gd name="connsiteX97" fmla="*/ 3213786 w 3468914"/>
              <a:gd name="connsiteY97" fmla="*/ 121040 h 4412342"/>
              <a:gd name="connsiteX98" fmla="*/ 3200569 w 3468914"/>
              <a:gd name="connsiteY98" fmla="*/ 112129 h 4412342"/>
              <a:gd name="connsiteX99" fmla="*/ 3200569 w 3468914"/>
              <a:gd name="connsiteY99" fmla="*/ 0 h 4412342"/>
              <a:gd name="connsiteX100" fmla="*/ 3468914 w 3468914"/>
              <a:gd name="connsiteY100" fmla="*/ 0 h 4412342"/>
              <a:gd name="connsiteX101" fmla="*/ 3468914 w 3468914"/>
              <a:gd name="connsiteY101" fmla="*/ 4412342 h 4412342"/>
              <a:gd name="connsiteX102" fmla="*/ 708660 w 3468914"/>
              <a:gd name="connsiteY102" fmla="*/ 4412342 h 4412342"/>
              <a:gd name="connsiteX103" fmla="*/ 594360 w 3468914"/>
              <a:gd name="connsiteY103" fmla="*/ 3937998 h 4412342"/>
              <a:gd name="connsiteX104" fmla="*/ 0 w 3468914"/>
              <a:gd name="connsiteY104" fmla="*/ 3642722 h 4412342"/>
              <a:gd name="connsiteX105" fmla="*/ 0 w 3468914"/>
              <a:gd name="connsiteY105" fmla="*/ 0 h 4412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</a:cxnLst>
            <a:rect l="l" t="t" r="r" b="b"/>
            <a:pathLst>
              <a:path w="3468914" h="4412342">
                <a:moveTo>
                  <a:pt x="0" y="0"/>
                </a:moveTo>
                <a:lnTo>
                  <a:pt x="314961" y="0"/>
                </a:lnTo>
                <a:lnTo>
                  <a:pt x="314961" y="112130"/>
                </a:lnTo>
                <a:lnTo>
                  <a:pt x="301746" y="121040"/>
                </a:lnTo>
                <a:cubicBezTo>
                  <a:pt x="288613" y="134173"/>
                  <a:pt x="280490" y="152316"/>
                  <a:pt x="280490" y="172357"/>
                </a:cubicBezTo>
                <a:cubicBezTo>
                  <a:pt x="280490" y="212437"/>
                  <a:pt x="312982" y="244929"/>
                  <a:pt x="353062" y="244929"/>
                </a:cubicBezTo>
                <a:cubicBezTo>
                  <a:pt x="393142" y="244929"/>
                  <a:pt x="425634" y="212437"/>
                  <a:pt x="425634" y="172357"/>
                </a:cubicBezTo>
                <a:cubicBezTo>
                  <a:pt x="425634" y="152316"/>
                  <a:pt x="417511" y="134173"/>
                  <a:pt x="404378" y="121040"/>
                </a:cubicBezTo>
                <a:lnTo>
                  <a:pt x="391161" y="112129"/>
                </a:lnTo>
                <a:lnTo>
                  <a:pt x="391161" y="0"/>
                </a:lnTo>
                <a:lnTo>
                  <a:pt x="595451" y="0"/>
                </a:lnTo>
                <a:lnTo>
                  <a:pt x="595451" y="112130"/>
                </a:lnTo>
                <a:lnTo>
                  <a:pt x="582236" y="121040"/>
                </a:lnTo>
                <a:cubicBezTo>
                  <a:pt x="569103" y="134173"/>
                  <a:pt x="560980" y="152316"/>
                  <a:pt x="560980" y="172357"/>
                </a:cubicBezTo>
                <a:cubicBezTo>
                  <a:pt x="560980" y="212437"/>
                  <a:pt x="593472" y="244929"/>
                  <a:pt x="633552" y="244929"/>
                </a:cubicBezTo>
                <a:cubicBezTo>
                  <a:pt x="673632" y="244929"/>
                  <a:pt x="706124" y="212437"/>
                  <a:pt x="706124" y="172357"/>
                </a:cubicBezTo>
                <a:cubicBezTo>
                  <a:pt x="706124" y="152316"/>
                  <a:pt x="698001" y="134173"/>
                  <a:pt x="684868" y="121040"/>
                </a:cubicBezTo>
                <a:lnTo>
                  <a:pt x="671651" y="112129"/>
                </a:lnTo>
                <a:lnTo>
                  <a:pt x="671651" y="0"/>
                </a:lnTo>
                <a:lnTo>
                  <a:pt x="875941" y="0"/>
                </a:lnTo>
                <a:lnTo>
                  <a:pt x="875941" y="112130"/>
                </a:lnTo>
                <a:lnTo>
                  <a:pt x="862726" y="121040"/>
                </a:lnTo>
                <a:cubicBezTo>
                  <a:pt x="849593" y="134173"/>
                  <a:pt x="841470" y="152316"/>
                  <a:pt x="841470" y="172357"/>
                </a:cubicBezTo>
                <a:cubicBezTo>
                  <a:pt x="841470" y="212437"/>
                  <a:pt x="873962" y="244929"/>
                  <a:pt x="914042" y="244929"/>
                </a:cubicBezTo>
                <a:cubicBezTo>
                  <a:pt x="954122" y="244929"/>
                  <a:pt x="986614" y="212437"/>
                  <a:pt x="986614" y="172357"/>
                </a:cubicBezTo>
                <a:cubicBezTo>
                  <a:pt x="986614" y="152316"/>
                  <a:pt x="978491" y="134173"/>
                  <a:pt x="965358" y="121040"/>
                </a:cubicBezTo>
                <a:lnTo>
                  <a:pt x="952141" y="112129"/>
                </a:lnTo>
                <a:lnTo>
                  <a:pt x="952141" y="0"/>
                </a:lnTo>
                <a:lnTo>
                  <a:pt x="1156431" y="0"/>
                </a:lnTo>
                <a:lnTo>
                  <a:pt x="1156431" y="112130"/>
                </a:lnTo>
                <a:lnTo>
                  <a:pt x="1143216" y="121040"/>
                </a:lnTo>
                <a:cubicBezTo>
                  <a:pt x="1130083" y="134173"/>
                  <a:pt x="1121960" y="152316"/>
                  <a:pt x="1121960" y="172357"/>
                </a:cubicBezTo>
                <a:cubicBezTo>
                  <a:pt x="1121960" y="212437"/>
                  <a:pt x="1154452" y="244929"/>
                  <a:pt x="1194532" y="244929"/>
                </a:cubicBezTo>
                <a:cubicBezTo>
                  <a:pt x="1234612" y="244929"/>
                  <a:pt x="1267104" y="212437"/>
                  <a:pt x="1267104" y="172357"/>
                </a:cubicBezTo>
                <a:cubicBezTo>
                  <a:pt x="1267104" y="152316"/>
                  <a:pt x="1258981" y="134173"/>
                  <a:pt x="1245848" y="121040"/>
                </a:cubicBezTo>
                <a:lnTo>
                  <a:pt x="1232631" y="112129"/>
                </a:lnTo>
                <a:lnTo>
                  <a:pt x="1232631" y="0"/>
                </a:lnTo>
                <a:lnTo>
                  <a:pt x="1436921" y="0"/>
                </a:lnTo>
                <a:lnTo>
                  <a:pt x="1436921" y="112133"/>
                </a:lnTo>
                <a:lnTo>
                  <a:pt x="1423706" y="121042"/>
                </a:lnTo>
                <a:cubicBezTo>
                  <a:pt x="1410573" y="134175"/>
                  <a:pt x="1402450" y="152319"/>
                  <a:pt x="1402450" y="172358"/>
                </a:cubicBezTo>
                <a:cubicBezTo>
                  <a:pt x="1402450" y="212438"/>
                  <a:pt x="1434942" y="244930"/>
                  <a:pt x="1475022" y="244930"/>
                </a:cubicBezTo>
                <a:cubicBezTo>
                  <a:pt x="1515102" y="244930"/>
                  <a:pt x="1547594" y="212438"/>
                  <a:pt x="1547594" y="172358"/>
                </a:cubicBezTo>
                <a:cubicBezTo>
                  <a:pt x="1547594" y="152319"/>
                  <a:pt x="1539471" y="134175"/>
                  <a:pt x="1526338" y="121042"/>
                </a:cubicBezTo>
                <a:lnTo>
                  <a:pt x="1513121" y="112132"/>
                </a:lnTo>
                <a:lnTo>
                  <a:pt x="1513121" y="0"/>
                </a:lnTo>
                <a:lnTo>
                  <a:pt x="1717411" y="0"/>
                </a:lnTo>
                <a:lnTo>
                  <a:pt x="1717411" y="112133"/>
                </a:lnTo>
                <a:lnTo>
                  <a:pt x="1704196" y="121042"/>
                </a:lnTo>
                <a:cubicBezTo>
                  <a:pt x="1691063" y="134175"/>
                  <a:pt x="1682940" y="152318"/>
                  <a:pt x="1682940" y="172358"/>
                </a:cubicBezTo>
                <a:cubicBezTo>
                  <a:pt x="1682940" y="212438"/>
                  <a:pt x="1715432" y="244930"/>
                  <a:pt x="1755512" y="244930"/>
                </a:cubicBezTo>
                <a:cubicBezTo>
                  <a:pt x="1795592" y="244930"/>
                  <a:pt x="1828084" y="212438"/>
                  <a:pt x="1828084" y="172358"/>
                </a:cubicBezTo>
                <a:cubicBezTo>
                  <a:pt x="1828084" y="152318"/>
                  <a:pt x="1819961" y="134175"/>
                  <a:pt x="1806828" y="121042"/>
                </a:cubicBezTo>
                <a:lnTo>
                  <a:pt x="1793611" y="112132"/>
                </a:lnTo>
                <a:lnTo>
                  <a:pt x="1793611" y="0"/>
                </a:lnTo>
                <a:lnTo>
                  <a:pt x="1997901" y="0"/>
                </a:lnTo>
                <a:lnTo>
                  <a:pt x="1997901" y="112133"/>
                </a:lnTo>
                <a:lnTo>
                  <a:pt x="1984686" y="121042"/>
                </a:lnTo>
                <a:cubicBezTo>
                  <a:pt x="1971553" y="134175"/>
                  <a:pt x="1963430" y="152318"/>
                  <a:pt x="1963430" y="172358"/>
                </a:cubicBezTo>
                <a:cubicBezTo>
                  <a:pt x="1963430" y="212438"/>
                  <a:pt x="1995922" y="244930"/>
                  <a:pt x="2036002" y="244930"/>
                </a:cubicBezTo>
                <a:cubicBezTo>
                  <a:pt x="2076082" y="244930"/>
                  <a:pt x="2108574" y="212438"/>
                  <a:pt x="2108574" y="172358"/>
                </a:cubicBezTo>
                <a:cubicBezTo>
                  <a:pt x="2108574" y="152318"/>
                  <a:pt x="2100451" y="134175"/>
                  <a:pt x="2087318" y="121042"/>
                </a:cubicBezTo>
                <a:lnTo>
                  <a:pt x="2074101" y="112132"/>
                </a:lnTo>
                <a:lnTo>
                  <a:pt x="2074101" y="0"/>
                </a:lnTo>
                <a:lnTo>
                  <a:pt x="2278391" y="0"/>
                </a:lnTo>
                <a:lnTo>
                  <a:pt x="2278391" y="112133"/>
                </a:lnTo>
                <a:lnTo>
                  <a:pt x="2265176" y="121042"/>
                </a:lnTo>
                <a:cubicBezTo>
                  <a:pt x="2252043" y="134175"/>
                  <a:pt x="2243920" y="152318"/>
                  <a:pt x="2243920" y="172358"/>
                </a:cubicBezTo>
                <a:cubicBezTo>
                  <a:pt x="2243920" y="212438"/>
                  <a:pt x="2276412" y="244930"/>
                  <a:pt x="2316492" y="244930"/>
                </a:cubicBezTo>
                <a:cubicBezTo>
                  <a:pt x="2356572" y="244930"/>
                  <a:pt x="2389064" y="212438"/>
                  <a:pt x="2389064" y="172358"/>
                </a:cubicBezTo>
                <a:cubicBezTo>
                  <a:pt x="2389064" y="152318"/>
                  <a:pt x="2380941" y="134175"/>
                  <a:pt x="2367808" y="121042"/>
                </a:cubicBezTo>
                <a:lnTo>
                  <a:pt x="2354591" y="112132"/>
                </a:lnTo>
                <a:lnTo>
                  <a:pt x="2354591" y="0"/>
                </a:lnTo>
                <a:lnTo>
                  <a:pt x="2563389" y="0"/>
                </a:lnTo>
                <a:lnTo>
                  <a:pt x="2563389" y="112130"/>
                </a:lnTo>
                <a:lnTo>
                  <a:pt x="2550174" y="121040"/>
                </a:lnTo>
                <a:cubicBezTo>
                  <a:pt x="2537041" y="134173"/>
                  <a:pt x="2528918" y="152316"/>
                  <a:pt x="2528918" y="172356"/>
                </a:cubicBezTo>
                <a:cubicBezTo>
                  <a:pt x="2528918" y="212436"/>
                  <a:pt x="2561410" y="244928"/>
                  <a:pt x="2601490" y="244928"/>
                </a:cubicBezTo>
                <a:cubicBezTo>
                  <a:pt x="2641570" y="244928"/>
                  <a:pt x="2674062" y="212436"/>
                  <a:pt x="2674062" y="172356"/>
                </a:cubicBezTo>
                <a:cubicBezTo>
                  <a:pt x="2674062" y="152316"/>
                  <a:pt x="2665939" y="134173"/>
                  <a:pt x="2652806" y="121040"/>
                </a:cubicBezTo>
                <a:lnTo>
                  <a:pt x="2639589" y="112129"/>
                </a:lnTo>
                <a:lnTo>
                  <a:pt x="2639589" y="0"/>
                </a:lnTo>
                <a:lnTo>
                  <a:pt x="2843879" y="0"/>
                </a:lnTo>
                <a:lnTo>
                  <a:pt x="2843879" y="112130"/>
                </a:lnTo>
                <a:lnTo>
                  <a:pt x="2830664" y="121040"/>
                </a:lnTo>
                <a:cubicBezTo>
                  <a:pt x="2817531" y="134173"/>
                  <a:pt x="2809408" y="152316"/>
                  <a:pt x="2809408" y="172356"/>
                </a:cubicBezTo>
                <a:cubicBezTo>
                  <a:pt x="2809408" y="212436"/>
                  <a:pt x="2841900" y="244928"/>
                  <a:pt x="2881980" y="244928"/>
                </a:cubicBezTo>
                <a:cubicBezTo>
                  <a:pt x="2922060" y="244928"/>
                  <a:pt x="2954552" y="212436"/>
                  <a:pt x="2954552" y="172356"/>
                </a:cubicBezTo>
                <a:cubicBezTo>
                  <a:pt x="2954552" y="152316"/>
                  <a:pt x="2946429" y="134173"/>
                  <a:pt x="2933296" y="121040"/>
                </a:cubicBezTo>
                <a:lnTo>
                  <a:pt x="2920079" y="112129"/>
                </a:lnTo>
                <a:lnTo>
                  <a:pt x="2920079" y="0"/>
                </a:lnTo>
                <a:lnTo>
                  <a:pt x="3124369" y="0"/>
                </a:lnTo>
                <a:lnTo>
                  <a:pt x="3124369" y="112130"/>
                </a:lnTo>
                <a:lnTo>
                  <a:pt x="3111154" y="121040"/>
                </a:lnTo>
                <a:cubicBezTo>
                  <a:pt x="3098021" y="134173"/>
                  <a:pt x="3089898" y="152316"/>
                  <a:pt x="3089898" y="172356"/>
                </a:cubicBezTo>
                <a:cubicBezTo>
                  <a:pt x="3089898" y="212436"/>
                  <a:pt x="3122390" y="244928"/>
                  <a:pt x="3162470" y="244928"/>
                </a:cubicBezTo>
                <a:cubicBezTo>
                  <a:pt x="3202550" y="244928"/>
                  <a:pt x="3235042" y="212436"/>
                  <a:pt x="3235042" y="172356"/>
                </a:cubicBezTo>
                <a:cubicBezTo>
                  <a:pt x="3235042" y="152316"/>
                  <a:pt x="3226919" y="134173"/>
                  <a:pt x="3213786" y="121040"/>
                </a:cubicBezTo>
                <a:lnTo>
                  <a:pt x="3200569" y="112129"/>
                </a:lnTo>
                <a:lnTo>
                  <a:pt x="3200569" y="0"/>
                </a:lnTo>
                <a:lnTo>
                  <a:pt x="3468914" y="0"/>
                </a:lnTo>
                <a:lnTo>
                  <a:pt x="3468914" y="4412342"/>
                </a:lnTo>
                <a:lnTo>
                  <a:pt x="708660" y="4412342"/>
                </a:lnTo>
                <a:cubicBezTo>
                  <a:pt x="592772" y="4243115"/>
                  <a:pt x="543559" y="4102462"/>
                  <a:pt x="594360" y="3937998"/>
                </a:cubicBezTo>
                <a:lnTo>
                  <a:pt x="0" y="364272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35" name="타원 134"/>
          <p:cNvSpPr/>
          <p:nvPr/>
        </p:nvSpPr>
        <p:spPr>
          <a:xfrm>
            <a:off x="7600689" y="2157410"/>
            <a:ext cx="1723413" cy="914400"/>
          </a:xfrm>
          <a:prstGeom prst="ellipse">
            <a:avLst/>
          </a:prstGeom>
          <a:solidFill>
            <a:srgbClr val="FAA41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36" name="직선 연결선 135"/>
          <p:cNvCxnSpPr/>
          <p:nvPr/>
        </p:nvCxnSpPr>
        <p:spPr>
          <a:xfrm flipV="1">
            <a:off x="7636288" y="3071810"/>
            <a:ext cx="1591553" cy="3346"/>
          </a:xfrm>
          <a:prstGeom prst="line">
            <a:avLst/>
          </a:prstGeom>
          <a:ln w="38100" cap="rnd">
            <a:solidFill>
              <a:srgbClr val="FAA41C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extBox 136"/>
          <p:cNvSpPr txBox="1"/>
          <p:nvPr/>
        </p:nvSpPr>
        <p:spPr>
          <a:xfrm>
            <a:off x="7556094" y="2569540"/>
            <a:ext cx="4529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ko-KR" altLang="en-US" sz="2000" b="1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38" name="직사각형 137"/>
          <p:cNvSpPr/>
          <p:nvPr/>
        </p:nvSpPr>
        <p:spPr>
          <a:xfrm>
            <a:off x="7600690" y="3373942"/>
            <a:ext cx="1924342" cy="17081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목표수준은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성과지표 및 목표간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인과관계는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성과지표의  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특성은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14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직사각형 138"/>
          <p:cNvSpPr/>
          <p:nvPr/>
        </p:nvSpPr>
        <p:spPr>
          <a:xfrm>
            <a:off x="7648594" y="2240813"/>
            <a:ext cx="164307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목표수준도출 및 성과지표 확정</a:t>
            </a:r>
            <a:endParaRPr lang="en-US" altLang="ko-KR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77468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0900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2.3.1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논리모델의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개념</a:t>
            </a:r>
          </a:p>
        </p:txBody>
      </p:sp>
      <p:sp>
        <p:nvSpPr>
          <p:cNvPr id="80910" name="슬라이드 번호 개체 틀 12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A6603A3B-29F7-48E6-988B-E937AA22CA5B}" type="slidenum">
              <a:rPr lang="en-US" altLang="ko-KR">
                <a:solidFill>
                  <a:schemeClr val="tx1"/>
                </a:solidFill>
              </a:rPr>
              <a:pPr/>
              <a:t>30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2" name="그룹 26"/>
          <p:cNvGrpSpPr/>
          <p:nvPr/>
        </p:nvGrpSpPr>
        <p:grpSpPr>
          <a:xfrm>
            <a:off x="381000" y="1530370"/>
            <a:ext cx="9215438" cy="4656137"/>
            <a:chOff x="381000" y="1530370"/>
            <a:chExt cx="9215438" cy="4656137"/>
          </a:xfrm>
        </p:grpSpPr>
        <p:sp>
          <p:nvSpPr>
            <p:cNvPr id="80899" name="Rectangle 24"/>
            <p:cNvSpPr>
              <a:spLocks noChangeArrowheads="1"/>
            </p:cNvSpPr>
            <p:nvPr/>
          </p:nvSpPr>
          <p:spPr bwMode="auto">
            <a:xfrm>
              <a:off x="381000" y="1530370"/>
              <a:ext cx="9215438" cy="46561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solidFill>
                <a:srgbClr val="ABCEE3"/>
              </a:solidFill>
              <a:miter lim="800000"/>
              <a:headEnd type="none" w="sm" len="sm"/>
              <a:tailEnd type="none" w="sm" len="sm"/>
            </a:ln>
            <a:extLst/>
          </p:spPr>
          <p:txBody>
            <a:bodyPr wrap="none" lIns="0" tIns="0" rIns="0" bIns="0" anchor="ctr"/>
            <a:lstStyle>
              <a:lvl1pPr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1pPr>
              <a:lvl2pPr marL="742950" indent="-28575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2pPr>
              <a:lvl3pPr marL="11430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3pPr>
              <a:lvl4pPr marL="16002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4pPr>
              <a:lvl5pPr marL="2057400" indent="-228600"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 b="1">
                  <a:solidFill>
                    <a:schemeClr val="bg1"/>
                  </a:solidFill>
                  <a:latin typeface="Arial" panose="020B0604020202020204" pitchFamily="34" charset="0"/>
                  <a:ea typeface="휴먼모음T" panose="02030504000101010101" pitchFamily="18" charset="-127"/>
                </a:defRPr>
              </a:lvl9pPr>
            </a:lstStyle>
            <a:p>
              <a:pPr algn="ctr">
                <a:spcBef>
                  <a:spcPct val="50000"/>
                </a:spcBef>
                <a:spcAft>
                  <a:spcPct val="20000"/>
                </a:spcAft>
              </a:pPr>
              <a:endParaRPr lang="ko-KR" altLang="en-US">
                <a:latin typeface="HY울릉도M" panose="02030600000101010101" pitchFamily="18" charset="-127"/>
                <a:ea typeface="HY울릉도M" panose="02030600000101010101" pitchFamily="18" charset="-127"/>
              </a:endParaRPr>
            </a:p>
          </p:txBody>
        </p:sp>
        <p:sp>
          <p:nvSpPr>
            <p:cNvPr id="14" name="자유형 13"/>
            <p:cNvSpPr>
              <a:spLocks/>
            </p:cNvSpPr>
            <p:nvPr/>
          </p:nvSpPr>
          <p:spPr bwMode="auto">
            <a:xfrm rot="16200000" flipH="1" flipV="1">
              <a:off x="2730754" y="135183"/>
              <a:ext cx="4587370" cy="7429552"/>
            </a:xfrm>
            <a:custGeom>
              <a:avLst/>
              <a:gdLst>
                <a:gd name="connsiteX0" fmla="*/ 0 w 5345882"/>
                <a:gd name="connsiteY0" fmla="*/ 3590954 h 7684394"/>
                <a:gd name="connsiteX1" fmla="*/ 6905 w 5345882"/>
                <a:gd name="connsiteY1" fmla="*/ 3658252 h 7684394"/>
                <a:gd name="connsiteX2" fmla="*/ 24167 w 5345882"/>
                <a:gd name="connsiteY2" fmla="*/ 3729001 h 7684394"/>
                <a:gd name="connsiteX3" fmla="*/ 50059 w 5345882"/>
                <a:gd name="connsiteY3" fmla="*/ 3796300 h 7684394"/>
                <a:gd name="connsiteX4" fmla="*/ 86308 w 5345882"/>
                <a:gd name="connsiteY4" fmla="*/ 3861872 h 7684394"/>
                <a:gd name="connsiteX5" fmla="*/ 91486 w 5345882"/>
                <a:gd name="connsiteY5" fmla="*/ 3865323 h 7684394"/>
                <a:gd name="connsiteX6" fmla="*/ 100117 w 5345882"/>
                <a:gd name="connsiteY6" fmla="*/ 3879128 h 7684394"/>
                <a:gd name="connsiteX7" fmla="*/ 115652 w 5345882"/>
                <a:gd name="connsiteY7" fmla="*/ 3901561 h 7684394"/>
                <a:gd name="connsiteX8" fmla="*/ 136366 w 5345882"/>
                <a:gd name="connsiteY8" fmla="*/ 3930896 h 7684394"/>
                <a:gd name="connsiteX9" fmla="*/ 160532 w 5345882"/>
                <a:gd name="connsiteY9" fmla="*/ 3970584 h 7684394"/>
                <a:gd name="connsiteX10" fmla="*/ 191603 w 5345882"/>
                <a:gd name="connsiteY10" fmla="*/ 4013724 h 7684394"/>
                <a:gd name="connsiteX11" fmla="*/ 226126 w 5345882"/>
                <a:gd name="connsiteY11" fmla="*/ 4065492 h 7684394"/>
                <a:gd name="connsiteX12" fmla="*/ 265827 w 5345882"/>
                <a:gd name="connsiteY12" fmla="*/ 4122436 h 7684394"/>
                <a:gd name="connsiteX13" fmla="*/ 307255 w 5345882"/>
                <a:gd name="connsiteY13" fmla="*/ 4184558 h 7684394"/>
                <a:gd name="connsiteX14" fmla="*/ 352135 w 5345882"/>
                <a:gd name="connsiteY14" fmla="*/ 4251856 h 7684394"/>
                <a:gd name="connsiteX15" fmla="*/ 400467 w 5345882"/>
                <a:gd name="connsiteY15" fmla="*/ 4324330 h 7684394"/>
                <a:gd name="connsiteX16" fmla="*/ 452251 w 5345882"/>
                <a:gd name="connsiteY16" fmla="*/ 4398531 h 7684394"/>
                <a:gd name="connsiteX17" fmla="*/ 504036 w 5345882"/>
                <a:gd name="connsiteY17" fmla="*/ 4476182 h 7684394"/>
                <a:gd name="connsiteX18" fmla="*/ 559273 w 5345882"/>
                <a:gd name="connsiteY18" fmla="*/ 4557285 h 7684394"/>
                <a:gd name="connsiteX19" fmla="*/ 616235 w 5345882"/>
                <a:gd name="connsiteY19" fmla="*/ 4640114 h 7684394"/>
                <a:gd name="connsiteX20" fmla="*/ 673198 w 5345882"/>
                <a:gd name="connsiteY20" fmla="*/ 4722942 h 7684394"/>
                <a:gd name="connsiteX21" fmla="*/ 731888 w 5345882"/>
                <a:gd name="connsiteY21" fmla="*/ 4809222 h 7684394"/>
                <a:gd name="connsiteX22" fmla="*/ 787124 w 5345882"/>
                <a:gd name="connsiteY22" fmla="*/ 4893776 h 7684394"/>
                <a:gd name="connsiteX23" fmla="*/ 845813 w 5345882"/>
                <a:gd name="connsiteY23" fmla="*/ 4978330 h 7684394"/>
                <a:gd name="connsiteX24" fmla="*/ 906229 w 5345882"/>
                <a:gd name="connsiteY24" fmla="*/ 5062884 h 7684394"/>
                <a:gd name="connsiteX25" fmla="*/ 961465 w 5345882"/>
                <a:gd name="connsiteY25" fmla="*/ 5149163 h 7684394"/>
                <a:gd name="connsiteX26" fmla="*/ 1016702 w 5345882"/>
                <a:gd name="connsiteY26" fmla="*/ 5231992 h 7684394"/>
                <a:gd name="connsiteX27" fmla="*/ 1070213 w 5345882"/>
                <a:gd name="connsiteY27" fmla="*/ 5309643 h 7684394"/>
                <a:gd name="connsiteX28" fmla="*/ 1123723 w 5345882"/>
                <a:gd name="connsiteY28" fmla="*/ 5385569 h 7684394"/>
                <a:gd name="connsiteX29" fmla="*/ 1173781 w 5345882"/>
                <a:gd name="connsiteY29" fmla="*/ 5459770 h 7684394"/>
                <a:gd name="connsiteX30" fmla="*/ 1218662 w 5345882"/>
                <a:gd name="connsiteY30" fmla="*/ 5530518 h 7684394"/>
                <a:gd name="connsiteX31" fmla="*/ 1265267 w 5345882"/>
                <a:gd name="connsiteY31" fmla="*/ 5596091 h 7684394"/>
                <a:gd name="connsiteX32" fmla="*/ 1303243 w 5345882"/>
                <a:gd name="connsiteY32" fmla="*/ 5654762 h 7684394"/>
                <a:gd name="connsiteX33" fmla="*/ 1365384 w 5345882"/>
                <a:gd name="connsiteY33" fmla="*/ 5739315 h 7684394"/>
                <a:gd name="connsiteX34" fmla="*/ 1427525 w 5345882"/>
                <a:gd name="connsiteY34" fmla="*/ 5820418 h 7684394"/>
                <a:gd name="connsiteX35" fmla="*/ 1494845 w 5345882"/>
                <a:gd name="connsiteY35" fmla="*/ 5901521 h 7684394"/>
                <a:gd name="connsiteX36" fmla="*/ 1567343 w 5345882"/>
                <a:gd name="connsiteY36" fmla="*/ 5977447 h 7684394"/>
                <a:gd name="connsiteX37" fmla="*/ 1643294 w 5345882"/>
                <a:gd name="connsiteY37" fmla="*/ 6051647 h 7684394"/>
                <a:gd name="connsiteX38" fmla="*/ 1726149 w 5345882"/>
                <a:gd name="connsiteY38" fmla="*/ 6120671 h 7684394"/>
                <a:gd name="connsiteX39" fmla="*/ 1806208 w 5345882"/>
                <a:gd name="connsiteY39" fmla="*/ 6183097 h 7684394"/>
                <a:gd name="connsiteX40" fmla="*/ 1815646 w 5345882"/>
                <a:gd name="connsiteY40" fmla="*/ 6245352 h 7684394"/>
                <a:gd name="connsiteX41" fmla="*/ 1725861 w 5345882"/>
                <a:gd name="connsiteY41" fmla="*/ 7684394 h 7684394"/>
                <a:gd name="connsiteX42" fmla="*/ 4869111 w 5345882"/>
                <a:gd name="connsiteY42" fmla="*/ 7684394 h 7684394"/>
                <a:gd name="connsiteX43" fmla="*/ 4716104 w 5345882"/>
                <a:gd name="connsiteY43" fmla="*/ 6308329 h 7684394"/>
                <a:gd name="connsiteX44" fmla="*/ 4731562 w 5345882"/>
                <a:gd name="connsiteY44" fmla="*/ 6207490 h 7684394"/>
                <a:gd name="connsiteX45" fmla="*/ 4762444 w 5345882"/>
                <a:gd name="connsiteY45" fmla="*/ 6182792 h 7684394"/>
                <a:gd name="connsiteX46" fmla="*/ 4834942 w 5345882"/>
                <a:gd name="connsiteY46" fmla="*/ 6118946 h 7684394"/>
                <a:gd name="connsiteX47" fmla="*/ 4898810 w 5345882"/>
                <a:gd name="connsiteY47" fmla="*/ 6053373 h 7684394"/>
                <a:gd name="connsiteX48" fmla="*/ 4959225 w 5345882"/>
                <a:gd name="connsiteY48" fmla="*/ 5986075 h 7684394"/>
                <a:gd name="connsiteX49" fmla="*/ 5012736 w 5345882"/>
                <a:gd name="connsiteY49" fmla="*/ 5913600 h 7684394"/>
                <a:gd name="connsiteX50" fmla="*/ 5061068 w 5345882"/>
                <a:gd name="connsiteY50" fmla="*/ 5844576 h 7684394"/>
                <a:gd name="connsiteX51" fmla="*/ 5104221 w 5345882"/>
                <a:gd name="connsiteY51" fmla="*/ 5770376 h 7684394"/>
                <a:gd name="connsiteX52" fmla="*/ 5143923 w 5345882"/>
                <a:gd name="connsiteY52" fmla="*/ 5697901 h 7684394"/>
                <a:gd name="connsiteX53" fmla="*/ 5178446 w 5345882"/>
                <a:gd name="connsiteY53" fmla="*/ 5623700 h 7684394"/>
                <a:gd name="connsiteX54" fmla="*/ 5209517 w 5345882"/>
                <a:gd name="connsiteY54" fmla="*/ 5551226 h 7684394"/>
                <a:gd name="connsiteX55" fmla="*/ 5237135 w 5345882"/>
                <a:gd name="connsiteY55" fmla="*/ 5478751 h 7684394"/>
                <a:gd name="connsiteX56" fmla="*/ 5259575 w 5345882"/>
                <a:gd name="connsiteY56" fmla="*/ 5406276 h 7684394"/>
                <a:gd name="connsiteX57" fmla="*/ 5280289 w 5345882"/>
                <a:gd name="connsiteY57" fmla="*/ 5337252 h 7684394"/>
                <a:gd name="connsiteX58" fmla="*/ 5295824 w 5345882"/>
                <a:gd name="connsiteY58" fmla="*/ 5269954 h 7684394"/>
                <a:gd name="connsiteX59" fmla="*/ 5311359 w 5345882"/>
                <a:gd name="connsiteY59" fmla="*/ 5204382 h 7684394"/>
                <a:gd name="connsiteX60" fmla="*/ 5321716 w 5345882"/>
                <a:gd name="connsiteY60" fmla="*/ 5140535 h 7684394"/>
                <a:gd name="connsiteX61" fmla="*/ 5332073 w 5345882"/>
                <a:gd name="connsiteY61" fmla="*/ 5078414 h 7684394"/>
                <a:gd name="connsiteX62" fmla="*/ 5337252 w 5345882"/>
                <a:gd name="connsiteY62" fmla="*/ 5021470 h 7684394"/>
                <a:gd name="connsiteX63" fmla="*/ 5342430 w 5345882"/>
                <a:gd name="connsiteY63" fmla="*/ 4967976 h 7684394"/>
                <a:gd name="connsiteX64" fmla="*/ 5344156 w 5345882"/>
                <a:gd name="connsiteY64" fmla="*/ 4919660 h 7684394"/>
                <a:gd name="connsiteX65" fmla="*/ 5345882 w 5345882"/>
                <a:gd name="connsiteY65" fmla="*/ 4874794 h 7684394"/>
                <a:gd name="connsiteX66" fmla="*/ 5345882 w 5345882"/>
                <a:gd name="connsiteY66" fmla="*/ 4835106 h 7684394"/>
                <a:gd name="connsiteX67" fmla="*/ 5345882 w 5345882"/>
                <a:gd name="connsiteY67" fmla="*/ 1401179 h 7684394"/>
                <a:gd name="connsiteX68" fmla="*/ 5345750 w 5345882"/>
                <a:gd name="connsiteY68" fmla="*/ 1401179 h 7684394"/>
                <a:gd name="connsiteX69" fmla="*/ 5345882 w 5345882"/>
                <a:gd name="connsiteY69" fmla="*/ 1399453 h 7684394"/>
                <a:gd name="connsiteX70" fmla="*/ 5340706 w 5345882"/>
                <a:gd name="connsiteY70" fmla="*/ 1328704 h 7684394"/>
                <a:gd name="connsiteX71" fmla="*/ 5321724 w 5345882"/>
                <a:gd name="connsiteY71" fmla="*/ 1264857 h 7684394"/>
                <a:gd name="connsiteX72" fmla="*/ 5294115 w 5345882"/>
                <a:gd name="connsiteY72" fmla="*/ 1206187 h 7684394"/>
                <a:gd name="connsiteX73" fmla="*/ 5254426 w 5345882"/>
                <a:gd name="connsiteY73" fmla="*/ 1152694 h 7684394"/>
                <a:gd name="connsiteX74" fmla="*/ 5207835 w 5345882"/>
                <a:gd name="connsiteY74" fmla="*/ 1106103 h 7684394"/>
                <a:gd name="connsiteX75" fmla="*/ 5152616 w 5345882"/>
                <a:gd name="connsiteY75" fmla="*/ 1068140 h 7684394"/>
                <a:gd name="connsiteX76" fmla="*/ 5092220 w 5345882"/>
                <a:gd name="connsiteY76" fmla="*/ 1040531 h 7684394"/>
                <a:gd name="connsiteX77" fmla="*/ 5024922 w 5345882"/>
                <a:gd name="connsiteY77" fmla="*/ 1023275 h 7684394"/>
                <a:gd name="connsiteX78" fmla="*/ 4954173 w 5345882"/>
                <a:gd name="connsiteY78" fmla="*/ 1018098 h 7684394"/>
                <a:gd name="connsiteX79" fmla="*/ 4883423 w 5345882"/>
                <a:gd name="connsiteY79" fmla="*/ 1023275 h 7684394"/>
                <a:gd name="connsiteX80" fmla="*/ 4817851 w 5345882"/>
                <a:gd name="connsiteY80" fmla="*/ 1040531 h 7684394"/>
                <a:gd name="connsiteX81" fmla="*/ 4757455 w 5345882"/>
                <a:gd name="connsiteY81" fmla="*/ 1068140 h 7684394"/>
                <a:gd name="connsiteX82" fmla="*/ 4702236 w 5345882"/>
                <a:gd name="connsiteY82" fmla="*/ 1106103 h 7684394"/>
                <a:gd name="connsiteX83" fmla="*/ 4653920 w 5345882"/>
                <a:gd name="connsiteY83" fmla="*/ 1152694 h 7684394"/>
                <a:gd name="connsiteX84" fmla="*/ 4615957 w 5345882"/>
                <a:gd name="connsiteY84" fmla="*/ 1206187 h 7684394"/>
                <a:gd name="connsiteX85" fmla="*/ 4586622 w 5345882"/>
                <a:gd name="connsiteY85" fmla="*/ 1264857 h 7684394"/>
                <a:gd name="connsiteX86" fmla="*/ 4569366 w 5345882"/>
                <a:gd name="connsiteY86" fmla="*/ 1328704 h 7684394"/>
                <a:gd name="connsiteX87" fmla="*/ 4562463 w 5345882"/>
                <a:gd name="connsiteY87" fmla="*/ 1399453 h 7684394"/>
                <a:gd name="connsiteX88" fmla="*/ 4562640 w 5345882"/>
                <a:gd name="connsiteY88" fmla="*/ 1401179 h 7684394"/>
                <a:gd name="connsiteX89" fmla="*/ 4562211 w 5345882"/>
                <a:gd name="connsiteY89" fmla="*/ 1401179 h 7684394"/>
                <a:gd name="connsiteX90" fmla="*/ 4562211 w 5345882"/>
                <a:gd name="connsiteY90" fmla="*/ 3054295 h 7684394"/>
                <a:gd name="connsiteX91" fmla="*/ 4557032 w 5345882"/>
                <a:gd name="connsiteY91" fmla="*/ 3093984 h 7684394"/>
                <a:gd name="connsiteX92" fmla="*/ 4536319 w 5345882"/>
                <a:gd name="connsiteY92" fmla="*/ 3128496 h 7684394"/>
                <a:gd name="connsiteX93" fmla="*/ 4508700 w 5345882"/>
                <a:gd name="connsiteY93" fmla="*/ 3156105 h 7684394"/>
                <a:gd name="connsiteX94" fmla="*/ 4474177 w 5345882"/>
                <a:gd name="connsiteY94" fmla="*/ 3175087 h 7684394"/>
                <a:gd name="connsiteX95" fmla="*/ 4432750 w 5345882"/>
                <a:gd name="connsiteY95" fmla="*/ 3181989 h 7684394"/>
                <a:gd name="connsiteX96" fmla="*/ 4396501 w 5345882"/>
                <a:gd name="connsiteY96" fmla="*/ 3176812 h 7684394"/>
                <a:gd name="connsiteX97" fmla="*/ 4367156 w 5345882"/>
                <a:gd name="connsiteY97" fmla="*/ 3164733 h 7684394"/>
                <a:gd name="connsiteX98" fmla="*/ 4337812 w 5345882"/>
                <a:gd name="connsiteY98" fmla="*/ 3142301 h 7684394"/>
                <a:gd name="connsiteX99" fmla="*/ 4318824 w 5345882"/>
                <a:gd name="connsiteY99" fmla="*/ 3118142 h 7684394"/>
                <a:gd name="connsiteX100" fmla="*/ 4305015 w 5345882"/>
                <a:gd name="connsiteY100" fmla="*/ 3088807 h 7684394"/>
                <a:gd name="connsiteX101" fmla="*/ 4301562 w 5345882"/>
                <a:gd name="connsiteY101" fmla="*/ 3054295 h 7684394"/>
                <a:gd name="connsiteX102" fmla="*/ 4301562 w 5345882"/>
                <a:gd name="connsiteY102" fmla="*/ 636742 h 7684394"/>
                <a:gd name="connsiteX103" fmla="*/ 4300086 w 5345882"/>
                <a:gd name="connsiteY103" fmla="*/ 636742 h 7684394"/>
                <a:gd name="connsiteX104" fmla="*/ 4300172 w 5345882"/>
                <a:gd name="connsiteY104" fmla="*/ 635881 h 7684394"/>
                <a:gd name="connsiteX105" fmla="*/ 4293270 w 5345882"/>
                <a:gd name="connsiteY105" fmla="*/ 568735 h 7684394"/>
                <a:gd name="connsiteX106" fmla="*/ 4274288 w 5345882"/>
                <a:gd name="connsiteY106" fmla="*/ 503311 h 7684394"/>
                <a:gd name="connsiteX107" fmla="*/ 4244953 w 5345882"/>
                <a:gd name="connsiteY107" fmla="*/ 444773 h 7684394"/>
                <a:gd name="connsiteX108" fmla="*/ 4206990 w 5345882"/>
                <a:gd name="connsiteY108" fmla="*/ 391401 h 7684394"/>
                <a:gd name="connsiteX109" fmla="*/ 4160399 w 5345882"/>
                <a:gd name="connsiteY109" fmla="*/ 344915 h 7684394"/>
                <a:gd name="connsiteX110" fmla="*/ 4106906 w 5345882"/>
                <a:gd name="connsiteY110" fmla="*/ 308759 h 7684394"/>
                <a:gd name="connsiteX111" fmla="*/ 4044785 w 5345882"/>
                <a:gd name="connsiteY111" fmla="*/ 279490 h 7684394"/>
                <a:gd name="connsiteX112" fmla="*/ 3977486 w 5345882"/>
                <a:gd name="connsiteY112" fmla="*/ 262274 h 7684394"/>
                <a:gd name="connsiteX113" fmla="*/ 3908463 w 5345882"/>
                <a:gd name="connsiteY113" fmla="*/ 255387 h 7684394"/>
                <a:gd name="connsiteX114" fmla="*/ 3839439 w 5345882"/>
                <a:gd name="connsiteY114" fmla="*/ 262274 h 7684394"/>
                <a:gd name="connsiteX115" fmla="*/ 3770415 w 5345882"/>
                <a:gd name="connsiteY115" fmla="*/ 279490 h 7684394"/>
                <a:gd name="connsiteX116" fmla="*/ 3710019 w 5345882"/>
                <a:gd name="connsiteY116" fmla="*/ 308759 h 7684394"/>
                <a:gd name="connsiteX117" fmla="*/ 3656526 w 5345882"/>
                <a:gd name="connsiteY117" fmla="*/ 344915 h 7684394"/>
                <a:gd name="connsiteX118" fmla="*/ 3608210 w 5345882"/>
                <a:gd name="connsiteY118" fmla="*/ 391401 h 7684394"/>
                <a:gd name="connsiteX119" fmla="*/ 3570246 w 5345882"/>
                <a:gd name="connsiteY119" fmla="*/ 444773 h 7684394"/>
                <a:gd name="connsiteX120" fmla="*/ 3540911 w 5345882"/>
                <a:gd name="connsiteY120" fmla="*/ 503311 h 7684394"/>
                <a:gd name="connsiteX121" fmla="*/ 3523655 w 5345882"/>
                <a:gd name="connsiteY121" fmla="*/ 568735 h 7684394"/>
                <a:gd name="connsiteX122" fmla="*/ 3516753 w 5345882"/>
                <a:gd name="connsiteY122" fmla="*/ 635881 h 7684394"/>
                <a:gd name="connsiteX123" fmla="*/ 3517891 w 5345882"/>
                <a:gd name="connsiteY123" fmla="*/ 647234 h 7684394"/>
                <a:gd name="connsiteX124" fmla="*/ 3517891 w 5345882"/>
                <a:gd name="connsiteY124" fmla="*/ 2798908 h 7684394"/>
                <a:gd name="connsiteX125" fmla="*/ 3510986 w 5345882"/>
                <a:gd name="connsiteY125" fmla="*/ 2840322 h 7684394"/>
                <a:gd name="connsiteX126" fmla="*/ 3491999 w 5345882"/>
                <a:gd name="connsiteY126" fmla="*/ 2873108 h 7684394"/>
                <a:gd name="connsiteX127" fmla="*/ 3462654 w 5345882"/>
                <a:gd name="connsiteY127" fmla="*/ 2900718 h 7684394"/>
                <a:gd name="connsiteX128" fmla="*/ 3428131 w 5345882"/>
                <a:gd name="connsiteY128" fmla="*/ 2919699 h 7684394"/>
                <a:gd name="connsiteX129" fmla="*/ 3386704 w 5345882"/>
                <a:gd name="connsiteY129" fmla="*/ 2926602 h 7684394"/>
                <a:gd name="connsiteX130" fmla="*/ 3345276 w 5345882"/>
                <a:gd name="connsiteY130" fmla="*/ 2919699 h 7684394"/>
                <a:gd name="connsiteX131" fmla="*/ 3310753 w 5345882"/>
                <a:gd name="connsiteY131" fmla="*/ 2900718 h 7684394"/>
                <a:gd name="connsiteX132" fmla="*/ 3279682 w 5345882"/>
                <a:gd name="connsiteY132" fmla="*/ 2873108 h 7684394"/>
                <a:gd name="connsiteX133" fmla="*/ 3262421 w 5345882"/>
                <a:gd name="connsiteY133" fmla="*/ 2840322 h 7684394"/>
                <a:gd name="connsiteX134" fmla="*/ 3257242 w 5345882"/>
                <a:gd name="connsiteY134" fmla="*/ 2798908 h 7684394"/>
                <a:gd name="connsiteX135" fmla="*/ 3257242 w 5345882"/>
                <a:gd name="connsiteY135" fmla="*/ 389670 h 7684394"/>
                <a:gd name="connsiteX136" fmla="*/ 3257915 w 5345882"/>
                <a:gd name="connsiteY136" fmla="*/ 383081 h 7684394"/>
                <a:gd name="connsiteX137" fmla="*/ 3251013 w 5345882"/>
                <a:gd name="connsiteY137" fmla="*/ 315478 h 7684394"/>
                <a:gd name="connsiteX138" fmla="*/ 3233757 w 5345882"/>
                <a:gd name="connsiteY138" fmla="*/ 249609 h 7684394"/>
                <a:gd name="connsiteX139" fmla="*/ 3202696 w 5345882"/>
                <a:gd name="connsiteY139" fmla="*/ 188940 h 7684394"/>
                <a:gd name="connsiteX140" fmla="*/ 3166459 w 5345882"/>
                <a:gd name="connsiteY140" fmla="*/ 135205 h 7684394"/>
                <a:gd name="connsiteX141" fmla="*/ 3118142 w 5345882"/>
                <a:gd name="connsiteY141" fmla="*/ 88403 h 7684394"/>
                <a:gd name="connsiteX142" fmla="*/ 3062923 w 5345882"/>
                <a:gd name="connsiteY142" fmla="*/ 53735 h 7684394"/>
                <a:gd name="connsiteX143" fmla="*/ 3002527 w 5345882"/>
                <a:gd name="connsiteY143" fmla="*/ 22534 h 7684394"/>
                <a:gd name="connsiteX144" fmla="*/ 2935229 w 5345882"/>
                <a:gd name="connsiteY144" fmla="*/ 6933 h 7684394"/>
                <a:gd name="connsiteX145" fmla="*/ 2866206 w 5345882"/>
                <a:gd name="connsiteY145" fmla="*/ 0 h 7684394"/>
                <a:gd name="connsiteX146" fmla="*/ 2795456 w 5345882"/>
                <a:gd name="connsiteY146" fmla="*/ 6933 h 7684394"/>
                <a:gd name="connsiteX147" fmla="*/ 2728158 w 5345882"/>
                <a:gd name="connsiteY147" fmla="*/ 22534 h 7684394"/>
                <a:gd name="connsiteX148" fmla="*/ 2667762 w 5345882"/>
                <a:gd name="connsiteY148" fmla="*/ 53735 h 7684394"/>
                <a:gd name="connsiteX149" fmla="*/ 2612544 w 5345882"/>
                <a:gd name="connsiteY149" fmla="*/ 88403 h 7684394"/>
                <a:gd name="connsiteX150" fmla="*/ 2565953 w 5345882"/>
                <a:gd name="connsiteY150" fmla="*/ 135205 h 7684394"/>
                <a:gd name="connsiteX151" fmla="*/ 2527989 w 5345882"/>
                <a:gd name="connsiteY151" fmla="*/ 188940 h 7684394"/>
                <a:gd name="connsiteX152" fmla="*/ 2496929 w 5345882"/>
                <a:gd name="connsiteY152" fmla="*/ 249609 h 7684394"/>
                <a:gd name="connsiteX153" fmla="*/ 2479673 w 5345882"/>
                <a:gd name="connsiteY153" fmla="*/ 315478 h 7684394"/>
                <a:gd name="connsiteX154" fmla="*/ 2474496 w 5345882"/>
                <a:gd name="connsiteY154" fmla="*/ 383080 h 7684394"/>
                <a:gd name="connsiteX155" fmla="*/ 2473571 w 5345882"/>
                <a:gd name="connsiteY155" fmla="*/ 383080 h 7684394"/>
                <a:gd name="connsiteX156" fmla="*/ 2473571 w 5345882"/>
                <a:gd name="connsiteY156" fmla="*/ 2798908 h 7684394"/>
                <a:gd name="connsiteX157" fmla="*/ 2466666 w 5345882"/>
                <a:gd name="connsiteY157" fmla="*/ 2840322 h 7684394"/>
                <a:gd name="connsiteX158" fmla="*/ 2449405 w 5345882"/>
                <a:gd name="connsiteY158" fmla="*/ 2873108 h 7684394"/>
                <a:gd name="connsiteX159" fmla="*/ 2418334 w 5345882"/>
                <a:gd name="connsiteY159" fmla="*/ 2900718 h 7684394"/>
                <a:gd name="connsiteX160" fmla="*/ 2383811 w 5345882"/>
                <a:gd name="connsiteY160" fmla="*/ 2919699 h 7684394"/>
                <a:gd name="connsiteX161" fmla="*/ 2342384 w 5345882"/>
                <a:gd name="connsiteY161" fmla="*/ 2926602 h 7684394"/>
                <a:gd name="connsiteX162" fmla="*/ 2300956 w 5345882"/>
                <a:gd name="connsiteY162" fmla="*/ 2919699 h 7684394"/>
                <a:gd name="connsiteX163" fmla="*/ 2266433 w 5345882"/>
                <a:gd name="connsiteY163" fmla="*/ 2900718 h 7684394"/>
                <a:gd name="connsiteX164" fmla="*/ 2237089 w 5345882"/>
                <a:gd name="connsiteY164" fmla="*/ 2873108 h 7684394"/>
                <a:gd name="connsiteX165" fmla="*/ 2218101 w 5345882"/>
                <a:gd name="connsiteY165" fmla="*/ 2840322 h 7684394"/>
                <a:gd name="connsiteX166" fmla="*/ 2211196 w 5345882"/>
                <a:gd name="connsiteY166" fmla="*/ 2798908 h 7684394"/>
                <a:gd name="connsiteX167" fmla="*/ 2211196 w 5345882"/>
                <a:gd name="connsiteY167" fmla="*/ 901995 h 7684394"/>
                <a:gd name="connsiteX168" fmla="*/ 2212208 w 5345882"/>
                <a:gd name="connsiteY168" fmla="*/ 892130 h 7684394"/>
                <a:gd name="connsiteX169" fmla="*/ 2205306 w 5345882"/>
                <a:gd name="connsiteY169" fmla="*/ 824832 h 7684394"/>
                <a:gd name="connsiteX170" fmla="*/ 2188050 w 5345882"/>
                <a:gd name="connsiteY170" fmla="*/ 757534 h 7684394"/>
                <a:gd name="connsiteX171" fmla="*/ 2158715 w 5345882"/>
                <a:gd name="connsiteY171" fmla="*/ 698864 h 7684394"/>
                <a:gd name="connsiteX172" fmla="*/ 2120752 w 5345882"/>
                <a:gd name="connsiteY172" fmla="*/ 645371 h 7684394"/>
                <a:gd name="connsiteX173" fmla="*/ 2074161 w 5345882"/>
                <a:gd name="connsiteY173" fmla="*/ 602231 h 7684394"/>
                <a:gd name="connsiteX174" fmla="*/ 2018942 w 5345882"/>
                <a:gd name="connsiteY174" fmla="*/ 562543 h 7684394"/>
                <a:gd name="connsiteX175" fmla="*/ 1958546 w 5345882"/>
                <a:gd name="connsiteY175" fmla="*/ 534933 h 7684394"/>
                <a:gd name="connsiteX176" fmla="*/ 1891248 w 5345882"/>
                <a:gd name="connsiteY176" fmla="*/ 515952 h 7684394"/>
                <a:gd name="connsiteX177" fmla="*/ 1820499 w 5345882"/>
                <a:gd name="connsiteY177" fmla="*/ 510775 h 7684394"/>
                <a:gd name="connsiteX178" fmla="*/ 1751475 w 5345882"/>
                <a:gd name="connsiteY178" fmla="*/ 515952 h 7684394"/>
                <a:gd name="connsiteX179" fmla="*/ 1684177 w 5345882"/>
                <a:gd name="connsiteY179" fmla="*/ 534933 h 7684394"/>
                <a:gd name="connsiteX180" fmla="*/ 1622055 w 5345882"/>
                <a:gd name="connsiteY180" fmla="*/ 562543 h 7684394"/>
                <a:gd name="connsiteX181" fmla="*/ 1568562 w 5345882"/>
                <a:gd name="connsiteY181" fmla="*/ 602231 h 7684394"/>
                <a:gd name="connsiteX182" fmla="*/ 1521971 w 5345882"/>
                <a:gd name="connsiteY182" fmla="*/ 645371 h 7684394"/>
                <a:gd name="connsiteX183" fmla="*/ 1484008 w 5345882"/>
                <a:gd name="connsiteY183" fmla="*/ 698864 h 7684394"/>
                <a:gd name="connsiteX184" fmla="*/ 1454673 w 5345882"/>
                <a:gd name="connsiteY184" fmla="*/ 757534 h 7684394"/>
                <a:gd name="connsiteX185" fmla="*/ 1435692 w 5345882"/>
                <a:gd name="connsiteY185" fmla="*/ 824832 h 7684394"/>
                <a:gd name="connsiteX186" fmla="*/ 1428789 w 5345882"/>
                <a:gd name="connsiteY186" fmla="*/ 892130 h 7684394"/>
                <a:gd name="connsiteX187" fmla="*/ 1427525 w 5345882"/>
                <a:gd name="connsiteY187" fmla="*/ 892130 h 7684394"/>
                <a:gd name="connsiteX188" fmla="*/ 1427525 w 5345882"/>
                <a:gd name="connsiteY188" fmla="*/ 4072394 h 7684394"/>
                <a:gd name="connsiteX189" fmla="*/ 899324 w 5345882"/>
                <a:gd name="connsiteY189" fmla="*/ 3364902 h 7684394"/>
                <a:gd name="connsiteX190" fmla="*/ 852718 w 5345882"/>
                <a:gd name="connsiteY190" fmla="*/ 3306232 h 7684394"/>
                <a:gd name="connsiteX191" fmla="*/ 800933 w 5345882"/>
                <a:gd name="connsiteY191" fmla="*/ 3252738 h 7684394"/>
                <a:gd name="connsiteX192" fmla="*/ 742244 w 5345882"/>
                <a:gd name="connsiteY192" fmla="*/ 3211324 h 7684394"/>
                <a:gd name="connsiteX193" fmla="*/ 678377 w 5345882"/>
                <a:gd name="connsiteY193" fmla="*/ 3175087 h 7684394"/>
                <a:gd name="connsiteX194" fmla="*/ 614509 w 5345882"/>
                <a:gd name="connsiteY194" fmla="*/ 3147477 h 7684394"/>
                <a:gd name="connsiteX195" fmla="*/ 545463 w 5345882"/>
                <a:gd name="connsiteY195" fmla="*/ 3130221 h 7684394"/>
                <a:gd name="connsiteX196" fmla="*/ 476417 w 5345882"/>
                <a:gd name="connsiteY196" fmla="*/ 3121593 h 7684394"/>
                <a:gd name="connsiteX197" fmla="*/ 409098 w 5345882"/>
                <a:gd name="connsiteY197" fmla="*/ 3123319 h 7684394"/>
                <a:gd name="connsiteX198" fmla="*/ 341778 w 5345882"/>
                <a:gd name="connsiteY198" fmla="*/ 3135398 h 7684394"/>
                <a:gd name="connsiteX199" fmla="*/ 274458 w 5345882"/>
                <a:gd name="connsiteY199" fmla="*/ 3156105 h 7684394"/>
                <a:gd name="connsiteX200" fmla="*/ 210591 w 5345882"/>
                <a:gd name="connsiteY200" fmla="*/ 3187166 h 7684394"/>
                <a:gd name="connsiteX201" fmla="*/ 153628 w 5345882"/>
                <a:gd name="connsiteY201" fmla="*/ 3230306 h 7684394"/>
                <a:gd name="connsiteX202" fmla="*/ 107022 w 5345882"/>
                <a:gd name="connsiteY202" fmla="*/ 3276897 h 7684394"/>
                <a:gd name="connsiteX203" fmla="*/ 67320 w 5345882"/>
                <a:gd name="connsiteY203" fmla="*/ 3332116 h 7684394"/>
                <a:gd name="connsiteX204" fmla="*/ 36250 w 5345882"/>
                <a:gd name="connsiteY204" fmla="*/ 3390786 h 7684394"/>
                <a:gd name="connsiteX205" fmla="*/ 15536 w 5345882"/>
                <a:gd name="connsiteY205" fmla="*/ 3454633 h 7684394"/>
                <a:gd name="connsiteX206" fmla="*/ 1727 w 5345882"/>
                <a:gd name="connsiteY206" fmla="*/ 3520205 h 7684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5345882" h="7684394">
                  <a:moveTo>
                    <a:pt x="0" y="3590954"/>
                  </a:moveTo>
                  <a:lnTo>
                    <a:pt x="6905" y="3658252"/>
                  </a:lnTo>
                  <a:lnTo>
                    <a:pt x="24167" y="3729001"/>
                  </a:lnTo>
                  <a:lnTo>
                    <a:pt x="50059" y="3796300"/>
                  </a:lnTo>
                  <a:lnTo>
                    <a:pt x="86308" y="3861872"/>
                  </a:lnTo>
                  <a:lnTo>
                    <a:pt x="91486" y="3865323"/>
                  </a:lnTo>
                  <a:lnTo>
                    <a:pt x="100117" y="3879128"/>
                  </a:lnTo>
                  <a:lnTo>
                    <a:pt x="115652" y="3901561"/>
                  </a:lnTo>
                  <a:lnTo>
                    <a:pt x="136366" y="3930896"/>
                  </a:lnTo>
                  <a:lnTo>
                    <a:pt x="160532" y="3970584"/>
                  </a:lnTo>
                  <a:lnTo>
                    <a:pt x="191603" y="4013724"/>
                  </a:lnTo>
                  <a:lnTo>
                    <a:pt x="226126" y="4065492"/>
                  </a:lnTo>
                  <a:lnTo>
                    <a:pt x="265827" y="4122436"/>
                  </a:lnTo>
                  <a:lnTo>
                    <a:pt x="307255" y="4184558"/>
                  </a:lnTo>
                  <a:lnTo>
                    <a:pt x="352135" y="4251856"/>
                  </a:lnTo>
                  <a:lnTo>
                    <a:pt x="400467" y="4324330"/>
                  </a:lnTo>
                  <a:lnTo>
                    <a:pt x="452251" y="4398531"/>
                  </a:lnTo>
                  <a:lnTo>
                    <a:pt x="504036" y="4476182"/>
                  </a:lnTo>
                  <a:lnTo>
                    <a:pt x="559273" y="4557285"/>
                  </a:lnTo>
                  <a:lnTo>
                    <a:pt x="616235" y="4640114"/>
                  </a:lnTo>
                  <a:lnTo>
                    <a:pt x="673198" y="4722942"/>
                  </a:lnTo>
                  <a:lnTo>
                    <a:pt x="731888" y="4809222"/>
                  </a:lnTo>
                  <a:lnTo>
                    <a:pt x="787124" y="4893776"/>
                  </a:lnTo>
                  <a:lnTo>
                    <a:pt x="845813" y="4978330"/>
                  </a:lnTo>
                  <a:lnTo>
                    <a:pt x="906229" y="5062884"/>
                  </a:lnTo>
                  <a:lnTo>
                    <a:pt x="961465" y="5149163"/>
                  </a:lnTo>
                  <a:lnTo>
                    <a:pt x="1016702" y="5231992"/>
                  </a:lnTo>
                  <a:lnTo>
                    <a:pt x="1070213" y="5309643"/>
                  </a:lnTo>
                  <a:lnTo>
                    <a:pt x="1123723" y="5385569"/>
                  </a:lnTo>
                  <a:lnTo>
                    <a:pt x="1173781" y="5459770"/>
                  </a:lnTo>
                  <a:lnTo>
                    <a:pt x="1218662" y="5530518"/>
                  </a:lnTo>
                  <a:lnTo>
                    <a:pt x="1265267" y="5596091"/>
                  </a:lnTo>
                  <a:lnTo>
                    <a:pt x="1303243" y="5654762"/>
                  </a:lnTo>
                  <a:lnTo>
                    <a:pt x="1365384" y="5739315"/>
                  </a:lnTo>
                  <a:lnTo>
                    <a:pt x="1427525" y="5820418"/>
                  </a:lnTo>
                  <a:lnTo>
                    <a:pt x="1494845" y="5901521"/>
                  </a:lnTo>
                  <a:lnTo>
                    <a:pt x="1567343" y="5977447"/>
                  </a:lnTo>
                  <a:lnTo>
                    <a:pt x="1643294" y="6051647"/>
                  </a:lnTo>
                  <a:lnTo>
                    <a:pt x="1726149" y="6120671"/>
                  </a:lnTo>
                  <a:lnTo>
                    <a:pt x="1806208" y="6183097"/>
                  </a:lnTo>
                  <a:lnTo>
                    <a:pt x="1815646" y="6245352"/>
                  </a:lnTo>
                  <a:cubicBezTo>
                    <a:pt x="1885479" y="6811492"/>
                    <a:pt x="1725861" y="7178775"/>
                    <a:pt x="1725861" y="7684394"/>
                  </a:cubicBezTo>
                  <a:lnTo>
                    <a:pt x="4869111" y="7684394"/>
                  </a:lnTo>
                  <a:cubicBezTo>
                    <a:pt x="4869111" y="7217669"/>
                    <a:pt x="4665102" y="6783091"/>
                    <a:pt x="4716104" y="6308329"/>
                  </a:cubicBezTo>
                  <a:lnTo>
                    <a:pt x="4731562" y="6207490"/>
                  </a:lnTo>
                  <a:lnTo>
                    <a:pt x="4762444" y="6182792"/>
                  </a:lnTo>
                  <a:lnTo>
                    <a:pt x="4834942" y="6118946"/>
                  </a:lnTo>
                  <a:lnTo>
                    <a:pt x="4898810" y="6053373"/>
                  </a:lnTo>
                  <a:lnTo>
                    <a:pt x="4959225" y="5986075"/>
                  </a:lnTo>
                  <a:lnTo>
                    <a:pt x="5012736" y="5913600"/>
                  </a:lnTo>
                  <a:lnTo>
                    <a:pt x="5061068" y="5844576"/>
                  </a:lnTo>
                  <a:lnTo>
                    <a:pt x="5104221" y="5770376"/>
                  </a:lnTo>
                  <a:lnTo>
                    <a:pt x="5143923" y="5697901"/>
                  </a:lnTo>
                  <a:lnTo>
                    <a:pt x="5178446" y="5623700"/>
                  </a:lnTo>
                  <a:lnTo>
                    <a:pt x="5209517" y="5551226"/>
                  </a:lnTo>
                  <a:lnTo>
                    <a:pt x="5237135" y="5478751"/>
                  </a:lnTo>
                  <a:lnTo>
                    <a:pt x="5259575" y="5406276"/>
                  </a:lnTo>
                  <a:lnTo>
                    <a:pt x="5280289" y="5337252"/>
                  </a:lnTo>
                  <a:lnTo>
                    <a:pt x="5295824" y="5269954"/>
                  </a:lnTo>
                  <a:lnTo>
                    <a:pt x="5311359" y="5204382"/>
                  </a:lnTo>
                  <a:lnTo>
                    <a:pt x="5321716" y="5140535"/>
                  </a:lnTo>
                  <a:lnTo>
                    <a:pt x="5332073" y="5078414"/>
                  </a:lnTo>
                  <a:lnTo>
                    <a:pt x="5337252" y="5021470"/>
                  </a:lnTo>
                  <a:lnTo>
                    <a:pt x="5342430" y="4967976"/>
                  </a:lnTo>
                  <a:lnTo>
                    <a:pt x="5344156" y="4919660"/>
                  </a:lnTo>
                  <a:lnTo>
                    <a:pt x="5345882" y="4874794"/>
                  </a:lnTo>
                  <a:lnTo>
                    <a:pt x="5345882" y="4835106"/>
                  </a:lnTo>
                  <a:lnTo>
                    <a:pt x="5345882" y="1401179"/>
                  </a:lnTo>
                  <a:lnTo>
                    <a:pt x="5345750" y="1401179"/>
                  </a:lnTo>
                  <a:lnTo>
                    <a:pt x="5345882" y="1399453"/>
                  </a:lnTo>
                  <a:lnTo>
                    <a:pt x="5340706" y="1328704"/>
                  </a:lnTo>
                  <a:lnTo>
                    <a:pt x="5321724" y="1264857"/>
                  </a:lnTo>
                  <a:lnTo>
                    <a:pt x="5294115" y="1206187"/>
                  </a:lnTo>
                  <a:lnTo>
                    <a:pt x="5254426" y="1152694"/>
                  </a:lnTo>
                  <a:lnTo>
                    <a:pt x="5207835" y="1106103"/>
                  </a:lnTo>
                  <a:lnTo>
                    <a:pt x="5152616" y="1068140"/>
                  </a:lnTo>
                  <a:lnTo>
                    <a:pt x="5092220" y="1040531"/>
                  </a:lnTo>
                  <a:lnTo>
                    <a:pt x="5024922" y="1023275"/>
                  </a:lnTo>
                  <a:lnTo>
                    <a:pt x="4954173" y="1018098"/>
                  </a:lnTo>
                  <a:lnTo>
                    <a:pt x="4883423" y="1023275"/>
                  </a:lnTo>
                  <a:lnTo>
                    <a:pt x="4817851" y="1040531"/>
                  </a:lnTo>
                  <a:lnTo>
                    <a:pt x="4757455" y="1068140"/>
                  </a:lnTo>
                  <a:lnTo>
                    <a:pt x="4702236" y="1106103"/>
                  </a:lnTo>
                  <a:lnTo>
                    <a:pt x="4653920" y="1152694"/>
                  </a:lnTo>
                  <a:lnTo>
                    <a:pt x="4615957" y="1206187"/>
                  </a:lnTo>
                  <a:lnTo>
                    <a:pt x="4586622" y="1264857"/>
                  </a:lnTo>
                  <a:lnTo>
                    <a:pt x="4569366" y="1328704"/>
                  </a:lnTo>
                  <a:lnTo>
                    <a:pt x="4562463" y="1399453"/>
                  </a:lnTo>
                  <a:lnTo>
                    <a:pt x="4562640" y="1401179"/>
                  </a:lnTo>
                  <a:lnTo>
                    <a:pt x="4562211" y="1401179"/>
                  </a:lnTo>
                  <a:lnTo>
                    <a:pt x="4562211" y="3054295"/>
                  </a:lnTo>
                  <a:lnTo>
                    <a:pt x="4557032" y="3093984"/>
                  </a:lnTo>
                  <a:lnTo>
                    <a:pt x="4536319" y="3128496"/>
                  </a:lnTo>
                  <a:lnTo>
                    <a:pt x="4508700" y="3156105"/>
                  </a:lnTo>
                  <a:lnTo>
                    <a:pt x="4474177" y="3175087"/>
                  </a:lnTo>
                  <a:lnTo>
                    <a:pt x="4432750" y="3181989"/>
                  </a:lnTo>
                  <a:lnTo>
                    <a:pt x="4396501" y="3176812"/>
                  </a:lnTo>
                  <a:lnTo>
                    <a:pt x="4367156" y="3164733"/>
                  </a:lnTo>
                  <a:lnTo>
                    <a:pt x="4337812" y="3142301"/>
                  </a:lnTo>
                  <a:lnTo>
                    <a:pt x="4318824" y="3118142"/>
                  </a:lnTo>
                  <a:lnTo>
                    <a:pt x="4305015" y="3088807"/>
                  </a:lnTo>
                  <a:lnTo>
                    <a:pt x="4301562" y="3054295"/>
                  </a:lnTo>
                  <a:lnTo>
                    <a:pt x="4301562" y="636742"/>
                  </a:lnTo>
                  <a:lnTo>
                    <a:pt x="4300086" y="636742"/>
                  </a:lnTo>
                  <a:lnTo>
                    <a:pt x="4300172" y="635881"/>
                  </a:lnTo>
                  <a:lnTo>
                    <a:pt x="4293270" y="568735"/>
                  </a:lnTo>
                  <a:lnTo>
                    <a:pt x="4274288" y="503311"/>
                  </a:lnTo>
                  <a:lnTo>
                    <a:pt x="4244953" y="444773"/>
                  </a:lnTo>
                  <a:lnTo>
                    <a:pt x="4206990" y="391401"/>
                  </a:lnTo>
                  <a:lnTo>
                    <a:pt x="4160399" y="344915"/>
                  </a:lnTo>
                  <a:lnTo>
                    <a:pt x="4106906" y="308759"/>
                  </a:lnTo>
                  <a:lnTo>
                    <a:pt x="4044785" y="279490"/>
                  </a:lnTo>
                  <a:lnTo>
                    <a:pt x="3977486" y="262274"/>
                  </a:lnTo>
                  <a:lnTo>
                    <a:pt x="3908463" y="255387"/>
                  </a:lnTo>
                  <a:lnTo>
                    <a:pt x="3839439" y="262274"/>
                  </a:lnTo>
                  <a:lnTo>
                    <a:pt x="3770415" y="279490"/>
                  </a:lnTo>
                  <a:lnTo>
                    <a:pt x="3710019" y="308759"/>
                  </a:lnTo>
                  <a:lnTo>
                    <a:pt x="3656526" y="344915"/>
                  </a:lnTo>
                  <a:lnTo>
                    <a:pt x="3608210" y="391401"/>
                  </a:lnTo>
                  <a:lnTo>
                    <a:pt x="3570246" y="444773"/>
                  </a:lnTo>
                  <a:lnTo>
                    <a:pt x="3540911" y="503311"/>
                  </a:lnTo>
                  <a:lnTo>
                    <a:pt x="3523655" y="568735"/>
                  </a:lnTo>
                  <a:lnTo>
                    <a:pt x="3516753" y="635881"/>
                  </a:lnTo>
                  <a:lnTo>
                    <a:pt x="3517891" y="647234"/>
                  </a:lnTo>
                  <a:lnTo>
                    <a:pt x="3517891" y="2798908"/>
                  </a:lnTo>
                  <a:lnTo>
                    <a:pt x="3510986" y="2840322"/>
                  </a:lnTo>
                  <a:lnTo>
                    <a:pt x="3491999" y="2873108"/>
                  </a:lnTo>
                  <a:lnTo>
                    <a:pt x="3462654" y="2900718"/>
                  </a:lnTo>
                  <a:lnTo>
                    <a:pt x="3428131" y="2919699"/>
                  </a:lnTo>
                  <a:lnTo>
                    <a:pt x="3386704" y="2926602"/>
                  </a:lnTo>
                  <a:lnTo>
                    <a:pt x="3345276" y="2919699"/>
                  </a:lnTo>
                  <a:lnTo>
                    <a:pt x="3310753" y="2900718"/>
                  </a:lnTo>
                  <a:lnTo>
                    <a:pt x="3279682" y="2873108"/>
                  </a:lnTo>
                  <a:lnTo>
                    <a:pt x="3262421" y="2840322"/>
                  </a:lnTo>
                  <a:lnTo>
                    <a:pt x="3257242" y="2798908"/>
                  </a:lnTo>
                  <a:lnTo>
                    <a:pt x="3257242" y="389670"/>
                  </a:lnTo>
                  <a:lnTo>
                    <a:pt x="3257915" y="383081"/>
                  </a:lnTo>
                  <a:lnTo>
                    <a:pt x="3251013" y="315478"/>
                  </a:lnTo>
                  <a:lnTo>
                    <a:pt x="3233757" y="249609"/>
                  </a:lnTo>
                  <a:lnTo>
                    <a:pt x="3202696" y="188940"/>
                  </a:lnTo>
                  <a:lnTo>
                    <a:pt x="3166459" y="135205"/>
                  </a:lnTo>
                  <a:lnTo>
                    <a:pt x="3118142" y="88403"/>
                  </a:lnTo>
                  <a:lnTo>
                    <a:pt x="3062923" y="53735"/>
                  </a:lnTo>
                  <a:lnTo>
                    <a:pt x="3002527" y="22534"/>
                  </a:lnTo>
                  <a:lnTo>
                    <a:pt x="2935229" y="6933"/>
                  </a:lnTo>
                  <a:lnTo>
                    <a:pt x="2866206" y="0"/>
                  </a:lnTo>
                  <a:lnTo>
                    <a:pt x="2795456" y="6933"/>
                  </a:lnTo>
                  <a:lnTo>
                    <a:pt x="2728158" y="22534"/>
                  </a:lnTo>
                  <a:lnTo>
                    <a:pt x="2667762" y="53735"/>
                  </a:lnTo>
                  <a:lnTo>
                    <a:pt x="2612544" y="88403"/>
                  </a:lnTo>
                  <a:lnTo>
                    <a:pt x="2565953" y="135205"/>
                  </a:lnTo>
                  <a:lnTo>
                    <a:pt x="2527989" y="188940"/>
                  </a:lnTo>
                  <a:lnTo>
                    <a:pt x="2496929" y="249609"/>
                  </a:lnTo>
                  <a:lnTo>
                    <a:pt x="2479673" y="315478"/>
                  </a:lnTo>
                  <a:lnTo>
                    <a:pt x="2474496" y="383080"/>
                  </a:lnTo>
                  <a:lnTo>
                    <a:pt x="2473571" y="383080"/>
                  </a:lnTo>
                  <a:lnTo>
                    <a:pt x="2473571" y="2798908"/>
                  </a:lnTo>
                  <a:lnTo>
                    <a:pt x="2466666" y="2840322"/>
                  </a:lnTo>
                  <a:lnTo>
                    <a:pt x="2449405" y="2873108"/>
                  </a:lnTo>
                  <a:lnTo>
                    <a:pt x="2418334" y="2900718"/>
                  </a:lnTo>
                  <a:lnTo>
                    <a:pt x="2383811" y="2919699"/>
                  </a:lnTo>
                  <a:lnTo>
                    <a:pt x="2342384" y="2926602"/>
                  </a:lnTo>
                  <a:lnTo>
                    <a:pt x="2300956" y="2919699"/>
                  </a:lnTo>
                  <a:lnTo>
                    <a:pt x="2266433" y="2900718"/>
                  </a:lnTo>
                  <a:lnTo>
                    <a:pt x="2237089" y="2873108"/>
                  </a:lnTo>
                  <a:lnTo>
                    <a:pt x="2218101" y="2840322"/>
                  </a:lnTo>
                  <a:lnTo>
                    <a:pt x="2211196" y="2798908"/>
                  </a:lnTo>
                  <a:lnTo>
                    <a:pt x="2211196" y="901995"/>
                  </a:lnTo>
                  <a:lnTo>
                    <a:pt x="2212208" y="892130"/>
                  </a:lnTo>
                  <a:lnTo>
                    <a:pt x="2205306" y="824832"/>
                  </a:lnTo>
                  <a:lnTo>
                    <a:pt x="2188050" y="757534"/>
                  </a:lnTo>
                  <a:lnTo>
                    <a:pt x="2158715" y="698864"/>
                  </a:lnTo>
                  <a:lnTo>
                    <a:pt x="2120752" y="645371"/>
                  </a:lnTo>
                  <a:lnTo>
                    <a:pt x="2074161" y="602231"/>
                  </a:lnTo>
                  <a:lnTo>
                    <a:pt x="2018942" y="562543"/>
                  </a:lnTo>
                  <a:lnTo>
                    <a:pt x="1958546" y="534933"/>
                  </a:lnTo>
                  <a:lnTo>
                    <a:pt x="1891248" y="515952"/>
                  </a:lnTo>
                  <a:lnTo>
                    <a:pt x="1820499" y="510775"/>
                  </a:lnTo>
                  <a:lnTo>
                    <a:pt x="1751475" y="515952"/>
                  </a:lnTo>
                  <a:lnTo>
                    <a:pt x="1684177" y="534933"/>
                  </a:lnTo>
                  <a:lnTo>
                    <a:pt x="1622055" y="562543"/>
                  </a:lnTo>
                  <a:lnTo>
                    <a:pt x="1568562" y="602231"/>
                  </a:lnTo>
                  <a:lnTo>
                    <a:pt x="1521971" y="645371"/>
                  </a:lnTo>
                  <a:lnTo>
                    <a:pt x="1484008" y="698864"/>
                  </a:lnTo>
                  <a:lnTo>
                    <a:pt x="1454673" y="757534"/>
                  </a:lnTo>
                  <a:lnTo>
                    <a:pt x="1435692" y="824832"/>
                  </a:lnTo>
                  <a:lnTo>
                    <a:pt x="1428789" y="892130"/>
                  </a:lnTo>
                  <a:lnTo>
                    <a:pt x="1427525" y="892130"/>
                  </a:lnTo>
                  <a:lnTo>
                    <a:pt x="1427525" y="4072394"/>
                  </a:lnTo>
                  <a:lnTo>
                    <a:pt x="899324" y="3364902"/>
                  </a:lnTo>
                  <a:lnTo>
                    <a:pt x="852718" y="3306232"/>
                  </a:lnTo>
                  <a:lnTo>
                    <a:pt x="800933" y="3252738"/>
                  </a:lnTo>
                  <a:lnTo>
                    <a:pt x="742244" y="3211324"/>
                  </a:lnTo>
                  <a:lnTo>
                    <a:pt x="678377" y="3175087"/>
                  </a:lnTo>
                  <a:lnTo>
                    <a:pt x="614509" y="3147477"/>
                  </a:lnTo>
                  <a:lnTo>
                    <a:pt x="545463" y="3130221"/>
                  </a:lnTo>
                  <a:lnTo>
                    <a:pt x="476417" y="3121593"/>
                  </a:lnTo>
                  <a:lnTo>
                    <a:pt x="409098" y="3123319"/>
                  </a:lnTo>
                  <a:lnTo>
                    <a:pt x="341778" y="3135398"/>
                  </a:lnTo>
                  <a:lnTo>
                    <a:pt x="274458" y="3156105"/>
                  </a:lnTo>
                  <a:lnTo>
                    <a:pt x="210591" y="3187166"/>
                  </a:lnTo>
                  <a:lnTo>
                    <a:pt x="153628" y="3230306"/>
                  </a:lnTo>
                  <a:lnTo>
                    <a:pt x="107022" y="3276897"/>
                  </a:lnTo>
                  <a:lnTo>
                    <a:pt x="67320" y="3332116"/>
                  </a:lnTo>
                  <a:lnTo>
                    <a:pt x="36250" y="3390786"/>
                  </a:lnTo>
                  <a:lnTo>
                    <a:pt x="15536" y="3454633"/>
                  </a:lnTo>
                  <a:lnTo>
                    <a:pt x="1727" y="3520205"/>
                  </a:lnTo>
                  <a:close/>
                </a:path>
              </a:pathLst>
            </a:custGeom>
            <a:solidFill>
              <a:srgbClr val="FFCC99"/>
            </a:solidFill>
            <a:ln w="0">
              <a:noFill/>
              <a:prstDash val="solid"/>
              <a:round/>
              <a:headEnd/>
              <a:tailEnd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9" name="자유형 18"/>
            <p:cNvSpPr/>
            <p:nvPr/>
          </p:nvSpPr>
          <p:spPr>
            <a:xfrm flipH="1" flipV="1">
              <a:off x="692128" y="2500306"/>
              <a:ext cx="1117600" cy="3487522"/>
            </a:xfrm>
            <a:custGeom>
              <a:avLst/>
              <a:gdLst>
                <a:gd name="connsiteX0" fmla="*/ 245619 w 4736932"/>
                <a:gd name="connsiteY0" fmla="*/ 0 h 2687293"/>
                <a:gd name="connsiteX1" fmla="*/ 4736932 w 4736932"/>
                <a:gd name="connsiteY1" fmla="*/ 0 h 2687293"/>
                <a:gd name="connsiteX2" fmla="*/ 4736932 w 4736932"/>
                <a:gd name="connsiteY2" fmla="*/ 2687293 h 2687293"/>
                <a:gd name="connsiteX3" fmla="*/ 245619 w 4736932"/>
                <a:gd name="connsiteY3" fmla="*/ 2687293 h 2687293"/>
                <a:gd name="connsiteX4" fmla="*/ 0 w 4736932"/>
                <a:gd name="connsiteY4" fmla="*/ 2441674 h 2687293"/>
                <a:gd name="connsiteX5" fmla="*/ 0 w 4736932"/>
                <a:gd name="connsiteY5" fmla="*/ 245619 h 2687293"/>
                <a:gd name="connsiteX6" fmla="*/ 245619 w 4736932"/>
                <a:gd name="connsiteY6" fmla="*/ 0 h 268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36932" h="2687293">
                  <a:moveTo>
                    <a:pt x="245619" y="0"/>
                  </a:moveTo>
                  <a:lnTo>
                    <a:pt x="4736932" y="0"/>
                  </a:lnTo>
                  <a:lnTo>
                    <a:pt x="4736932" y="2687293"/>
                  </a:lnTo>
                  <a:lnTo>
                    <a:pt x="245619" y="2687293"/>
                  </a:lnTo>
                  <a:cubicBezTo>
                    <a:pt x="109967" y="2687293"/>
                    <a:pt x="0" y="2577326"/>
                    <a:pt x="0" y="2441674"/>
                  </a:cubicBezTo>
                  <a:lnTo>
                    <a:pt x="0" y="245619"/>
                  </a:lnTo>
                  <a:cubicBezTo>
                    <a:pt x="0" y="109967"/>
                    <a:pt x="109967" y="0"/>
                    <a:pt x="245619" y="0"/>
                  </a:cubicBezTo>
                  <a:close/>
                </a:path>
              </a:pathLst>
            </a:custGeom>
            <a:solidFill>
              <a:srgbClr val="FEBACD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자유형 19"/>
            <p:cNvSpPr/>
            <p:nvPr/>
          </p:nvSpPr>
          <p:spPr>
            <a:xfrm flipH="1" flipV="1">
              <a:off x="477814" y="2343336"/>
              <a:ext cx="1117600" cy="3728870"/>
            </a:xfrm>
            <a:custGeom>
              <a:avLst/>
              <a:gdLst>
                <a:gd name="connsiteX0" fmla="*/ 245619 w 4736932"/>
                <a:gd name="connsiteY0" fmla="*/ 0 h 2687293"/>
                <a:gd name="connsiteX1" fmla="*/ 4736932 w 4736932"/>
                <a:gd name="connsiteY1" fmla="*/ 0 h 2687293"/>
                <a:gd name="connsiteX2" fmla="*/ 4736932 w 4736932"/>
                <a:gd name="connsiteY2" fmla="*/ 2687293 h 2687293"/>
                <a:gd name="connsiteX3" fmla="*/ 245619 w 4736932"/>
                <a:gd name="connsiteY3" fmla="*/ 2687293 h 2687293"/>
                <a:gd name="connsiteX4" fmla="*/ 0 w 4736932"/>
                <a:gd name="connsiteY4" fmla="*/ 2441674 h 2687293"/>
                <a:gd name="connsiteX5" fmla="*/ 0 w 4736932"/>
                <a:gd name="connsiteY5" fmla="*/ 245619 h 2687293"/>
                <a:gd name="connsiteX6" fmla="*/ 245619 w 4736932"/>
                <a:gd name="connsiteY6" fmla="*/ 0 h 268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36932" h="2687293">
                  <a:moveTo>
                    <a:pt x="245619" y="0"/>
                  </a:moveTo>
                  <a:lnTo>
                    <a:pt x="4736932" y="0"/>
                  </a:lnTo>
                  <a:lnTo>
                    <a:pt x="4736932" y="2687293"/>
                  </a:lnTo>
                  <a:lnTo>
                    <a:pt x="245619" y="2687293"/>
                  </a:lnTo>
                  <a:cubicBezTo>
                    <a:pt x="109967" y="2687293"/>
                    <a:pt x="0" y="2577326"/>
                    <a:pt x="0" y="2441674"/>
                  </a:cubicBezTo>
                  <a:lnTo>
                    <a:pt x="0" y="245619"/>
                  </a:lnTo>
                  <a:cubicBezTo>
                    <a:pt x="0" y="109967"/>
                    <a:pt x="109967" y="0"/>
                    <a:pt x="245619" y="0"/>
                  </a:cubicBezTo>
                  <a:close/>
                </a:path>
              </a:pathLst>
            </a:custGeom>
            <a:solidFill>
              <a:srgbClr val="00ACE2"/>
            </a:solidFill>
            <a:ln>
              <a:noFill/>
            </a:ln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4024306" y="2844225"/>
              <a:ext cx="521497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조직전반에 대한 성과측정보다 </a:t>
              </a:r>
              <a:endParaRPr lang="en-US" altLang="ko-KR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  <a:p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하나의 프로그램에 초점</a:t>
              </a:r>
              <a:endParaRPr lang="ko-KR" altLang="en-US" b="0" dirty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4024306" y="3857628"/>
              <a:ext cx="521497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투입</a:t>
              </a:r>
              <a:r>
                <a:rPr lang="en-US" altLang="ko-KR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, </a:t>
              </a:r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활동</a:t>
              </a:r>
              <a:r>
                <a:rPr lang="en-US" altLang="ko-KR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, </a:t>
              </a:r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산출</a:t>
              </a:r>
              <a:r>
                <a:rPr lang="en-US" altLang="ko-KR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, </a:t>
              </a:r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결과의 개념 사용</a:t>
              </a:r>
              <a:endParaRPr lang="ko-KR" altLang="en-US" b="0" dirty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024306" y="4733520"/>
              <a:ext cx="521497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정책 및 사업의 효과를 추적할 수 있는 방법론</a:t>
              </a:r>
              <a:endParaRPr lang="ko-KR" altLang="en-US" b="0" dirty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4033831" y="5500702"/>
              <a:ext cx="500066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간편한 구조의 틀 하에서 간편하게 </a:t>
              </a:r>
              <a:endParaRPr lang="en-US" altLang="ko-KR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  <a:p>
              <a:r>
                <a:rPr lang="ko-KR" altLang="en-US" b="0" dirty="0" smtClean="0">
                  <a:solidFill>
                    <a:schemeClr val="tx1"/>
                  </a:solidFill>
                  <a:latin typeface="HY견고딕" pitchFamily="18" charset="-127"/>
                  <a:ea typeface="HY견고딕" pitchFamily="18" charset="-127"/>
                </a:rPr>
                <a:t>성과지표개발 가능</a:t>
              </a:r>
              <a:endParaRPr lang="ko-KR" altLang="en-US" b="0" dirty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952604" y="3929066"/>
              <a:ext cx="200026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20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논리모델의 </a:t>
              </a:r>
              <a:endParaRPr lang="en-US" altLang="ko-KR" sz="20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 algn="ctr"/>
              <a:r>
                <a:rPr lang="ko-KR" altLang="en-US" sz="20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개념 및 특징</a:t>
              </a:r>
              <a:endParaRPr lang="ko-KR" altLang="en-US" sz="20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2901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모서리가 둥근 직사각형 49"/>
          <p:cNvSpPr/>
          <p:nvPr/>
        </p:nvSpPr>
        <p:spPr>
          <a:xfrm>
            <a:off x="5421831" y="2254072"/>
            <a:ext cx="2088232" cy="4032448"/>
          </a:xfrm>
          <a:prstGeom prst="roundRect">
            <a:avLst>
              <a:gd name="adj" fmla="val 8246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직사각형 50"/>
          <p:cNvSpPr/>
          <p:nvPr/>
        </p:nvSpPr>
        <p:spPr>
          <a:xfrm>
            <a:off x="5421831" y="3391314"/>
            <a:ext cx="2089675" cy="180000"/>
          </a:xfrm>
          <a:prstGeom prst="rect">
            <a:avLst/>
          </a:prstGeom>
          <a:solidFill>
            <a:srgbClr val="FF6600"/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76"/>
          <p:cNvGrpSpPr/>
          <p:nvPr/>
        </p:nvGrpSpPr>
        <p:grpSpPr>
          <a:xfrm>
            <a:off x="5738818" y="2285992"/>
            <a:ext cx="1438718" cy="582862"/>
            <a:chOff x="1294914" y="888572"/>
            <a:chExt cx="1438718" cy="582862"/>
          </a:xfrm>
        </p:grpSpPr>
        <p:sp>
          <p:nvSpPr>
            <p:cNvPr id="78" name="타원 77"/>
            <p:cNvSpPr/>
            <p:nvPr/>
          </p:nvSpPr>
          <p:spPr>
            <a:xfrm>
              <a:off x="1294914" y="888572"/>
              <a:ext cx="1438718" cy="5828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직사각형 78"/>
            <p:cNvSpPr/>
            <p:nvPr/>
          </p:nvSpPr>
          <p:spPr>
            <a:xfrm>
              <a:off x="1294914" y="987574"/>
              <a:ext cx="1438718" cy="3848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&lt;</a:t>
              </a:r>
              <a:r>
                <a:rPr lang="ko-KR" altLang="en-US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관련 성과지표</a:t>
              </a:r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&gt;</a:t>
              </a:r>
              <a:endParaRPr lang="ko-KR" altLang="en-US" sz="12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5810256" y="3000372"/>
            <a:ext cx="12144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err="1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예산집행율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5416043" y="4071942"/>
            <a:ext cx="2089675" cy="180000"/>
          </a:xfrm>
          <a:prstGeom prst="rect">
            <a:avLst/>
          </a:prstGeom>
          <a:solidFill>
            <a:srgbClr val="FF6600"/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5453066" y="3571876"/>
            <a:ext cx="20717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목표 대비 </a:t>
            </a:r>
            <a:r>
              <a:rPr lang="ko-KR" altLang="en-US" sz="1200" b="0" dirty="0" err="1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완공율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200" b="0" dirty="0" err="1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건설공정율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등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직사각형 94"/>
          <p:cNvSpPr/>
          <p:nvPr/>
        </p:nvSpPr>
        <p:spPr>
          <a:xfrm>
            <a:off x="5416043" y="4786322"/>
            <a:ext cx="2089675" cy="180000"/>
          </a:xfrm>
          <a:prstGeom prst="rect">
            <a:avLst/>
          </a:prstGeom>
          <a:solidFill>
            <a:srgbClr val="FF6600"/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5418651" y="4286256"/>
            <a:ext cx="20717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시설용량확충비율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</a:p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노후수도관 개량실적 등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5419728" y="4929198"/>
            <a:ext cx="207170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수돗물 이용 인구수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상수도보급율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하수도보급율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1200" b="0" dirty="0" err="1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수돗물누수율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등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수돗물 만족도 등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모서리가 둥근 직사각형 47"/>
          <p:cNvSpPr/>
          <p:nvPr/>
        </p:nvSpPr>
        <p:spPr>
          <a:xfrm>
            <a:off x="2972116" y="2254072"/>
            <a:ext cx="2088232" cy="4032448"/>
          </a:xfrm>
          <a:prstGeom prst="roundRect">
            <a:avLst>
              <a:gd name="adj" fmla="val 8246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직사각형 48"/>
          <p:cNvSpPr/>
          <p:nvPr/>
        </p:nvSpPr>
        <p:spPr>
          <a:xfrm>
            <a:off x="2973559" y="4071942"/>
            <a:ext cx="2088232" cy="18000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" name="그룹 72"/>
          <p:cNvGrpSpPr/>
          <p:nvPr/>
        </p:nvGrpSpPr>
        <p:grpSpPr>
          <a:xfrm>
            <a:off x="3167050" y="2285992"/>
            <a:ext cx="1714511" cy="582862"/>
            <a:chOff x="1165091" y="888572"/>
            <a:chExt cx="1714511" cy="582862"/>
          </a:xfrm>
        </p:grpSpPr>
        <p:sp>
          <p:nvSpPr>
            <p:cNvPr id="74" name="타원 73"/>
            <p:cNvSpPr/>
            <p:nvPr/>
          </p:nvSpPr>
          <p:spPr>
            <a:xfrm>
              <a:off x="1294914" y="888572"/>
              <a:ext cx="1438718" cy="5828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1165091" y="987574"/>
              <a:ext cx="1714511" cy="3848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&lt;</a:t>
              </a:r>
              <a:r>
                <a:rPr lang="ko-KR" altLang="en-US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상하수도 보급 확대</a:t>
              </a:r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&gt;</a:t>
              </a:r>
              <a:endParaRPr lang="ko-KR" altLang="en-US" sz="12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sp>
        <p:nvSpPr>
          <p:cNvPr id="83" name="TextBox 82"/>
          <p:cNvSpPr txBox="1"/>
          <p:nvPr/>
        </p:nvSpPr>
        <p:spPr>
          <a:xfrm>
            <a:off x="3381364" y="3000372"/>
            <a:ext cx="12144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예산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투입인력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직사각형 84"/>
          <p:cNvSpPr/>
          <p:nvPr/>
        </p:nvSpPr>
        <p:spPr>
          <a:xfrm>
            <a:off x="2971786" y="3376612"/>
            <a:ext cx="2088232" cy="18000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3024174" y="3571876"/>
            <a:ext cx="20717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기본계획수립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예산집행계획서 작성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사업발주 관리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직사각형 92"/>
          <p:cNvSpPr/>
          <p:nvPr/>
        </p:nvSpPr>
        <p:spPr>
          <a:xfrm>
            <a:off x="2971786" y="4786322"/>
            <a:ext cx="2088232" cy="18000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3003351" y="4286256"/>
            <a:ext cx="20717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시설용량 확충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</a:p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노후수도관 개량 등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2952736" y="4929198"/>
            <a:ext cx="207170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맑은 </a:t>
            </a:r>
            <a:r>
              <a:rPr lang="ko-KR" altLang="en-US" sz="1200" b="0" dirty="0" err="1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물공급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확대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상하수도 </a:t>
            </a:r>
            <a:r>
              <a:rPr lang="ko-KR" altLang="en-US" sz="1200" b="0" dirty="0" err="1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보급율</a:t>
            </a: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확대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상하수도 신뢰증진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" name="모서리가 둥근 직사각형 45"/>
          <p:cNvSpPr/>
          <p:nvPr/>
        </p:nvSpPr>
        <p:spPr>
          <a:xfrm>
            <a:off x="523844" y="2254072"/>
            <a:ext cx="2088232" cy="4032448"/>
          </a:xfrm>
          <a:prstGeom prst="roundRect">
            <a:avLst>
              <a:gd name="adj" fmla="val 8246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직사각형 46"/>
          <p:cNvSpPr/>
          <p:nvPr/>
        </p:nvSpPr>
        <p:spPr>
          <a:xfrm>
            <a:off x="523844" y="4071942"/>
            <a:ext cx="2089675" cy="1800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" name="그룹 68"/>
          <p:cNvGrpSpPr/>
          <p:nvPr/>
        </p:nvGrpSpPr>
        <p:grpSpPr>
          <a:xfrm>
            <a:off x="666720" y="2274634"/>
            <a:ext cx="1785950" cy="582862"/>
            <a:chOff x="1161996" y="888572"/>
            <a:chExt cx="1571636" cy="582862"/>
          </a:xfrm>
        </p:grpSpPr>
        <p:sp>
          <p:nvSpPr>
            <p:cNvPr id="70" name="타원 69"/>
            <p:cNvSpPr/>
            <p:nvPr/>
          </p:nvSpPr>
          <p:spPr>
            <a:xfrm>
              <a:off x="1224861" y="888572"/>
              <a:ext cx="1438718" cy="5828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1161996" y="987574"/>
              <a:ext cx="1571636" cy="3848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&lt;</a:t>
              </a:r>
              <a:r>
                <a:rPr lang="ko-KR" altLang="en-US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논리모델 기본구조</a:t>
              </a:r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&gt;</a:t>
              </a:r>
              <a:endParaRPr lang="ko-KR" altLang="en-US" sz="12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sp>
        <p:nvSpPr>
          <p:cNvPr id="81" name="TextBox 80"/>
          <p:cNvSpPr txBox="1"/>
          <p:nvPr/>
        </p:nvSpPr>
        <p:spPr>
          <a:xfrm>
            <a:off x="952472" y="3000372"/>
            <a:ext cx="12144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투입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(Inputs)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직사각형 81"/>
          <p:cNvSpPr/>
          <p:nvPr/>
        </p:nvSpPr>
        <p:spPr>
          <a:xfrm>
            <a:off x="523844" y="3385371"/>
            <a:ext cx="2089675" cy="1800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952472" y="3643314"/>
            <a:ext cx="12144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과정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(Process)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직사각형 90"/>
          <p:cNvSpPr/>
          <p:nvPr/>
        </p:nvSpPr>
        <p:spPr>
          <a:xfrm>
            <a:off x="523844" y="4786322"/>
            <a:ext cx="2089675" cy="1800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innerShdw blurRad="63500" dist="508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952472" y="4357694"/>
            <a:ext cx="12144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산출</a:t>
            </a:r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(Outputs)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452406" y="5286388"/>
            <a:ext cx="13573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결과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(Outcomes)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1738290" y="4929198"/>
            <a:ext cx="50006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단기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중기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lnSpc>
                <a:spcPct val="200000"/>
              </a:lnSpc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장기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922" name="Rectangle 24"/>
          <p:cNvSpPr>
            <a:spLocks noChangeArrowheads="1"/>
          </p:cNvSpPr>
          <p:nvPr/>
        </p:nvSpPr>
        <p:spPr bwMode="auto">
          <a:xfrm>
            <a:off x="381000" y="2243129"/>
            <a:ext cx="9215470" cy="4079875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>
              <a:latin typeface="굴림" panose="020B0600000101010101" pitchFamily="50" charset="-127"/>
              <a:ea typeface="굴림" panose="020B0600000101010101" pitchFamily="50" charset="-127"/>
            </a:endParaRPr>
          </a:p>
        </p:txBody>
      </p:sp>
      <p:sp>
        <p:nvSpPr>
          <p:cNvPr id="81923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2.3.2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논리모델의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이해</a:t>
            </a:r>
          </a:p>
        </p:txBody>
      </p:sp>
      <p:sp>
        <p:nvSpPr>
          <p:cNvPr id="81963" name="Text Box 44"/>
          <p:cNvSpPr txBox="1">
            <a:spLocks noChangeArrowheads="1"/>
          </p:cNvSpPr>
          <p:nvPr/>
        </p:nvSpPr>
        <p:spPr bwMode="auto">
          <a:xfrm>
            <a:off x="530225" y="1357313"/>
            <a:ext cx="888682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177800" indent="-1778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just">
              <a:lnSpc>
                <a:spcPct val="110000"/>
              </a:lnSpc>
              <a:spcBef>
                <a:spcPct val="70000"/>
              </a:spcBef>
              <a:buFont typeface="Wingdings" panose="05000000000000000000" pitchFamily="2" charset="2"/>
              <a:buChar char="v"/>
            </a:pPr>
            <a:r>
              <a:rPr lang="ko-KR" altLang="en-US" sz="1500" b="0" dirty="0" err="1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논리모델에</a:t>
            </a:r>
            <a:r>
              <a:rPr lang="ko-KR" altLang="en-US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따라 도출된 </a:t>
            </a:r>
            <a:r>
              <a:rPr lang="ko-KR" altLang="en-US" sz="1500" b="0" dirty="0" err="1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성과지표는</a:t>
            </a:r>
            <a:r>
              <a:rPr lang="ko-KR" altLang="en-US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 투입 단계일수록 자료수집은 용이하나 궁극적인 효과와는 관련성 및 난이도가 낮고 결과 단계로 갈수록 결과를 반영하지만 자료수집이 어려우며 난이도가 높음</a:t>
            </a:r>
            <a:r>
              <a:rPr lang="en-US" altLang="ko-KR" sz="1500" b="0" dirty="0">
                <a:solidFill>
                  <a:schemeClr val="tx1"/>
                </a:solidFill>
                <a:latin typeface="가는각진제목체" panose="02030600000101010101" pitchFamily="18" charset="-127"/>
                <a:ea typeface="가는각진제목체" panose="02030600000101010101" pitchFamily="18" charset="-127"/>
              </a:rPr>
              <a:t>.</a:t>
            </a:r>
            <a:endParaRPr lang="ko-KR" altLang="en-US" sz="1500" b="0" dirty="0">
              <a:solidFill>
                <a:schemeClr val="tx1"/>
              </a:solidFill>
              <a:latin typeface="가는각진제목체" panose="02030600000101010101" pitchFamily="18" charset="-127"/>
              <a:ea typeface="가는각진제목체" panose="02030600000101010101" pitchFamily="18" charset="-127"/>
            </a:endParaRPr>
          </a:p>
        </p:txBody>
      </p:sp>
      <p:sp>
        <p:nvSpPr>
          <p:cNvPr id="81964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1965" name="슬라이드 번호 개체 틀 46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244EF3AA-27C8-4DC4-801A-93946417B1D9}" type="slidenum">
              <a:rPr lang="en-US" altLang="ko-KR">
                <a:solidFill>
                  <a:schemeClr val="tx1"/>
                </a:solidFill>
              </a:rPr>
              <a:pPr/>
              <a:t>31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53" name="타원 52"/>
          <p:cNvSpPr/>
          <p:nvPr/>
        </p:nvSpPr>
        <p:spPr>
          <a:xfrm>
            <a:off x="2324044" y="2796301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타원 53"/>
          <p:cNvSpPr/>
          <p:nvPr/>
        </p:nvSpPr>
        <p:spPr>
          <a:xfrm>
            <a:off x="2324044" y="5552807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타원 54"/>
          <p:cNvSpPr/>
          <p:nvPr/>
        </p:nvSpPr>
        <p:spPr>
          <a:xfrm>
            <a:off x="3117575" y="2796301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타원 55"/>
          <p:cNvSpPr/>
          <p:nvPr/>
        </p:nvSpPr>
        <p:spPr>
          <a:xfrm>
            <a:off x="3117575" y="5552807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모서리가 둥근 직사각형 56"/>
          <p:cNvSpPr/>
          <p:nvPr/>
        </p:nvSpPr>
        <p:spPr>
          <a:xfrm>
            <a:off x="2394047" y="2841309"/>
            <a:ext cx="793531" cy="54000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65000"/>
                </a:schemeClr>
              </a:gs>
              <a:gs pos="50000">
                <a:schemeClr val="bg1">
                  <a:lumMod val="94000"/>
                </a:schemeClr>
              </a:gs>
              <a:gs pos="100000">
                <a:schemeClr val="bg1">
                  <a:lumMod val="65000"/>
                </a:schemeClr>
              </a:gs>
            </a:gsLst>
            <a:lin ang="0" scaled="1"/>
            <a:tileRect/>
          </a:gra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모서리가 둥근 직사각형 57"/>
          <p:cNvSpPr/>
          <p:nvPr/>
        </p:nvSpPr>
        <p:spPr>
          <a:xfrm>
            <a:off x="2394046" y="5597815"/>
            <a:ext cx="793531" cy="54000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65000"/>
                </a:schemeClr>
              </a:gs>
              <a:gs pos="50000">
                <a:schemeClr val="bg1">
                  <a:lumMod val="94000"/>
                </a:schemeClr>
              </a:gs>
              <a:gs pos="100000">
                <a:schemeClr val="bg1">
                  <a:lumMod val="65000"/>
                </a:schemeClr>
              </a:gs>
            </a:gsLst>
            <a:lin ang="0" scaled="1"/>
            <a:tileRect/>
          </a:gra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타원 59"/>
          <p:cNvSpPr/>
          <p:nvPr/>
        </p:nvSpPr>
        <p:spPr>
          <a:xfrm>
            <a:off x="4772316" y="2796301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타원 60"/>
          <p:cNvSpPr/>
          <p:nvPr/>
        </p:nvSpPr>
        <p:spPr>
          <a:xfrm>
            <a:off x="4772316" y="5552807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타원 61"/>
          <p:cNvSpPr/>
          <p:nvPr/>
        </p:nvSpPr>
        <p:spPr>
          <a:xfrm>
            <a:off x="5565847" y="2796301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타원 62"/>
          <p:cNvSpPr/>
          <p:nvPr/>
        </p:nvSpPr>
        <p:spPr>
          <a:xfrm>
            <a:off x="5565847" y="5552807"/>
            <a:ext cx="144016" cy="144016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4838535" y="2841309"/>
            <a:ext cx="793531" cy="54000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65000"/>
                </a:schemeClr>
              </a:gs>
              <a:gs pos="50000">
                <a:schemeClr val="bg1">
                  <a:lumMod val="94000"/>
                </a:schemeClr>
              </a:gs>
              <a:gs pos="100000">
                <a:schemeClr val="bg1">
                  <a:lumMod val="65000"/>
                </a:schemeClr>
              </a:gs>
            </a:gsLst>
            <a:lin ang="0" scaled="1"/>
            <a:tileRect/>
          </a:gra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모서리가 둥근 직사각형 64"/>
          <p:cNvSpPr/>
          <p:nvPr/>
        </p:nvSpPr>
        <p:spPr>
          <a:xfrm>
            <a:off x="4838534" y="5597815"/>
            <a:ext cx="793531" cy="54000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65000"/>
                </a:schemeClr>
              </a:gs>
              <a:gs pos="50000">
                <a:schemeClr val="bg1">
                  <a:lumMod val="94000"/>
                </a:schemeClr>
              </a:gs>
              <a:gs pos="100000">
                <a:schemeClr val="bg1">
                  <a:lumMod val="65000"/>
                </a:schemeClr>
              </a:gs>
            </a:gsLst>
            <a:lin ang="0" scaled="1"/>
            <a:tileRect/>
          </a:gra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모서리가 둥근 사각형 설명선 100"/>
          <p:cNvSpPr/>
          <p:nvPr/>
        </p:nvSpPr>
        <p:spPr>
          <a:xfrm rot="5400000" flipH="1">
            <a:off x="7917772" y="4536193"/>
            <a:ext cx="1428760" cy="1714704"/>
          </a:xfrm>
          <a:prstGeom prst="wedgeRoundRectCallout">
            <a:avLst>
              <a:gd name="adj1" fmla="val -36834"/>
              <a:gd name="adj2" fmla="val 69575"/>
              <a:gd name="adj3" fmla="val 16667"/>
            </a:avLst>
          </a:prstGeom>
          <a:noFill/>
          <a:ln>
            <a:solidFill>
              <a:schemeClr val="bg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TextBox 102"/>
          <p:cNvSpPr txBox="1"/>
          <p:nvPr/>
        </p:nvSpPr>
        <p:spPr>
          <a:xfrm>
            <a:off x="7881958" y="4977651"/>
            <a:ext cx="17145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자료수집 어려움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궁극적 결과를 반영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난이도 높음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" name="그룹 103"/>
          <p:cNvGrpSpPr/>
          <p:nvPr/>
        </p:nvGrpSpPr>
        <p:grpSpPr>
          <a:xfrm>
            <a:off x="7872000" y="2274634"/>
            <a:ext cx="1438718" cy="582862"/>
            <a:chOff x="1294914" y="888572"/>
            <a:chExt cx="1438718" cy="582862"/>
          </a:xfrm>
        </p:grpSpPr>
        <p:sp>
          <p:nvSpPr>
            <p:cNvPr id="105" name="타원 104"/>
            <p:cNvSpPr/>
            <p:nvPr/>
          </p:nvSpPr>
          <p:spPr>
            <a:xfrm>
              <a:off x="1294914" y="888572"/>
              <a:ext cx="1438718" cy="58286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직사각형 105"/>
            <p:cNvSpPr/>
            <p:nvPr/>
          </p:nvSpPr>
          <p:spPr>
            <a:xfrm>
              <a:off x="1294914" y="987574"/>
              <a:ext cx="1438718" cy="38485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&lt;</a:t>
              </a:r>
              <a:r>
                <a:rPr lang="ko-KR" altLang="en-US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성과지표특성</a:t>
              </a:r>
              <a:r>
                <a:rPr lang="en-US" altLang="ko-KR" sz="12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&gt;</a:t>
              </a:r>
              <a:endParaRPr lang="ko-KR" altLang="en-US" sz="12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sp>
        <p:nvSpPr>
          <p:cNvPr id="107" name="모서리가 둥근 사각형 설명선 106"/>
          <p:cNvSpPr/>
          <p:nvPr/>
        </p:nvSpPr>
        <p:spPr>
          <a:xfrm rot="16200000" flipH="1" flipV="1">
            <a:off x="7935632" y="2732384"/>
            <a:ext cx="1428760" cy="1678984"/>
          </a:xfrm>
          <a:prstGeom prst="wedgeRoundRectCallout">
            <a:avLst>
              <a:gd name="adj1" fmla="val -30167"/>
              <a:gd name="adj2" fmla="val 72295"/>
              <a:gd name="adj3" fmla="val 16667"/>
            </a:avLst>
          </a:prstGeom>
          <a:noFill/>
          <a:ln>
            <a:solidFill>
              <a:schemeClr val="bg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7881958" y="3071810"/>
            <a:ext cx="178595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자료수집 용이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결과와 낮은 연관성</a:t>
            </a:r>
            <a:endParaRPr lang="en-US" altLang="ko-KR" sz="12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Font typeface="Arial" pitchFamily="34" charset="0"/>
              <a:buChar char="•"/>
            </a:pPr>
            <a:r>
              <a:rPr lang="ko-KR" altLang="en-US" sz="12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난이도 낮음</a:t>
            </a:r>
            <a:endParaRPr lang="ko-KR" altLang="en-US" sz="12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3883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직선 연결선 13"/>
          <p:cNvCxnSpPr/>
          <p:nvPr/>
        </p:nvCxnSpPr>
        <p:spPr>
          <a:xfrm>
            <a:off x="2095480" y="2780928"/>
            <a:ext cx="0" cy="3384376"/>
          </a:xfrm>
          <a:prstGeom prst="line">
            <a:avLst/>
          </a:prstGeom>
          <a:ln w="28575"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직선 연결선 52"/>
          <p:cNvCxnSpPr/>
          <p:nvPr/>
        </p:nvCxnSpPr>
        <p:spPr>
          <a:xfrm>
            <a:off x="5722849" y="1628800"/>
            <a:ext cx="22239" cy="4542794"/>
          </a:xfrm>
          <a:prstGeom prst="line">
            <a:avLst/>
          </a:prstGeom>
          <a:ln w="28575"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연결선 50"/>
          <p:cNvCxnSpPr/>
          <p:nvPr/>
        </p:nvCxnSpPr>
        <p:spPr>
          <a:xfrm>
            <a:off x="3901761" y="1622510"/>
            <a:ext cx="22239" cy="4542794"/>
          </a:xfrm>
          <a:prstGeom prst="line">
            <a:avLst/>
          </a:prstGeom>
          <a:ln w="28575"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3970" name="Rectangle 24"/>
          <p:cNvSpPr>
            <a:spLocks noChangeArrowheads="1"/>
          </p:cNvSpPr>
          <p:nvPr/>
        </p:nvSpPr>
        <p:spPr bwMode="auto">
          <a:xfrm>
            <a:off x="381000" y="1412776"/>
            <a:ext cx="9215438" cy="4873724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83971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2.3.3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논리모델의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사례 </a:t>
            </a:r>
            <a:r>
              <a:rPr kumimoji="1" lang="en-US" altLang="ko-KR" sz="1400" b="0" dirty="0" smtClean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(1)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3973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3974" name="슬라이드 번호 개체 틀 39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F6E16C99-AC71-4B2C-8726-E9683AE798EB}" type="slidenum">
              <a:rPr lang="en-US" altLang="ko-KR">
                <a:solidFill>
                  <a:schemeClr val="tx1"/>
                </a:solidFill>
              </a:rPr>
              <a:pPr/>
              <a:t>32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39" name="육각형 38"/>
          <p:cNvSpPr/>
          <p:nvPr/>
        </p:nvSpPr>
        <p:spPr>
          <a:xfrm rot="5400000">
            <a:off x="487337" y="2944901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3" name="그룹 47"/>
          <p:cNvGrpSpPr/>
          <p:nvPr/>
        </p:nvGrpSpPr>
        <p:grpSpPr>
          <a:xfrm>
            <a:off x="1987442" y="3429000"/>
            <a:ext cx="229254" cy="308088"/>
            <a:chOff x="4371840" y="2318350"/>
            <a:chExt cx="252000" cy="323395"/>
          </a:xfrm>
        </p:grpSpPr>
        <p:sp>
          <p:nvSpPr>
            <p:cNvPr id="49" name="타원 48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60" name="직사각형 59"/>
          <p:cNvSpPr/>
          <p:nvPr/>
        </p:nvSpPr>
        <p:spPr>
          <a:xfrm>
            <a:off x="238092" y="3194146"/>
            <a:ext cx="1746569" cy="854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학부모대상 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강의 개설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개설된 강의수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68" name="육각형 67"/>
          <p:cNvSpPr/>
          <p:nvPr/>
        </p:nvSpPr>
        <p:spPr>
          <a:xfrm rot="5400000">
            <a:off x="2344725" y="2944901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5" name="그룹 68"/>
          <p:cNvGrpSpPr/>
          <p:nvPr/>
        </p:nvGrpSpPr>
        <p:grpSpPr>
          <a:xfrm>
            <a:off x="3795052" y="3429000"/>
            <a:ext cx="229254" cy="308088"/>
            <a:chOff x="4371840" y="2318350"/>
            <a:chExt cx="252000" cy="323395"/>
          </a:xfrm>
        </p:grpSpPr>
        <p:sp>
          <p:nvSpPr>
            <p:cNvPr id="70" name="타원 69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73" name="육각형 72"/>
          <p:cNvSpPr/>
          <p:nvPr/>
        </p:nvSpPr>
        <p:spPr>
          <a:xfrm rot="5400000">
            <a:off x="4130675" y="4373662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6" name="그룹 73"/>
          <p:cNvGrpSpPr/>
          <p:nvPr/>
        </p:nvGrpSpPr>
        <p:grpSpPr>
          <a:xfrm>
            <a:off x="5601072" y="3429000"/>
            <a:ext cx="229254" cy="308088"/>
            <a:chOff x="4371840" y="2318350"/>
            <a:chExt cx="252000" cy="323395"/>
          </a:xfrm>
        </p:grpSpPr>
        <p:sp>
          <p:nvSpPr>
            <p:cNvPr id="75" name="타원 74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78" name="육각형 77"/>
          <p:cNvSpPr/>
          <p:nvPr/>
        </p:nvSpPr>
        <p:spPr>
          <a:xfrm rot="5400000">
            <a:off x="5988063" y="3016339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8" name="그룹 78"/>
          <p:cNvGrpSpPr/>
          <p:nvPr/>
        </p:nvGrpSpPr>
        <p:grpSpPr>
          <a:xfrm>
            <a:off x="7438390" y="3429000"/>
            <a:ext cx="229254" cy="308088"/>
            <a:chOff x="4371840" y="2318350"/>
            <a:chExt cx="252000" cy="323395"/>
          </a:xfrm>
        </p:grpSpPr>
        <p:sp>
          <p:nvSpPr>
            <p:cNvPr id="80" name="타원 79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83" name="육각형 82"/>
          <p:cNvSpPr/>
          <p:nvPr/>
        </p:nvSpPr>
        <p:spPr>
          <a:xfrm rot="5400000">
            <a:off x="7784555" y="3016340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sp>
        <p:nvSpPr>
          <p:cNvPr id="88" name="육각형 87"/>
          <p:cNvSpPr/>
          <p:nvPr/>
        </p:nvSpPr>
        <p:spPr>
          <a:xfrm rot="5400000">
            <a:off x="4130675" y="3016340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9" name="그룹 88"/>
          <p:cNvGrpSpPr/>
          <p:nvPr/>
        </p:nvGrpSpPr>
        <p:grpSpPr>
          <a:xfrm>
            <a:off x="3795052" y="4765783"/>
            <a:ext cx="229254" cy="308088"/>
            <a:chOff x="4371840" y="2318350"/>
            <a:chExt cx="252000" cy="323395"/>
          </a:xfrm>
        </p:grpSpPr>
        <p:sp>
          <p:nvSpPr>
            <p:cNvPr id="90" name="타원 89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93" name="육각형 92"/>
          <p:cNvSpPr/>
          <p:nvPr/>
        </p:nvSpPr>
        <p:spPr>
          <a:xfrm rot="5400000">
            <a:off x="4130675" y="1659018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10" name="그룹 93"/>
          <p:cNvGrpSpPr/>
          <p:nvPr/>
        </p:nvGrpSpPr>
        <p:grpSpPr>
          <a:xfrm>
            <a:off x="3795052" y="2122577"/>
            <a:ext cx="229254" cy="308088"/>
            <a:chOff x="4371840" y="2318350"/>
            <a:chExt cx="252000" cy="323395"/>
          </a:xfrm>
        </p:grpSpPr>
        <p:sp>
          <p:nvSpPr>
            <p:cNvPr id="95" name="타원 94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97" name="직사각형 96"/>
          <p:cNvSpPr/>
          <p:nvPr/>
        </p:nvSpPr>
        <p:spPr>
          <a:xfrm>
            <a:off x="2095480" y="3122708"/>
            <a:ext cx="1746569" cy="854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학부모 강의 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이수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참여 학부모 수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98" name="직사각형 97"/>
          <p:cNvSpPr/>
          <p:nvPr/>
        </p:nvSpPr>
        <p:spPr>
          <a:xfrm>
            <a:off x="3901761" y="1990538"/>
            <a:ext cx="1746569" cy="560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err="1" smtClean="0">
                <a:latin typeface="HY견고딕" pitchFamily="18" charset="-127"/>
                <a:ea typeface="HY견고딕" pitchFamily="18" charset="-127"/>
              </a:rPr>
              <a:t>등교율</a:t>
            </a: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 개선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등교 </a:t>
            </a:r>
            <a:r>
              <a:rPr lang="ko-KR" altLang="en-US" sz="1100" b="0" dirty="0" err="1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개선율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99" name="직사각형 98"/>
          <p:cNvSpPr/>
          <p:nvPr/>
        </p:nvSpPr>
        <p:spPr>
          <a:xfrm>
            <a:off x="3901761" y="3295161"/>
            <a:ext cx="1746569" cy="6848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문제행동 감소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/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문제행동 </a:t>
            </a:r>
            <a:endParaRPr lang="en-US" altLang="ko-KR" sz="1100" b="0" dirty="0" smtClean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  <a:p>
            <a:pPr marL="90488" algn="ctr"/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감소비율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00" name="직사각형 99"/>
          <p:cNvSpPr/>
          <p:nvPr/>
        </p:nvSpPr>
        <p:spPr>
          <a:xfrm>
            <a:off x="3881430" y="4705182"/>
            <a:ext cx="1746569" cy="560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학업성적 향상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성적향상비율</a:t>
            </a:r>
            <a:endParaRPr lang="en-US" altLang="ko-KR" sz="1100" b="0" dirty="0" smtClean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5738818" y="3129145"/>
            <a:ext cx="1746569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자퇴학생수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감소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/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자퇴학생 </a:t>
            </a:r>
            <a:endParaRPr lang="en-US" altLang="ko-KR" sz="1100" b="0" dirty="0" smtClean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  <a:p>
            <a:pPr marL="90488" algn="ctr"/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감소비율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04" name="직사각형 103"/>
          <p:cNvSpPr/>
          <p:nvPr/>
        </p:nvSpPr>
        <p:spPr>
          <a:xfrm>
            <a:off x="7554624" y="3240185"/>
            <a:ext cx="1746569" cy="854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/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장기의 경제적 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후생 증가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/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졸업 후 </a:t>
            </a:r>
            <a:endParaRPr lang="en-US" altLang="ko-KR" sz="1100" b="0" dirty="0" smtClean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  <a:p>
            <a:pPr marL="90488" algn="ctr"/>
            <a:r>
              <a:rPr lang="ko-KR" altLang="en-US" sz="1100" b="0" dirty="0" err="1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취업율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aphicFrame>
        <p:nvGraphicFramePr>
          <p:cNvPr id="105" name="표 10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453471"/>
              </p:ext>
            </p:extLst>
          </p:nvPr>
        </p:nvGraphicFramePr>
        <p:xfrm>
          <a:off x="452406" y="1556792"/>
          <a:ext cx="3143272" cy="11372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432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095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GOAL</a:t>
                      </a:r>
                      <a:r>
                        <a:rPr lang="en-US" altLang="ko-KR" sz="1400" b="1" baseline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 : </a:t>
                      </a:r>
                      <a:r>
                        <a:rPr lang="ko-KR" altLang="en-US" sz="1400" b="1" baseline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자퇴방지</a:t>
                      </a:r>
                      <a:endParaRPr lang="ko-KR" altLang="en-US" sz="1400" b="1" dirty="0">
                        <a:solidFill>
                          <a:schemeClr val="tx1"/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95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프로그램 </a:t>
                      </a:r>
                      <a:r>
                        <a:rPr lang="en-US" altLang="ko-KR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: </a:t>
                      </a:r>
                      <a:r>
                        <a:rPr lang="ko-KR" altLang="en-US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자퇴방지 부모교육사업</a:t>
                      </a:r>
                      <a:endParaRPr lang="ko-KR" altLang="en-US" sz="1400" b="1" dirty="0">
                        <a:solidFill>
                          <a:schemeClr val="tx1"/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95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자료 </a:t>
                      </a: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: </a:t>
                      </a:r>
                      <a:r>
                        <a:rPr lang="en-US" altLang="ko-KR" sz="1400" b="0" dirty="0" err="1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Harty</a:t>
                      </a: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(1999), Performance measurement getting results.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6" name="TextBox 105"/>
          <p:cNvSpPr txBox="1"/>
          <p:nvPr/>
        </p:nvSpPr>
        <p:spPr>
          <a:xfrm>
            <a:off x="632632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산출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2504728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단기결과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4304928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중기결과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6953264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최종결과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840566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3" name="직선 연결선 52"/>
          <p:cNvCxnSpPr/>
          <p:nvPr/>
        </p:nvCxnSpPr>
        <p:spPr>
          <a:xfrm>
            <a:off x="5722849" y="1628800"/>
            <a:ext cx="22239" cy="4542794"/>
          </a:xfrm>
          <a:prstGeom prst="line">
            <a:avLst/>
          </a:prstGeom>
          <a:ln w="28575"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2095480" y="2780928"/>
            <a:ext cx="0" cy="3384376"/>
          </a:xfrm>
          <a:prstGeom prst="line">
            <a:avLst/>
          </a:prstGeom>
          <a:ln w="28575"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연결선 50"/>
          <p:cNvCxnSpPr/>
          <p:nvPr/>
        </p:nvCxnSpPr>
        <p:spPr>
          <a:xfrm>
            <a:off x="3901761" y="1622510"/>
            <a:ext cx="22239" cy="4542794"/>
          </a:xfrm>
          <a:prstGeom prst="line">
            <a:avLst/>
          </a:prstGeom>
          <a:ln w="28575"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3970" name="Rectangle 24"/>
          <p:cNvSpPr>
            <a:spLocks noChangeArrowheads="1"/>
          </p:cNvSpPr>
          <p:nvPr/>
        </p:nvSpPr>
        <p:spPr bwMode="auto">
          <a:xfrm>
            <a:off x="381000" y="1412776"/>
            <a:ext cx="9215438" cy="4873724"/>
          </a:xfrm>
          <a:prstGeom prst="rect">
            <a:avLst/>
          </a:prstGeom>
          <a:noFill/>
          <a:ln w="12700">
            <a:solidFill>
              <a:srgbClr val="ABCEE3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endParaRPr lang="ko-KR" altLang="en-US"/>
          </a:p>
        </p:txBody>
      </p:sp>
      <p:sp>
        <p:nvSpPr>
          <p:cNvPr id="83971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 smtClean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2.3.4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논리모델의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사례 </a:t>
            </a:r>
            <a:r>
              <a:rPr kumimoji="1" lang="en-US" altLang="ko-KR" sz="1400" b="0" dirty="0" smtClean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(2)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3973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3974" name="슬라이드 번호 개체 틀 39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F6E16C99-AC71-4B2C-8726-E9683AE798EB}" type="slidenum">
              <a:rPr lang="en-US" altLang="ko-KR">
                <a:solidFill>
                  <a:schemeClr val="tx1"/>
                </a:solidFill>
              </a:rPr>
              <a:pPr/>
              <a:t>33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39" name="육각형 38"/>
          <p:cNvSpPr/>
          <p:nvPr/>
        </p:nvSpPr>
        <p:spPr>
          <a:xfrm rot="5400000">
            <a:off x="487337" y="2944901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3" name="그룹 47"/>
          <p:cNvGrpSpPr/>
          <p:nvPr/>
        </p:nvGrpSpPr>
        <p:grpSpPr>
          <a:xfrm>
            <a:off x="1987442" y="3429000"/>
            <a:ext cx="229254" cy="308088"/>
            <a:chOff x="4371840" y="2318350"/>
            <a:chExt cx="252000" cy="323395"/>
          </a:xfrm>
        </p:grpSpPr>
        <p:sp>
          <p:nvSpPr>
            <p:cNvPr id="49" name="타원 48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60" name="직사각형 59"/>
          <p:cNvSpPr/>
          <p:nvPr/>
        </p:nvSpPr>
        <p:spPr>
          <a:xfrm>
            <a:off x="238092" y="3260884"/>
            <a:ext cx="174656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시책 발굴 및 제안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err="1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제안건수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68" name="육각형 67"/>
          <p:cNvSpPr/>
          <p:nvPr/>
        </p:nvSpPr>
        <p:spPr>
          <a:xfrm rot="5400000">
            <a:off x="2344725" y="2944901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5" name="그룹 68"/>
          <p:cNvGrpSpPr/>
          <p:nvPr/>
        </p:nvGrpSpPr>
        <p:grpSpPr>
          <a:xfrm>
            <a:off x="3795052" y="3429000"/>
            <a:ext cx="229254" cy="308088"/>
            <a:chOff x="4371840" y="2318350"/>
            <a:chExt cx="252000" cy="323395"/>
          </a:xfrm>
        </p:grpSpPr>
        <p:sp>
          <p:nvSpPr>
            <p:cNvPr id="70" name="타원 69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73" name="육각형 72"/>
          <p:cNvSpPr/>
          <p:nvPr/>
        </p:nvSpPr>
        <p:spPr>
          <a:xfrm rot="5400000">
            <a:off x="4130675" y="4373662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6" name="그룹 73"/>
          <p:cNvGrpSpPr/>
          <p:nvPr/>
        </p:nvGrpSpPr>
        <p:grpSpPr>
          <a:xfrm>
            <a:off x="5601072" y="3429000"/>
            <a:ext cx="229254" cy="308088"/>
            <a:chOff x="4371840" y="2318350"/>
            <a:chExt cx="252000" cy="323395"/>
          </a:xfrm>
        </p:grpSpPr>
        <p:sp>
          <p:nvSpPr>
            <p:cNvPr id="75" name="타원 74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78" name="육각형 77"/>
          <p:cNvSpPr/>
          <p:nvPr/>
        </p:nvSpPr>
        <p:spPr>
          <a:xfrm rot="5400000">
            <a:off x="5988063" y="3016339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8" name="그룹 78"/>
          <p:cNvGrpSpPr/>
          <p:nvPr/>
        </p:nvGrpSpPr>
        <p:grpSpPr>
          <a:xfrm>
            <a:off x="7438390" y="3429000"/>
            <a:ext cx="229254" cy="308088"/>
            <a:chOff x="4371840" y="2318350"/>
            <a:chExt cx="252000" cy="323395"/>
          </a:xfrm>
        </p:grpSpPr>
        <p:sp>
          <p:nvSpPr>
            <p:cNvPr id="80" name="타원 79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81" name="직사각형 80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83" name="육각형 82"/>
          <p:cNvSpPr/>
          <p:nvPr/>
        </p:nvSpPr>
        <p:spPr>
          <a:xfrm rot="5400000">
            <a:off x="7784555" y="3016340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sp>
        <p:nvSpPr>
          <p:cNvPr id="88" name="육각형 87"/>
          <p:cNvSpPr/>
          <p:nvPr/>
        </p:nvSpPr>
        <p:spPr>
          <a:xfrm rot="5400000">
            <a:off x="4130675" y="3016340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9" name="그룹 88"/>
          <p:cNvGrpSpPr/>
          <p:nvPr/>
        </p:nvGrpSpPr>
        <p:grpSpPr>
          <a:xfrm>
            <a:off x="3795052" y="4765783"/>
            <a:ext cx="229254" cy="308088"/>
            <a:chOff x="4371840" y="2318350"/>
            <a:chExt cx="252000" cy="323395"/>
          </a:xfrm>
        </p:grpSpPr>
        <p:sp>
          <p:nvSpPr>
            <p:cNvPr id="90" name="타원 89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93" name="육각형 92"/>
          <p:cNvSpPr/>
          <p:nvPr/>
        </p:nvSpPr>
        <p:spPr>
          <a:xfrm rot="5400000">
            <a:off x="4130675" y="1659018"/>
            <a:ext cx="1348356" cy="1275341"/>
          </a:xfrm>
          <a:prstGeom prst="hexagon">
            <a:avLst>
              <a:gd name="adj" fmla="val 31582"/>
              <a:gd name="vf" fmla="val 115470"/>
            </a:avLst>
          </a:prstGeom>
          <a:solidFill>
            <a:srgbClr val="745383"/>
          </a:solidFill>
          <a:ln>
            <a:noFill/>
          </a:ln>
          <a:effectLst>
            <a:outerShdw blurRad="139700" dist="762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>
              <a:solidFill>
                <a:prstClr val="white"/>
              </a:solidFill>
            </a:endParaRPr>
          </a:p>
        </p:txBody>
      </p:sp>
      <p:grpSp>
        <p:nvGrpSpPr>
          <p:cNvPr id="10" name="그룹 93"/>
          <p:cNvGrpSpPr/>
          <p:nvPr/>
        </p:nvGrpSpPr>
        <p:grpSpPr>
          <a:xfrm>
            <a:off x="3795052" y="2122577"/>
            <a:ext cx="229254" cy="308088"/>
            <a:chOff x="4371840" y="2318350"/>
            <a:chExt cx="252000" cy="323395"/>
          </a:xfrm>
        </p:grpSpPr>
        <p:sp>
          <p:nvSpPr>
            <p:cNvPr id="95" name="타원 94"/>
            <p:cNvSpPr/>
            <p:nvPr/>
          </p:nvSpPr>
          <p:spPr>
            <a:xfrm>
              <a:off x="4371840" y="2389745"/>
              <a:ext cx="252000" cy="2520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dirty="0">
                <a:solidFill>
                  <a:prstClr val="white"/>
                </a:solidFill>
              </a:endParaRPr>
            </a:p>
          </p:txBody>
        </p:sp>
        <p:sp>
          <p:nvSpPr>
            <p:cNvPr id="96" name="직사각형 95"/>
            <p:cNvSpPr/>
            <p:nvPr/>
          </p:nvSpPr>
          <p:spPr>
            <a:xfrm>
              <a:off x="4405044" y="2318350"/>
              <a:ext cx="199551" cy="31354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dirty="0">
                  <a:solidFill>
                    <a:prstClr val="white"/>
                  </a:solidFill>
                </a:rPr>
                <a:t>&gt;</a:t>
              </a:r>
              <a:endParaRPr lang="ko-KR" altLang="en-US" sz="600" dirty="0">
                <a:solidFill>
                  <a:prstClr val="white"/>
                </a:solidFill>
              </a:endParaRPr>
            </a:p>
          </p:txBody>
        </p:sp>
      </p:grpSp>
      <p:sp>
        <p:nvSpPr>
          <p:cNvPr id="97" name="직사각형 96"/>
          <p:cNvSpPr/>
          <p:nvPr/>
        </p:nvSpPr>
        <p:spPr>
          <a:xfrm>
            <a:off x="2095480" y="3284984"/>
            <a:ext cx="174656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시책 채택 및 시행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err="1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채택률</a:t>
            </a:r>
            <a:r>
              <a:rPr lang="en-US" altLang="ko-KR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, </a:t>
            </a:r>
            <a:r>
              <a:rPr lang="ko-KR" altLang="en-US" sz="1100" b="0" dirty="0" err="1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시행률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98" name="직사각형 97"/>
          <p:cNvSpPr/>
          <p:nvPr/>
        </p:nvSpPr>
        <p:spPr>
          <a:xfrm>
            <a:off x="3901761" y="1990538"/>
            <a:ext cx="174656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결혼 여건 개선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평균 결혼 연령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99" name="직사각형 98"/>
          <p:cNvSpPr/>
          <p:nvPr/>
        </p:nvSpPr>
        <p:spPr>
          <a:xfrm>
            <a:off x="3901761" y="3345522"/>
            <a:ext cx="1746569" cy="5155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err="1" smtClean="0">
                <a:latin typeface="HY견고딕" pitchFamily="18" charset="-127"/>
                <a:ea typeface="HY견고딕" pitchFamily="18" charset="-127"/>
              </a:rPr>
              <a:t>산모서비스</a:t>
            </a: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 향상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/>
            <a:r>
              <a:rPr lang="ko-KR" altLang="en-US" sz="1100" b="0" dirty="0" err="1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산모서비스</a:t>
            </a: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 이용률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00" name="직사각형 99"/>
          <p:cNvSpPr/>
          <p:nvPr/>
        </p:nvSpPr>
        <p:spPr>
          <a:xfrm>
            <a:off x="3881430" y="4705182"/>
            <a:ext cx="174656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err="1" smtClean="0">
                <a:latin typeface="HY견고딕" pitchFamily="18" charset="-127"/>
                <a:ea typeface="HY견고딕" pitchFamily="18" charset="-127"/>
              </a:rPr>
              <a:t>양육비용</a:t>
            </a: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 절감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en-US" altLang="ko-KR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1</a:t>
            </a: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인당 </a:t>
            </a:r>
            <a:r>
              <a:rPr lang="ko-KR" altLang="en-US" sz="1100" b="0" dirty="0" err="1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양육비용</a:t>
            </a:r>
            <a:endParaRPr lang="en-US" altLang="ko-KR" sz="1100" b="0" dirty="0" smtClean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5738818" y="3356992"/>
            <a:ext cx="174656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출산율 향상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출산율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04" name="직사각형 103"/>
          <p:cNvSpPr/>
          <p:nvPr/>
        </p:nvSpPr>
        <p:spPr>
          <a:xfrm>
            <a:off x="7554624" y="3356992"/>
            <a:ext cx="174656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latin typeface="HY견고딕" pitchFamily="18" charset="-127"/>
                <a:ea typeface="HY견고딕" pitchFamily="18" charset="-127"/>
              </a:rPr>
              <a:t>인구구조 회복</a:t>
            </a:r>
            <a:endParaRPr lang="en-US" altLang="ko-KR" sz="1100" b="0" dirty="0" smtClean="0">
              <a:latin typeface="HY견고딕" pitchFamily="18" charset="-127"/>
              <a:ea typeface="HY견고딕" pitchFamily="18" charset="-127"/>
            </a:endParaRPr>
          </a:p>
          <a:p>
            <a:pPr marL="90488" algn="ctr">
              <a:lnSpc>
                <a:spcPct val="150000"/>
              </a:lnSpc>
            </a:pPr>
            <a:r>
              <a:rPr lang="ko-KR" altLang="en-US" sz="1100" b="0" dirty="0" smtClean="0">
                <a:solidFill>
                  <a:schemeClr val="tx1"/>
                </a:solidFill>
                <a:latin typeface="HY견고딕" pitchFamily="18" charset="-127"/>
                <a:ea typeface="HY견고딕" pitchFamily="18" charset="-127"/>
              </a:rPr>
              <a:t>연령별 인구비율</a:t>
            </a:r>
            <a:endParaRPr lang="en-US" altLang="ko-KR" sz="1100" b="0" dirty="0">
              <a:solidFill>
                <a:schemeClr val="tx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aphicFrame>
        <p:nvGraphicFramePr>
          <p:cNvPr id="105" name="표 10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107458"/>
              </p:ext>
            </p:extLst>
          </p:nvPr>
        </p:nvGraphicFramePr>
        <p:xfrm>
          <a:off x="452406" y="1556792"/>
          <a:ext cx="3143272" cy="11372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432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0956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GOAL</a:t>
                      </a:r>
                      <a:r>
                        <a:rPr lang="en-US" altLang="ko-KR" sz="1400" b="1" baseline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 : </a:t>
                      </a:r>
                      <a:r>
                        <a:rPr lang="ko-KR" altLang="en-US" sz="1400" b="1" baseline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출산율 향상</a:t>
                      </a:r>
                      <a:endParaRPr lang="ko-KR" altLang="en-US" sz="1400" b="1" dirty="0">
                        <a:solidFill>
                          <a:schemeClr val="tx1"/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956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프로그램 </a:t>
                      </a:r>
                      <a:r>
                        <a:rPr lang="en-US" altLang="ko-KR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: </a:t>
                      </a:r>
                      <a:r>
                        <a:rPr lang="ko-KR" altLang="en-US" sz="1400" b="1" dirty="0" err="1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저출산</a:t>
                      </a:r>
                      <a:r>
                        <a:rPr lang="ko-KR" altLang="en-US" sz="1400" b="1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 시책 추진</a:t>
                      </a:r>
                      <a:endParaRPr lang="ko-KR" altLang="en-US" sz="1400" b="1" dirty="0">
                        <a:solidFill>
                          <a:schemeClr val="tx1"/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95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자료 </a:t>
                      </a: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: </a:t>
                      </a:r>
                      <a:r>
                        <a:rPr lang="en-US" altLang="ko-KR" sz="1400" b="0" dirty="0" err="1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Harty</a:t>
                      </a: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(1999), Performance measurement getting results.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6" name="TextBox 105"/>
          <p:cNvSpPr txBox="1"/>
          <p:nvPr/>
        </p:nvSpPr>
        <p:spPr>
          <a:xfrm>
            <a:off x="632632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산출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2504728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단기결과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8" name="TextBox 107"/>
          <p:cNvSpPr txBox="1"/>
          <p:nvPr/>
        </p:nvSpPr>
        <p:spPr>
          <a:xfrm>
            <a:off x="4304928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중기결과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6953264" y="5826750"/>
            <a:ext cx="1008000" cy="338554"/>
          </a:xfrm>
          <a:prstGeom prst="rect">
            <a:avLst/>
          </a:prstGeom>
          <a:noFill/>
          <a:ln>
            <a:solidFill>
              <a:schemeClr val="accent6">
                <a:lumMod val="60000"/>
                <a:lumOff val="40000"/>
              </a:schemeClr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ko-KR" altLang="en-US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최종결과</a:t>
            </a:r>
            <a:endParaRPr lang="ko-KR" altLang="en-US" b="0" dirty="0">
              <a:solidFill>
                <a:schemeClr val="tx1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6782619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5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2196306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2.4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선정기준</a:t>
            </a:r>
          </a:p>
        </p:txBody>
      </p:sp>
      <p:sp>
        <p:nvSpPr>
          <p:cNvPr id="84996" name="Rectangle 5"/>
          <p:cNvSpPr>
            <a:spLocks noChangeArrowheads="1"/>
          </p:cNvSpPr>
          <p:nvPr/>
        </p:nvSpPr>
        <p:spPr bwMode="auto">
          <a:xfrm>
            <a:off x="308008" y="3857628"/>
            <a:ext cx="9359900" cy="2332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179388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lvl="1">
              <a:lnSpc>
                <a:spcPct val="130000"/>
              </a:lnSpc>
              <a:buFont typeface="Wingdings" panose="05000000000000000000" pitchFamily="2" charset="2"/>
              <a:buChar char="v"/>
            </a:pPr>
            <a:r>
              <a:rPr lang="ko-KR" altLang="en-US" sz="1300" b="0" dirty="0">
                <a:solidFill>
                  <a:schemeClr val="tx1"/>
                </a:solidFill>
                <a:latin typeface="휴먼엑스포" panose="02030504000101010101" pitchFamily="18" charset="-127"/>
                <a:ea typeface="휴먼엑스포" panose="02030504000101010101" pitchFamily="18" charset="-127"/>
              </a:rPr>
              <a:t> </a:t>
            </a:r>
            <a:r>
              <a:rPr lang="ko-KR" altLang="en-US" sz="14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논리모델을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통해 도출 된 항목 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pool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은 선정기준에 따라 평가점수가 높은 항목을 최종적으로 </a:t>
            </a:r>
            <a:r>
              <a:rPr lang="ko-KR" altLang="en-US" sz="14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성과지표로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1400" b="0" dirty="0" smtClean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lvl="1">
              <a:lnSpc>
                <a:spcPct val="130000"/>
              </a:lnSpc>
            </a:pP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14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확정함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  <a:p>
            <a:pPr lvl="1">
              <a:lnSpc>
                <a:spcPct val="130000"/>
              </a:lnSpc>
              <a:buFont typeface="Wingdings" panose="05000000000000000000" pitchFamily="2" charset="2"/>
              <a:buChar char="v"/>
            </a:pP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일반적인 성과지표 선정기준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(Criteria)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은 다음과 같음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lvl="1">
              <a:lnSpc>
                <a:spcPct val="130000"/>
              </a:lnSpc>
              <a:buFont typeface="Wingdings" panose="05000000000000000000" pitchFamily="2" charset="2"/>
              <a:buNone/>
            </a:pP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- </a:t>
            </a:r>
            <a:r>
              <a:rPr lang="ko-KR" altLang="en-US" sz="14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결과지향성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측정하고자 하는 목표의 결과를 실질적으로 측정할 수 있는 정도</a:t>
            </a:r>
          </a:p>
          <a:p>
            <a:pPr lvl="1">
              <a:lnSpc>
                <a:spcPct val="130000"/>
              </a:lnSpc>
              <a:buFont typeface="Wingdings" panose="05000000000000000000" pitchFamily="2" charset="2"/>
              <a:buNone/>
            </a:pP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- 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측정의 용이성 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성과지표에 관련된 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data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를 쉽게 확보하거나 취합할 수 있는 정도</a:t>
            </a:r>
          </a:p>
          <a:p>
            <a:pPr lvl="1">
              <a:lnSpc>
                <a:spcPct val="130000"/>
              </a:lnSpc>
              <a:buFont typeface="Wingdings" panose="05000000000000000000" pitchFamily="2" charset="2"/>
              <a:buNone/>
            </a:pP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14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시계열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4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비교가능성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측정된 지표의 결과는 향후 지속적으로 관리할 필요성과 지속적으로 측정 가능한 정도 </a:t>
            </a:r>
          </a:p>
          <a:p>
            <a:pPr lvl="1">
              <a:lnSpc>
                <a:spcPct val="130000"/>
              </a:lnSpc>
              <a:buFont typeface="Wingdings" panose="05000000000000000000" pitchFamily="2" charset="2"/>
              <a:buNone/>
            </a:pP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14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통제가능성</a:t>
            </a:r>
            <a:r>
              <a:rPr lang="ko-KR" altLang="en-US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4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해당 조직에서 직접 관리 </a:t>
            </a:r>
            <a:r>
              <a:rPr kumimoji="1" lang="ko-KR" altLang="en-US" sz="1400" b="0" dirty="0" smtClean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가능한지와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책임을 부여할 수 있는 정도</a:t>
            </a:r>
          </a:p>
          <a:p>
            <a:pPr lvl="1">
              <a:lnSpc>
                <a:spcPct val="130000"/>
              </a:lnSpc>
              <a:buFont typeface="Wingdings" panose="05000000000000000000" pitchFamily="2" charset="2"/>
              <a:buNone/>
            </a:pP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kumimoji="1" lang="ko-KR" altLang="en-US" sz="1400" b="0" dirty="0" smtClean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구체성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kumimoji="1" lang="ko-KR" altLang="en-US" sz="1400" b="0" dirty="0" smtClean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측정하고자 하는 목적을 명확하게 인지할 </a:t>
            </a:r>
            <a:r>
              <a:rPr kumimoji="1" lang="ko-KR" altLang="en-US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 있는 정도</a:t>
            </a:r>
            <a:r>
              <a:rPr kumimoji="1" lang="en-US" altLang="ko-KR" sz="1400" b="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1400" b="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050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5051" name="슬라이드 번호 개체 틀 16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1855966B-191E-4003-90E4-EDE480487646}" type="slidenum">
              <a:rPr lang="en-US" altLang="ko-KR">
                <a:solidFill>
                  <a:schemeClr val="tx1"/>
                </a:solidFill>
              </a:rPr>
              <a:pPr/>
              <a:t>34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16" name="표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7081138"/>
              </p:ext>
            </p:extLst>
          </p:nvPr>
        </p:nvGraphicFramePr>
        <p:xfrm>
          <a:off x="523844" y="1683070"/>
          <a:ext cx="8858311" cy="19534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654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65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54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654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654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654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6547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86895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성과지표</a:t>
                      </a:r>
                      <a:r>
                        <a:rPr lang="en-US" altLang="ko-KR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(</a:t>
                      </a:r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안</a:t>
                      </a:r>
                      <a:r>
                        <a:rPr lang="en-US" altLang="ko-KR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)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성과지표 선정기준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4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4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4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4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평가</a:t>
                      </a:r>
                      <a:endParaRPr lang="en-US" altLang="ko-KR" sz="1200" b="0" dirty="0" smtClean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점수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72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4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결과지향성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측정용이성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err="1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시계열</a:t>
                      </a:r>
                      <a:endParaRPr lang="en-US" altLang="ko-KR" sz="1200" b="0" dirty="0" smtClean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비교가능성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통제가능성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구체성</a:t>
                      </a:r>
                      <a:endParaRPr lang="ko-KR" altLang="en-US" sz="12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400" b="0" dirty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504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err="1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예산집행율</a:t>
                      </a:r>
                      <a:endParaRPr lang="en-US" altLang="ko-KR" sz="1200" b="0" dirty="0" smtClean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13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504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err="1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건설공정율</a:t>
                      </a:r>
                      <a:endParaRPr lang="en-US" altLang="ko-KR" sz="1200" b="0" dirty="0" smtClean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75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err="1" smtClean="0">
                          <a:solidFill>
                            <a:srgbClr val="FF0000"/>
                          </a:solidFill>
                          <a:latin typeface="+mj-lt"/>
                          <a:ea typeface="HY헤드라인M" pitchFamily="18" charset="-127"/>
                        </a:rPr>
                        <a:t>유수율</a:t>
                      </a:r>
                      <a:endParaRPr lang="en-US" altLang="ko-KR" sz="1200" b="0" dirty="0" smtClean="0">
                        <a:solidFill>
                          <a:srgbClr val="FF0000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rgbClr val="FF0000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rgbClr val="FF0000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rgbClr val="FF0000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rgbClr val="FF0000"/>
                          </a:solidFill>
                          <a:latin typeface="+mj-lt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rgbClr val="FF0000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rgbClr val="FF0000"/>
                          </a:solidFill>
                          <a:latin typeface="+mj-lt"/>
                          <a:ea typeface="HY헤드라인M" pitchFamily="18" charset="-127"/>
                        </a:rPr>
                        <a:t>14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504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공기업평가결과</a:t>
                      </a:r>
                      <a:endParaRPr lang="en-US" altLang="ko-KR" sz="1200" b="0" dirty="0" smtClean="0">
                        <a:solidFill>
                          <a:schemeClr val="tx1"/>
                        </a:solidFill>
                        <a:latin typeface="+mj-lt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 smtClean="0">
                          <a:solidFill>
                            <a:schemeClr val="tx1"/>
                          </a:solidFill>
                          <a:latin typeface="+mj-lt"/>
                          <a:ea typeface="HY헤드라인M" pitchFamily="18" charset="-127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" name="그룹 19"/>
          <p:cNvGrpSpPr/>
          <p:nvPr/>
        </p:nvGrpSpPr>
        <p:grpSpPr>
          <a:xfrm>
            <a:off x="4567095" y="1221114"/>
            <a:ext cx="4815061" cy="350498"/>
            <a:chOff x="3881430" y="1000108"/>
            <a:chExt cx="4815061" cy="350498"/>
          </a:xfrm>
        </p:grpSpPr>
        <p:sp>
          <p:nvSpPr>
            <p:cNvPr id="17" name="모서리가 둥근 직사각형 16"/>
            <p:cNvSpPr/>
            <p:nvPr/>
          </p:nvSpPr>
          <p:spPr>
            <a:xfrm>
              <a:off x="3881430" y="1000108"/>
              <a:ext cx="1528913" cy="350498"/>
            </a:xfrm>
            <a:prstGeom prst="roundRect">
              <a:avLst/>
            </a:prstGeom>
            <a:solidFill>
              <a:srgbClr val="EA797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bg1"/>
                  </a:solidFill>
                  <a:latin typeface="HY헤드라인M" pitchFamily="18" charset="-127"/>
                  <a:ea typeface="HY헤드라인M" pitchFamily="18" charset="-127"/>
                </a:rPr>
                <a:t>L = 1</a:t>
              </a:r>
              <a:endParaRPr lang="ko-KR" altLang="en-US" sz="1600" dirty="0">
                <a:solidFill>
                  <a:schemeClr val="bg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5524504" y="1000108"/>
              <a:ext cx="1528913" cy="350498"/>
            </a:xfrm>
            <a:prstGeom prst="roundRect">
              <a:avLst/>
            </a:prstGeom>
            <a:solidFill>
              <a:srgbClr val="63C8F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bg1"/>
                  </a:solidFill>
                  <a:latin typeface="HY헤드라인M" pitchFamily="18" charset="-127"/>
                  <a:ea typeface="HY헤드라인M" pitchFamily="18" charset="-127"/>
                </a:rPr>
                <a:t>M = 2</a:t>
              </a:r>
              <a:endParaRPr lang="ko-KR" altLang="en-US" sz="1600" dirty="0">
                <a:solidFill>
                  <a:schemeClr val="bg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7167578" y="1000108"/>
              <a:ext cx="1528913" cy="350498"/>
            </a:xfrm>
            <a:prstGeom prst="roundRect">
              <a:avLst/>
            </a:prstGeom>
            <a:solidFill>
              <a:srgbClr val="4D24F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bg1"/>
                  </a:solidFill>
                  <a:latin typeface="HY헤드라인M" pitchFamily="18" charset="-127"/>
                  <a:ea typeface="HY헤드라인M" pitchFamily="18" charset="-127"/>
                </a:rPr>
                <a:t>H = 3</a:t>
              </a:r>
              <a:endParaRPr lang="ko-KR" altLang="en-US" sz="1600" dirty="0">
                <a:solidFill>
                  <a:schemeClr val="bg1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87996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9" name="Text Box 4"/>
          <p:cNvSpPr txBox="1">
            <a:spLocks noChangeArrowheads="1"/>
          </p:cNvSpPr>
          <p:nvPr/>
        </p:nvSpPr>
        <p:spPr bwMode="auto">
          <a:xfrm>
            <a:off x="507489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2.5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검증방법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(1)</a:t>
            </a:r>
          </a:p>
        </p:txBody>
      </p:sp>
      <p:sp>
        <p:nvSpPr>
          <p:cNvPr id="86023" name="Rectangle 25"/>
          <p:cNvSpPr>
            <a:spLocks noChangeArrowheads="1"/>
          </p:cNvSpPr>
          <p:nvPr/>
        </p:nvSpPr>
        <p:spPr bwMode="auto">
          <a:xfrm>
            <a:off x="2762250" y="4573588"/>
            <a:ext cx="5938838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>
            <a:spAutoFit/>
          </a:bodyPr>
          <a:lstStyle>
            <a:lvl1pPr marL="88900" indent="-889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lnSpc>
                <a:spcPct val="120000"/>
              </a:lnSpc>
              <a:spcAft>
                <a:spcPct val="30000"/>
              </a:spcAft>
              <a:buFontTx/>
              <a:buChar char="•"/>
            </a:pPr>
            <a:endParaRPr lang="ko-KR" altLang="en-US" sz="600" b="0">
              <a:solidFill>
                <a:schemeClr val="tx1"/>
              </a:solidFill>
              <a:latin typeface="HY울릉도M" panose="02030600000101010101" pitchFamily="18" charset="-127"/>
              <a:ea typeface="HY울릉도M" panose="02030600000101010101" pitchFamily="18" charset="-127"/>
            </a:endParaRPr>
          </a:p>
        </p:txBody>
      </p:sp>
      <p:sp>
        <p:nvSpPr>
          <p:cNvPr id="86025" name="AutoShape 33"/>
          <p:cNvSpPr>
            <a:spLocks noChangeArrowheads="1"/>
          </p:cNvSpPr>
          <p:nvPr/>
        </p:nvSpPr>
        <p:spPr bwMode="auto">
          <a:xfrm>
            <a:off x="2701957" y="2906728"/>
            <a:ext cx="6823075" cy="2808288"/>
          </a:xfrm>
          <a:prstGeom prst="roundRect">
            <a:avLst>
              <a:gd name="adj" fmla="val 10278"/>
            </a:avLst>
          </a:prstGeom>
          <a:gradFill flip="none" rotWithShape="1">
            <a:gsLst>
              <a:gs pos="35000">
                <a:srgbClr val="FFFFFF">
                  <a:alpha val="0"/>
                </a:srgbClr>
              </a:gs>
              <a:gs pos="100000">
                <a:srgbClr val="EAEAEA"/>
              </a:gs>
            </a:gsLst>
            <a:path path="rect">
              <a:fillToRect l="100000" t="100000"/>
            </a:path>
            <a:tileRect r="-100000" b="-100000"/>
          </a:gradFill>
          <a:ln w="9525">
            <a:noFill/>
            <a:round/>
            <a:headEnd/>
            <a:tailEnd/>
          </a:ln>
        </p:spPr>
        <p:txBody>
          <a:bodyPr rIns="90000" anchor="ctr"/>
          <a:lstStyle>
            <a:lvl1pPr marL="342900" indent="-3429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latinLnBrk="1" hangingPunct="1">
              <a:lnSpc>
                <a:spcPct val="160000"/>
              </a:lnSpc>
              <a:buFont typeface="Wingdings" pitchFamily="2" charset="2"/>
              <a:buChar char="v"/>
            </a:pPr>
            <a:r>
              <a:rPr kumimoji="1" lang="ko-KR" altLang="en-US" sz="1400" b="0" dirty="0" err="1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성과지표는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 적을 수록 좋다</a:t>
            </a:r>
          </a:p>
          <a:p>
            <a:pPr eaLnBrk="1" latinLnBrk="1" hangingPunct="1">
              <a:lnSpc>
                <a:spcPct val="160000"/>
              </a:lnSpc>
              <a:buFont typeface="Wingdings" pitchFamily="2" charset="2"/>
              <a:buChar char="v"/>
            </a:pP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조직의 과거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,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현재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,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미래를 한눈에 조망할 수 있는 </a:t>
            </a:r>
            <a:r>
              <a:rPr kumimoji="1" lang="ko-KR" altLang="en-US" sz="1400" b="0" dirty="0" err="1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지표이어야</a:t>
            </a:r>
            <a:r>
              <a:rPr kumimoji="1" lang="ko-KR" altLang="en-US" sz="14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한다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.</a:t>
            </a:r>
          </a:p>
          <a:p>
            <a:pPr eaLnBrk="1" latinLnBrk="1" hangingPunct="1">
              <a:lnSpc>
                <a:spcPct val="160000"/>
              </a:lnSpc>
              <a:buFont typeface="Wingdings" pitchFamily="2" charset="2"/>
              <a:buChar char="v"/>
            </a:pP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고객 및 기타 이해관계자들의 요구를 반영한 것이어야 한다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.</a:t>
            </a:r>
          </a:p>
          <a:p>
            <a:pPr eaLnBrk="1" latinLnBrk="1" hangingPunct="1">
              <a:lnSpc>
                <a:spcPct val="160000"/>
              </a:lnSpc>
              <a:buFont typeface="Wingdings" pitchFamily="2" charset="2"/>
              <a:buChar char="v"/>
            </a:pP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최고관리자의 의지로 조직의 모든 구성원들에게 전파되어야 한다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.</a:t>
            </a:r>
          </a:p>
          <a:p>
            <a:pPr eaLnBrk="1" latinLnBrk="1" hangingPunct="1">
              <a:lnSpc>
                <a:spcPct val="160000"/>
              </a:lnSpc>
              <a:buFont typeface="Wingdings" pitchFamily="2" charset="2"/>
              <a:buChar char="v"/>
            </a:pPr>
            <a:r>
              <a:rPr kumimoji="1" lang="ko-KR" altLang="en-US" sz="1400" b="0" dirty="0" err="1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성과지표는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 고정된 것이 아니라 환경과 전략의 변화에 따라 재조정될 수 있다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.</a:t>
            </a:r>
          </a:p>
          <a:p>
            <a:pPr eaLnBrk="1" latinLnBrk="1" hangingPunct="1">
              <a:lnSpc>
                <a:spcPct val="160000"/>
              </a:lnSpc>
              <a:buFont typeface="Wingdings" pitchFamily="2" charset="2"/>
              <a:buChar char="v"/>
            </a:pPr>
            <a:r>
              <a:rPr kumimoji="1" lang="ko-KR" altLang="en-US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성과지표의 목표와 목적은 정확한 조사에 근거하여 설정되어야 한다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rPr>
              <a:t>.</a:t>
            </a:r>
          </a:p>
        </p:txBody>
      </p:sp>
      <p:sp>
        <p:nvSpPr>
          <p:cNvPr id="86026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6027" name="슬라이드 번호 개체 틀 35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36A4C013-8968-4BB2-9C4F-2B83F9FD2D47}" type="slidenum">
              <a:rPr lang="en-US" altLang="ko-KR">
                <a:solidFill>
                  <a:schemeClr val="tx1"/>
                </a:solidFill>
              </a:rPr>
              <a:pPr/>
              <a:t>35</a:t>
            </a:fld>
            <a:endParaRPr lang="en-US" altLang="ko-KR">
              <a:solidFill>
                <a:schemeClr val="tx1"/>
              </a:solidFill>
            </a:endParaRPr>
          </a:p>
        </p:txBody>
      </p:sp>
      <p:grpSp>
        <p:nvGrpSpPr>
          <p:cNvPr id="2" name="그룹 41"/>
          <p:cNvGrpSpPr/>
          <p:nvPr/>
        </p:nvGrpSpPr>
        <p:grpSpPr>
          <a:xfrm>
            <a:off x="536543" y="2114772"/>
            <a:ext cx="1215951" cy="4128654"/>
            <a:chOff x="536543" y="2114772"/>
            <a:chExt cx="1215951" cy="4128654"/>
          </a:xfrm>
        </p:grpSpPr>
        <p:sp>
          <p:nvSpPr>
            <p:cNvPr id="36" name="직사각형 35"/>
            <p:cNvSpPr/>
            <p:nvPr/>
          </p:nvSpPr>
          <p:spPr>
            <a:xfrm>
              <a:off x="542894" y="5357826"/>
              <a:ext cx="1209600" cy="885600"/>
            </a:xfrm>
            <a:prstGeom prst="rect">
              <a:avLst/>
            </a:prstGeom>
            <a:solidFill>
              <a:srgbClr val="346875"/>
            </a:solidFill>
            <a:ln>
              <a:noFill/>
            </a:ln>
            <a:scene3d>
              <a:camera prst="isometricOffAxis2Left">
                <a:rot lat="1079999" lon="1560000" rev="0"/>
              </a:camera>
              <a:lightRig rig="flat" dir="t"/>
            </a:scene3d>
            <a:sp3d extrusionH="1905000">
              <a:extrusionClr>
                <a:srgbClr val="346875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성과지표 도출</a:t>
              </a:r>
              <a:endParaRPr lang="en-US" altLang="ko-KR" sz="1800" b="0" dirty="0" smtClean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  <a:p>
              <a:pPr algn="ctr"/>
              <a:r>
                <a:rPr lang="en-US" altLang="ko-KR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(</a:t>
              </a:r>
              <a:r>
                <a:rPr lang="ko-KR" altLang="en-US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부서별</a:t>
              </a:r>
              <a:r>
                <a:rPr lang="en-US" altLang="ko-KR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)</a:t>
              </a:r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536544" y="4542387"/>
              <a:ext cx="1214445" cy="886877"/>
            </a:xfrm>
            <a:prstGeom prst="rect">
              <a:avLst/>
            </a:prstGeom>
            <a:solidFill>
              <a:srgbClr val="EC635C"/>
            </a:solidFill>
            <a:ln>
              <a:noFill/>
            </a:ln>
            <a:scene3d>
              <a:camera prst="isometricOffAxis2Left"/>
              <a:lightRig rig="flat" dir="t"/>
            </a:scene3d>
            <a:sp3d extrusionH="1905000">
              <a:extrusionClr>
                <a:srgbClr val="EC635C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1</a:t>
              </a:r>
              <a:r>
                <a:rPr lang="ko-KR" altLang="en-US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차 검증</a:t>
              </a:r>
              <a:endParaRPr lang="en-US" altLang="ko-KR" sz="1800" b="0" dirty="0" smtClean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  <a:p>
              <a:pPr algn="ctr"/>
              <a:r>
                <a:rPr lang="en-US" altLang="ko-KR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(</a:t>
              </a:r>
              <a:r>
                <a:rPr lang="ko-KR" altLang="en-US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과별</a:t>
              </a:r>
              <a:r>
                <a:rPr lang="en-US" altLang="ko-KR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)</a:t>
              </a:r>
              <a:endParaRPr lang="en-US" altLang="ko-KR" sz="1050" b="0" dirty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536543" y="3714752"/>
              <a:ext cx="1214446" cy="8856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scene3d>
              <a:camera prst="isometricOffAxis2Left"/>
              <a:lightRig rig="flat" dir="t"/>
            </a:scene3d>
            <a:sp3d extrusionH="1905000">
              <a:extrusionClr>
                <a:schemeClr val="accent6">
                  <a:lumMod val="60000"/>
                  <a:lumOff val="40000"/>
                </a:schemeClr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2</a:t>
              </a:r>
              <a:r>
                <a:rPr lang="ko-KR" altLang="en-US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차 검증</a:t>
              </a:r>
              <a:endParaRPr lang="en-US" altLang="ko-KR" sz="1800" b="0" dirty="0" smtClean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  <a:p>
              <a:pPr algn="ctr"/>
              <a:r>
                <a:rPr lang="en-US" altLang="ko-KR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(</a:t>
              </a:r>
              <a:r>
                <a:rPr lang="ko-KR" altLang="en-US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품질 검증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)</a:t>
              </a:r>
              <a:endParaRPr lang="en-US" altLang="ko-KR" sz="900" b="0" dirty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536543" y="2900590"/>
              <a:ext cx="1214446" cy="885600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  <a:scene3d>
              <a:camera prst="isometricOffAxis2Left"/>
              <a:lightRig rig="flat" dir="t"/>
            </a:scene3d>
            <a:sp3d extrusionH="1905000">
              <a:extrusionClr>
                <a:schemeClr val="accent5">
                  <a:lumMod val="75000"/>
                </a:schemeClr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3</a:t>
              </a:r>
              <a:r>
                <a:rPr lang="ko-KR" altLang="en-US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차 검증</a:t>
              </a:r>
              <a:endParaRPr lang="en-US" altLang="ko-KR" sz="1800" b="0" dirty="0" smtClean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  <a:p>
              <a:pPr algn="ctr"/>
              <a:r>
                <a:rPr lang="en-US" altLang="ko-KR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(</a:t>
              </a:r>
              <a:r>
                <a:rPr lang="ko-KR" altLang="en-US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관리부서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)</a:t>
              </a:r>
              <a:endParaRPr lang="en-US" altLang="ko-KR" sz="900" b="0" dirty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536543" y="2114772"/>
              <a:ext cx="1214446" cy="885600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>
              <a:noFill/>
            </a:ln>
            <a:scene3d>
              <a:camera prst="isometricOffAxis2Left"/>
              <a:lightRig rig="flat" dir="t"/>
            </a:scene3d>
            <a:sp3d extrusionH="1905000">
              <a:extrusionClr>
                <a:schemeClr val="bg2">
                  <a:lumMod val="75000"/>
                </a:schemeClr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8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완료</a:t>
              </a:r>
              <a:endParaRPr lang="en-US" altLang="ko-KR" sz="1400" b="0" dirty="0" smtClean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  <a:p>
              <a:pPr algn="ctr"/>
              <a:r>
                <a:rPr lang="en-US" altLang="ko-KR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(</a:t>
              </a:r>
              <a:r>
                <a:rPr lang="ko-KR" altLang="en-US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심의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견고딕" pitchFamily="18" charset="-127"/>
                  <a:ea typeface="HY견고딕" pitchFamily="18" charset="-127"/>
                </a:rPr>
                <a:t>)</a:t>
              </a:r>
              <a:endParaRPr lang="en-US" altLang="ko-KR" sz="900" b="0" dirty="0">
                <a:solidFill>
                  <a:prstClr val="white"/>
                </a:solidFill>
                <a:latin typeface="HY견고딕" pitchFamily="18" charset="-127"/>
                <a:ea typeface="HY견고딕" pitchFamily="18" charset="-127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3446745" y="2354041"/>
            <a:ext cx="38884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buFont typeface="Monotype Sorts" pitchFamily="2" charset="2"/>
              <a:buNone/>
            </a:pPr>
            <a:r>
              <a:rPr kumimoji="1" lang="ko-KR" altLang="en-US" sz="2000" b="0" dirty="0" smtClean="0">
                <a:solidFill>
                  <a:schemeClr val="tx1"/>
                </a:solidFill>
                <a:latin typeface="HY울릉도M" panose="02030600000101010101" pitchFamily="18" charset="-127"/>
                <a:ea typeface="HY울릉도M" panose="02030600000101010101" pitchFamily="18" charset="-127"/>
              </a:rPr>
              <a:t> 성과지표 개발 팁</a:t>
            </a:r>
            <a:r>
              <a:rPr kumimoji="1" lang="en-US" altLang="ko-KR" sz="2000" b="0" dirty="0">
                <a:solidFill>
                  <a:schemeClr val="tx1"/>
                </a:solidFill>
                <a:latin typeface="HY울릉도M" panose="02030600000101010101" pitchFamily="18" charset="-127"/>
                <a:ea typeface="HY울릉도M" panose="02030600000101010101" pitchFamily="18" charset="-127"/>
              </a:rPr>
              <a:t>(MARK:1996)</a:t>
            </a:r>
          </a:p>
          <a:p>
            <a:endParaRPr lang="ko-KR" altLang="en-US" dirty="0"/>
          </a:p>
        </p:txBody>
      </p:sp>
      <p:sp>
        <p:nvSpPr>
          <p:cNvPr id="20" name="갈매기형 수장 19"/>
          <p:cNvSpPr/>
          <p:nvPr/>
        </p:nvSpPr>
        <p:spPr>
          <a:xfrm rot="5400000">
            <a:off x="2979238" y="2311580"/>
            <a:ext cx="497051" cy="581977"/>
          </a:xfrm>
          <a:prstGeom prst="chevron">
            <a:avLst/>
          </a:prstGeom>
          <a:solidFill>
            <a:srgbClr val="5F5F5F"/>
          </a:solidFill>
          <a:ln>
            <a:solidFill>
              <a:schemeClr val="accent4">
                <a:lumMod val="50000"/>
                <a:lumOff val="50000"/>
              </a:schemeClr>
            </a:solidFill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</p:spTree>
    <p:extLst>
      <p:ext uri="{BB962C8B-B14F-4D97-AF65-F5344CB8AC3E}">
        <p14:creationId xmlns:p14="http://schemas.microsoft.com/office/powerpoint/2010/main" val="3986786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2.5 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검증방법</a:t>
            </a: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(2)</a:t>
            </a:r>
          </a:p>
        </p:txBody>
      </p:sp>
      <p:sp>
        <p:nvSpPr>
          <p:cNvPr id="87092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성과지표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7093" name="슬라이드 번호 개체 틀 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A3B13B14-EB3B-4C9D-8BD3-646CEDCB393D}" type="slidenum">
              <a:rPr lang="en-US" altLang="ko-KR">
                <a:solidFill>
                  <a:schemeClr val="tx1"/>
                </a:solidFill>
              </a:rPr>
              <a:pPr/>
              <a:t>36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5426637"/>
              </p:ext>
            </p:extLst>
          </p:nvPr>
        </p:nvGraphicFramePr>
        <p:xfrm>
          <a:off x="309530" y="1472284"/>
          <a:ext cx="9429815" cy="46672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39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77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08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98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108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9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81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점검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항목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세부질문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점검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점검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항목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세부질문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HY헤드라인M" pitchFamily="18" charset="-127"/>
                          <a:ea typeface="HY헤드라인M" pitchFamily="18" charset="-127"/>
                          <a:cs typeface="+mn-cs"/>
                        </a:rPr>
                        <a:t>점검</a:t>
                      </a:r>
                      <a:endParaRPr kumimoji="0" lang="en-US" altLang="ko-KR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HY헤드라인M" pitchFamily="18" charset="-127"/>
                        <a:ea typeface="HY헤드라인M" pitchFamily="18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6035"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연관성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성과지표는 과업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 목적과 연관되어 있는가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조직이 수행한 것에 대해 성과지표는 무엇을 말해주고 있는가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  <a:endParaRPr lang="ko-KR" altLang="en-US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endParaRPr lang="ko-KR" altLang="en-US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r>
                        <a:rPr lang="ko-KR" altLang="en-US" sz="1000" dirty="0" err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적시성</a:t>
                      </a:r>
                      <a:endParaRPr lang="ko-KR" altLang="en-US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성과지표는 적시에 정보를 제공하는가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성과지표의 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Track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 바뀌거나 행동이 변경될 때 신속하게 정보를 제공하는가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endParaRPr lang="en-US" altLang="ko-KR" sz="2400" dirty="0" smtClean="0">
                        <a:solidFill>
                          <a:srgbClr val="61D6E1"/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6229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잘못된 </a:t>
                      </a:r>
                      <a:endParaRPr lang="en-US" altLang="ko-KR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유인을 </a:t>
                      </a:r>
                      <a:endParaRPr lang="en-US" altLang="ko-KR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피하는 </a:t>
                      </a:r>
                      <a:endParaRPr lang="en-US" altLang="ko-KR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능력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성과지표가 예측하지 못한 행동을 조장하는가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실질적인 개선 없이도 성과가 개선된 것으로 나타날 수 있는가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  <a:endParaRPr lang="ko-KR" altLang="en-US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신뢰성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성과지표는 그 사용에 있어 충분히 정밀한가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성과지표가 담당자에 의해 충분히 검토되었는가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성과지표가 성과에 있어서 충분한 변화를 나타낼 수 있는가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endParaRPr lang="en-US" altLang="ko-KR" sz="2400" dirty="0" smtClean="0">
                        <a:solidFill>
                          <a:srgbClr val="61D6E1"/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2856"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원인성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조직의 과업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활동에 의한 영향을 측정할 수 있는가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부정한 측정에 대한 책임성은 명확한가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SMART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를 충족하는가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  <a:endParaRPr lang="ko-KR" altLang="en-US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endParaRPr lang="ko-KR" altLang="en-US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비교</a:t>
                      </a:r>
                      <a:endParaRPr lang="en-US" altLang="ko-KR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  <a:p>
                      <a:pPr lvl="0" algn="ctr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가능성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성과지표는 과거 성과와 비교 가능한가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lvl="0" algn="l" latinLnBrk="1">
                        <a:lnSpc>
                          <a:spcPct val="150000"/>
                        </a:lnSpc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성과지표는 유사서비스를 제공하는 </a:t>
                      </a:r>
                      <a:r>
                        <a:rPr lang="ko-KR" altLang="en-US" sz="1000" dirty="0" err="1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다른기관과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비교 가능한가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endParaRPr lang="en-US" altLang="ko-KR" sz="2400" dirty="0" smtClean="0">
                        <a:solidFill>
                          <a:srgbClr val="61D6E1"/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818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명확성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성과지표는 명확하게 표현되고 쉽게 이해되는가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성과지표는 명확한 정의를 가지고 있으며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</a:t>
                      </a: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일관되게 자료가 수집되는가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  <a:endParaRPr lang="ko-KR" altLang="en-US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입증</a:t>
                      </a:r>
                      <a:endParaRPr lang="en-US" altLang="ko-KR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가능성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성과지표에 대한 정보 및 자료가 검증 가능하도록 수집되고 계산 되는가</a:t>
                      </a:r>
                      <a:r>
                        <a:rPr lang="en-US" altLang="ko-KR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성과지표들을 이용</a:t>
                      </a:r>
                      <a:r>
                        <a:rPr lang="ko-KR" altLang="en-US" sz="10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가능한 증거자료가 존재하는가</a:t>
                      </a:r>
                      <a:r>
                        <a:rPr lang="en-US" altLang="ko-KR" sz="1000" baseline="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?</a:t>
                      </a:r>
                      <a:endParaRPr lang="en-US" altLang="ko-KR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endParaRPr lang="en-US" altLang="ko-KR" sz="2400" dirty="0" smtClean="0">
                        <a:solidFill>
                          <a:srgbClr val="61D6E1"/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2488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종합</a:t>
                      </a:r>
                      <a:endParaRPr lang="en-US" altLang="ko-KR" sz="10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HY헤드라인M" pitchFamily="18" charset="-127"/>
                        <a:ea typeface="HY헤드라인M" pitchFamily="18" charset="-127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HY헤드라인M" pitchFamily="18" charset="-127"/>
                          <a:ea typeface="HY헤드라인M" pitchFamily="18" charset="-127"/>
                        </a:rPr>
                        <a:t>의견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j-lt"/>
                      </a:endParaRPr>
                    </a:p>
                  </a:txBody>
                  <a:tcPr marL="21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21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ACAC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21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ACAC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21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ACAC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algn="ctr" latinLnBrk="1">
                        <a:lnSpc>
                          <a:spcPct val="150000"/>
                        </a:lnSpc>
                      </a:pPr>
                      <a:endParaRPr lang="en-US" altLang="ko-KR" sz="2400" dirty="0" smtClean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21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ACAC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61D6E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F9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2787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자유형 9"/>
          <p:cNvSpPr/>
          <p:nvPr/>
        </p:nvSpPr>
        <p:spPr>
          <a:xfrm>
            <a:off x="489594" y="1391644"/>
            <a:ext cx="8964000" cy="4752000"/>
          </a:xfrm>
          <a:custGeom>
            <a:avLst/>
            <a:gdLst>
              <a:gd name="connsiteX0" fmla="*/ 0 w 11283496"/>
              <a:gd name="connsiteY0" fmla="*/ 0 h 5793460"/>
              <a:gd name="connsiteX1" fmla="*/ 320656 w 11283496"/>
              <a:gd name="connsiteY1" fmla="*/ 23290 h 5793460"/>
              <a:gd name="connsiteX2" fmla="*/ 5641748 w 11283496"/>
              <a:gd name="connsiteY2" fmla="*/ 184373 h 5793460"/>
              <a:gd name="connsiteX3" fmla="*/ 10962839 w 11283496"/>
              <a:gd name="connsiteY3" fmla="*/ 23290 h 5793460"/>
              <a:gd name="connsiteX4" fmla="*/ 11283496 w 11283496"/>
              <a:gd name="connsiteY4" fmla="*/ 0 h 5793460"/>
              <a:gd name="connsiteX5" fmla="*/ 11283496 w 11283496"/>
              <a:gd name="connsiteY5" fmla="*/ 5793460 h 5793460"/>
              <a:gd name="connsiteX6" fmla="*/ 10962839 w 11283496"/>
              <a:gd name="connsiteY6" fmla="*/ 5770170 h 5793460"/>
              <a:gd name="connsiteX7" fmla="*/ 5641748 w 11283496"/>
              <a:gd name="connsiteY7" fmla="*/ 5609087 h 5793460"/>
              <a:gd name="connsiteX8" fmla="*/ 320656 w 11283496"/>
              <a:gd name="connsiteY8" fmla="*/ 5770170 h 5793460"/>
              <a:gd name="connsiteX9" fmla="*/ 0 w 11283496"/>
              <a:gd name="connsiteY9" fmla="*/ 5793460 h 579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283496" h="5793460">
                <a:moveTo>
                  <a:pt x="0" y="0"/>
                </a:moveTo>
                <a:lnTo>
                  <a:pt x="320656" y="23290"/>
                </a:lnTo>
                <a:cubicBezTo>
                  <a:pt x="1902421" y="126020"/>
                  <a:pt x="3715085" y="184373"/>
                  <a:pt x="5641748" y="184373"/>
                </a:cubicBezTo>
                <a:cubicBezTo>
                  <a:pt x="7568410" y="184373"/>
                  <a:pt x="9381074" y="126020"/>
                  <a:pt x="10962839" y="23290"/>
                </a:cubicBezTo>
                <a:lnTo>
                  <a:pt x="11283496" y="0"/>
                </a:lnTo>
                <a:lnTo>
                  <a:pt x="11283496" y="5793460"/>
                </a:lnTo>
                <a:lnTo>
                  <a:pt x="10962839" y="5770170"/>
                </a:lnTo>
                <a:cubicBezTo>
                  <a:pt x="9381074" y="5667440"/>
                  <a:pt x="7568410" y="5609087"/>
                  <a:pt x="5641748" y="5609087"/>
                </a:cubicBezTo>
                <a:cubicBezTo>
                  <a:pt x="3715085" y="5609087"/>
                  <a:pt x="1902421" y="5667440"/>
                  <a:pt x="320656" y="5770170"/>
                </a:cubicBezTo>
                <a:lnTo>
                  <a:pt x="0" y="5793460"/>
                </a:lnTo>
                <a:close/>
              </a:path>
            </a:pathLst>
          </a:custGeom>
          <a:gradFill flip="none" rotWithShape="1">
            <a:gsLst>
              <a:gs pos="60792">
                <a:schemeClr val="bg1"/>
              </a:gs>
              <a:gs pos="40000">
                <a:schemeClr val="bg1"/>
              </a:gs>
              <a:gs pos="0">
                <a:schemeClr val="bg1">
                  <a:lumMod val="85000"/>
                </a:schemeClr>
              </a:gs>
              <a:gs pos="100000">
                <a:schemeClr val="bg1">
                  <a:lumMod val="8500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자유형 13"/>
          <p:cNvSpPr/>
          <p:nvPr/>
        </p:nvSpPr>
        <p:spPr>
          <a:xfrm>
            <a:off x="641994" y="1650882"/>
            <a:ext cx="8649674" cy="1539430"/>
          </a:xfrm>
          <a:custGeom>
            <a:avLst/>
            <a:gdLst>
              <a:gd name="connsiteX0" fmla="*/ 0 w 11283496"/>
              <a:gd name="connsiteY0" fmla="*/ 0 h 5793460"/>
              <a:gd name="connsiteX1" fmla="*/ 320656 w 11283496"/>
              <a:gd name="connsiteY1" fmla="*/ 23290 h 5793460"/>
              <a:gd name="connsiteX2" fmla="*/ 5641748 w 11283496"/>
              <a:gd name="connsiteY2" fmla="*/ 184373 h 5793460"/>
              <a:gd name="connsiteX3" fmla="*/ 10962839 w 11283496"/>
              <a:gd name="connsiteY3" fmla="*/ 23290 h 5793460"/>
              <a:gd name="connsiteX4" fmla="*/ 11283496 w 11283496"/>
              <a:gd name="connsiteY4" fmla="*/ 0 h 5793460"/>
              <a:gd name="connsiteX5" fmla="*/ 11283496 w 11283496"/>
              <a:gd name="connsiteY5" fmla="*/ 5793460 h 5793460"/>
              <a:gd name="connsiteX6" fmla="*/ 10962839 w 11283496"/>
              <a:gd name="connsiteY6" fmla="*/ 5770170 h 5793460"/>
              <a:gd name="connsiteX7" fmla="*/ 5641748 w 11283496"/>
              <a:gd name="connsiteY7" fmla="*/ 5609087 h 5793460"/>
              <a:gd name="connsiteX8" fmla="*/ 320656 w 11283496"/>
              <a:gd name="connsiteY8" fmla="*/ 5770170 h 5793460"/>
              <a:gd name="connsiteX9" fmla="*/ 0 w 11283496"/>
              <a:gd name="connsiteY9" fmla="*/ 5793460 h 579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283496" h="5793460">
                <a:moveTo>
                  <a:pt x="0" y="0"/>
                </a:moveTo>
                <a:lnTo>
                  <a:pt x="320656" y="23290"/>
                </a:lnTo>
                <a:cubicBezTo>
                  <a:pt x="1902421" y="126020"/>
                  <a:pt x="3715085" y="184373"/>
                  <a:pt x="5641748" y="184373"/>
                </a:cubicBezTo>
                <a:cubicBezTo>
                  <a:pt x="7568410" y="184373"/>
                  <a:pt x="9381074" y="126020"/>
                  <a:pt x="10962839" y="23290"/>
                </a:cubicBezTo>
                <a:lnTo>
                  <a:pt x="11283496" y="0"/>
                </a:lnTo>
                <a:lnTo>
                  <a:pt x="11283496" y="5793460"/>
                </a:lnTo>
                <a:lnTo>
                  <a:pt x="10962839" y="5770170"/>
                </a:lnTo>
                <a:cubicBezTo>
                  <a:pt x="9381074" y="5667440"/>
                  <a:pt x="7568410" y="5609087"/>
                  <a:pt x="5641748" y="5609087"/>
                </a:cubicBezTo>
                <a:cubicBezTo>
                  <a:pt x="3715085" y="5609087"/>
                  <a:pt x="1902421" y="5667440"/>
                  <a:pt x="320656" y="5770170"/>
                </a:cubicBezTo>
                <a:lnTo>
                  <a:pt x="0" y="5793460"/>
                </a:lnTo>
                <a:close/>
              </a:path>
            </a:pathLst>
          </a:custGeom>
          <a:gradFill flip="none" rotWithShape="1">
            <a:gsLst>
              <a:gs pos="60792">
                <a:schemeClr val="bg1"/>
              </a:gs>
              <a:gs pos="40000">
                <a:schemeClr val="bg1"/>
              </a:gs>
              <a:gs pos="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50000"/>
                  <a:lumOff val="5000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88067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8068" name="슬라이드 번호 개체 틀 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68DAA834-1E76-41CA-A82C-60E7F467E74E}" type="slidenum">
              <a:rPr lang="en-US" altLang="ko-KR">
                <a:solidFill>
                  <a:schemeClr val="tx1"/>
                </a:solidFill>
              </a:rPr>
              <a:pPr/>
              <a:t>37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88080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3.1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설정시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고려사항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6" name="자유형 15"/>
          <p:cNvSpPr/>
          <p:nvPr/>
        </p:nvSpPr>
        <p:spPr>
          <a:xfrm>
            <a:off x="641994" y="3501008"/>
            <a:ext cx="8649674" cy="2376264"/>
          </a:xfrm>
          <a:custGeom>
            <a:avLst/>
            <a:gdLst>
              <a:gd name="connsiteX0" fmla="*/ 0 w 11283496"/>
              <a:gd name="connsiteY0" fmla="*/ 0 h 5793460"/>
              <a:gd name="connsiteX1" fmla="*/ 320656 w 11283496"/>
              <a:gd name="connsiteY1" fmla="*/ 23290 h 5793460"/>
              <a:gd name="connsiteX2" fmla="*/ 5641748 w 11283496"/>
              <a:gd name="connsiteY2" fmla="*/ 184373 h 5793460"/>
              <a:gd name="connsiteX3" fmla="*/ 10962839 w 11283496"/>
              <a:gd name="connsiteY3" fmla="*/ 23290 h 5793460"/>
              <a:gd name="connsiteX4" fmla="*/ 11283496 w 11283496"/>
              <a:gd name="connsiteY4" fmla="*/ 0 h 5793460"/>
              <a:gd name="connsiteX5" fmla="*/ 11283496 w 11283496"/>
              <a:gd name="connsiteY5" fmla="*/ 5793460 h 5793460"/>
              <a:gd name="connsiteX6" fmla="*/ 10962839 w 11283496"/>
              <a:gd name="connsiteY6" fmla="*/ 5770170 h 5793460"/>
              <a:gd name="connsiteX7" fmla="*/ 5641748 w 11283496"/>
              <a:gd name="connsiteY7" fmla="*/ 5609087 h 5793460"/>
              <a:gd name="connsiteX8" fmla="*/ 320656 w 11283496"/>
              <a:gd name="connsiteY8" fmla="*/ 5770170 h 5793460"/>
              <a:gd name="connsiteX9" fmla="*/ 0 w 11283496"/>
              <a:gd name="connsiteY9" fmla="*/ 5793460 h 579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283496" h="5793460">
                <a:moveTo>
                  <a:pt x="0" y="0"/>
                </a:moveTo>
                <a:lnTo>
                  <a:pt x="320656" y="23290"/>
                </a:lnTo>
                <a:cubicBezTo>
                  <a:pt x="1902421" y="126020"/>
                  <a:pt x="3715085" y="184373"/>
                  <a:pt x="5641748" y="184373"/>
                </a:cubicBezTo>
                <a:cubicBezTo>
                  <a:pt x="7568410" y="184373"/>
                  <a:pt x="9381074" y="126020"/>
                  <a:pt x="10962839" y="23290"/>
                </a:cubicBezTo>
                <a:lnTo>
                  <a:pt x="11283496" y="0"/>
                </a:lnTo>
                <a:lnTo>
                  <a:pt x="11283496" y="5793460"/>
                </a:lnTo>
                <a:lnTo>
                  <a:pt x="10962839" y="5770170"/>
                </a:lnTo>
                <a:cubicBezTo>
                  <a:pt x="9381074" y="5667440"/>
                  <a:pt x="7568410" y="5609087"/>
                  <a:pt x="5641748" y="5609087"/>
                </a:cubicBezTo>
                <a:cubicBezTo>
                  <a:pt x="3715085" y="5609087"/>
                  <a:pt x="1902421" y="5667440"/>
                  <a:pt x="320656" y="5770170"/>
                </a:cubicBezTo>
                <a:lnTo>
                  <a:pt x="0" y="5793460"/>
                </a:lnTo>
                <a:close/>
              </a:path>
            </a:pathLst>
          </a:custGeom>
          <a:gradFill flip="none" rotWithShape="1">
            <a:gsLst>
              <a:gs pos="60792">
                <a:schemeClr val="bg1"/>
              </a:gs>
              <a:gs pos="40000">
                <a:schemeClr val="bg1"/>
              </a:gs>
              <a:gs pos="0">
                <a:schemeClr val="tx1">
                  <a:lumMod val="50000"/>
                  <a:lumOff val="50000"/>
                </a:schemeClr>
              </a:gs>
              <a:gs pos="100000">
                <a:schemeClr val="tx1">
                  <a:lumMod val="50000"/>
                  <a:lumOff val="5000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3" name="그룹 18"/>
          <p:cNvGrpSpPr/>
          <p:nvPr/>
        </p:nvGrpSpPr>
        <p:grpSpPr>
          <a:xfrm>
            <a:off x="790546" y="1888988"/>
            <a:ext cx="8501122" cy="3988284"/>
            <a:chOff x="790546" y="1888988"/>
            <a:chExt cx="8501122" cy="3988284"/>
          </a:xfrm>
        </p:grpSpPr>
        <p:sp>
          <p:nvSpPr>
            <p:cNvPr id="11" name="TextBox 10"/>
            <p:cNvSpPr txBox="1"/>
            <p:nvPr/>
          </p:nvSpPr>
          <p:spPr>
            <a:xfrm>
              <a:off x="2505058" y="3845947"/>
              <a:ext cx="6786610" cy="203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Bef>
                  <a:spcPct val="50000"/>
                </a:spcBef>
                <a:spcAft>
                  <a:spcPct val="20000"/>
                </a:spcAft>
                <a:buFont typeface="Wingdings" pitchFamily="2" charset="2"/>
                <a:buChar char="u"/>
                <a:defRPr/>
              </a:pPr>
              <a:r>
                <a:rPr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가용자원의 수준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,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기술변화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,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조직개편 등 달성수준결정과 관련한 조직 내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․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외의 </a:t>
              </a:r>
              <a:endParaRPr kumimoji="1" lang="en-US" altLang="ko-KR" sz="14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>
                <a:spcBef>
                  <a:spcPct val="50000"/>
                </a:spcBef>
                <a:spcAft>
                  <a:spcPct val="20000"/>
                </a:spcAft>
                <a:defRPr/>
              </a:pP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  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환경변화를 종합적으로 고려할 필요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.</a:t>
              </a:r>
              <a:endParaRPr kumimoji="1" lang="ko-KR" altLang="en-US" sz="14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>
                <a:spcBef>
                  <a:spcPct val="50000"/>
                </a:spcBef>
                <a:spcAft>
                  <a:spcPct val="20000"/>
                </a:spcAft>
                <a:buFont typeface="Wingdings" pitchFamily="2" charset="2"/>
                <a:buChar char="u"/>
                <a:defRPr/>
              </a:pP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비용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-</a:t>
              </a:r>
              <a:r>
                <a:rPr kumimoji="1" lang="ko-KR" altLang="en-US" sz="1400" b="0" dirty="0" err="1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효과성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(Cost-effectiveness)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도 고려하여야 함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.</a:t>
              </a:r>
            </a:p>
            <a:p>
              <a:pPr>
                <a:spcBef>
                  <a:spcPct val="50000"/>
                </a:spcBef>
                <a:spcAft>
                  <a:spcPct val="20000"/>
                </a:spcAft>
                <a:buFont typeface="Wingdings" pitchFamily="2" charset="2"/>
                <a:buChar char="u"/>
                <a:defRPr/>
              </a:pP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</a:t>
              </a:r>
              <a:r>
                <a:rPr kumimoji="1" lang="ko-KR" altLang="en-US" sz="1400" b="0" dirty="0" err="1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목표값이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너무 낮거나 높게 설정되는 것을 방지하기 위해 공공 또는 민간기관의 </a:t>
              </a:r>
              <a:endParaRPr kumimoji="1" lang="en-US" altLang="ko-KR" sz="14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>
                <a:spcBef>
                  <a:spcPct val="50000"/>
                </a:spcBef>
                <a:spcAft>
                  <a:spcPct val="20000"/>
                </a:spcAft>
                <a:defRPr/>
              </a:pP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  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실례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,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전문가의 과학적인 연구와 판단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,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고객집단 대표 등의 의견을 참고함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.</a:t>
              </a:r>
              <a:endParaRPr kumimoji="1" lang="ko-KR" altLang="en-US" sz="14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>
                <a:buFont typeface="Wingdings" pitchFamily="2" charset="2"/>
                <a:buChar char="u"/>
              </a:pPr>
              <a:endParaRPr lang="ko-KR" altLang="en-US" sz="1400" b="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2505058" y="1928802"/>
              <a:ext cx="6786610" cy="137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  <a:spcBef>
                  <a:spcPct val="50000"/>
                </a:spcBef>
                <a:spcAft>
                  <a:spcPct val="20000"/>
                </a:spcAft>
                <a:buFont typeface="Wingdings" pitchFamily="2" charset="2"/>
                <a:buChar char="u"/>
                <a:defRPr/>
              </a:pP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성과지표의 달성수준에 대한 계획을 수치로 표현한 것임 </a:t>
              </a:r>
            </a:p>
            <a:p>
              <a:pPr marL="180975" lvl="0" indent="-180975" algn="just" eaLnBrk="1" latinLnBrk="1" hangingPunct="1">
                <a:lnSpc>
                  <a:spcPct val="150000"/>
                </a:lnSpc>
                <a:buFont typeface="Wingdings" pitchFamily="2" charset="2"/>
                <a:buChar char="u"/>
              </a:pP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</a:t>
              </a:r>
              <a:r>
                <a:rPr kumimoji="1" lang="ko-KR" altLang="en-US" sz="1400" b="0" dirty="0" err="1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목표값은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성과를 현재 수준보다 향상시키기 위해 설정하는 것이므로 현실적으로 </a:t>
              </a:r>
              <a:endParaRPr kumimoji="1" lang="en-US" altLang="ko-KR" sz="14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 marL="180975" lvl="0" indent="-180975" algn="just" eaLnBrk="1" latinLnBrk="1" hangingPunct="1">
                <a:lnSpc>
                  <a:spcPct val="150000"/>
                </a:lnSpc>
              </a:pP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  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달성 가능하되</a:t>
              </a:r>
              <a:r>
                <a:rPr kumimoji="1" lang="en-US" altLang="ko-KR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, </a:t>
              </a:r>
              <a:r>
                <a:rPr kumimoji="1" lang="ko-KR" altLang="en-US" sz="14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다소 도전적으로 설정하여야 함</a:t>
              </a:r>
            </a:p>
            <a:p>
              <a:pPr>
                <a:lnSpc>
                  <a:spcPct val="150000"/>
                </a:lnSpc>
                <a:buFont typeface="Wingdings" pitchFamily="2" charset="2"/>
                <a:buChar char="u"/>
              </a:pPr>
              <a:endParaRPr lang="ko-KR" altLang="en-US" sz="1400" b="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790546" y="1888988"/>
              <a:ext cx="1357322" cy="175432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  <a:spcBef>
                  <a:spcPct val="50000"/>
                </a:spcBef>
                <a:spcAft>
                  <a:spcPct val="20000"/>
                </a:spcAft>
                <a:defRPr/>
              </a:pPr>
              <a:r>
                <a:rPr kumimoji="1" lang="en-US" altLang="ko-KR" sz="20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Target</a:t>
              </a:r>
            </a:p>
            <a:p>
              <a:pPr algn="ctr">
                <a:lnSpc>
                  <a:spcPct val="150000"/>
                </a:lnSpc>
                <a:spcBef>
                  <a:spcPct val="50000"/>
                </a:spcBef>
                <a:spcAft>
                  <a:spcPct val="20000"/>
                </a:spcAft>
                <a:defRPr/>
              </a:pPr>
              <a:r>
                <a:rPr kumimoji="1" lang="en-US" altLang="ko-KR" sz="20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(</a:t>
              </a:r>
              <a:r>
                <a:rPr kumimoji="1" lang="ko-KR" altLang="en-US" sz="2000" b="0" dirty="0" err="1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목표값</a:t>
              </a:r>
              <a:r>
                <a:rPr kumimoji="1" lang="en-US" altLang="ko-KR" sz="20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)</a:t>
              </a:r>
              <a:endParaRPr kumimoji="1" lang="ko-KR" altLang="en-US" sz="20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 algn="ctr">
                <a:lnSpc>
                  <a:spcPct val="150000"/>
                </a:lnSpc>
                <a:buFont typeface="Wingdings" pitchFamily="2" charset="2"/>
                <a:buChar char="u"/>
              </a:pPr>
              <a:endParaRPr lang="ko-KR" altLang="en-US" sz="2000" b="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791458" y="3518873"/>
              <a:ext cx="1357322" cy="2123658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algn="ctr">
                <a:spcBef>
                  <a:spcPct val="50000"/>
                </a:spcBef>
                <a:spcAft>
                  <a:spcPct val="20000"/>
                </a:spcAft>
                <a:defRPr/>
              </a:pPr>
              <a:endParaRPr kumimoji="1" lang="en-US" altLang="ko-KR" sz="20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 algn="ctr">
                <a:spcBef>
                  <a:spcPct val="50000"/>
                </a:spcBef>
                <a:spcAft>
                  <a:spcPct val="20000"/>
                </a:spcAft>
                <a:defRPr/>
              </a:pPr>
              <a:r>
                <a:rPr kumimoji="1" lang="ko-KR" altLang="en-US" sz="2000" b="0" dirty="0" err="1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목표값</a:t>
              </a:r>
              <a:endParaRPr kumimoji="1" lang="en-US" altLang="ko-KR" sz="2000" b="0" dirty="0" smtClean="0">
                <a:solidFill>
                  <a:schemeClr val="tx1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 algn="ctr">
                <a:spcBef>
                  <a:spcPct val="50000"/>
                </a:spcBef>
                <a:spcAft>
                  <a:spcPct val="20000"/>
                </a:spcAft>
                <a:defRPr/>
              </a:pPr>
              <a:r>
                <a:rPr kumimoji="1" lang="ko-KR" altLang="en-US" sz="2000" b="0" dirty="0" err="1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설정시</a:t>
              </a:r>
              <a:r>
                <a:rPr kumimoji="1" lang="ko-KR" altLang="en-US" sz="2000" b="0" dirty="0" smtClean="0">
                  <a:solidFill>
                    <a:schemeClr val="tx1"/>
                  </a:solidFill>
                  <a:latin typeface="HY헤드라인M" pitchFamily="18" charset="-127"/>
                  <a:ea typeface="HY헤드라인M" pitchFamily="18" charset="-127"/>
                </a:rPr>
                <a:t> 고려사항</a:t>
              </a:r>
            </a:p>
            <a:p>
              <a:pPr algn="ctr">
                <a:buFont typeface="Wingdings" pitchFamily="2" charset="2"/>
                <a:buChar char="u"/>
              </a:pPr>
              <a:endParaRPr lang="ko-KR" altLang="en-US" sz="2000" b="0" dirty="0">
                <a:latin typeface="HY헤드라인M" pitchFamily="18" charset="-127"/>
                <a:ea typeface="HY헤드라인M" pitchFamily="18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244923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1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89092" name="슬라이드 번호 개체 틀 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DB307DED-C9EC-429F-B85B-F9D94432F31F}" type="slidenum">
              <a:rPr lang="en-US" altLang="ko-KR">
                <a:solidFill>
                  <a:schemeClr val="tx1"/>
                </a:solidFill>
              </a:rPr>
              <a:pPr/>
              <a:t>38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89093" name="Text Box 4"/>
          <p:cNvSpPr txBox="1">
            <a:spLocks noChangeArrowheads="1"/>
          </p:cNvSpPr>
          <p:nvPr/>
        </p:nvSpPr>
        <p:spPr bwMode="auto">
          <a:xfrm>
            <a:off x="445597" y="836712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3.2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수준 분석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30" name="Rectangle 2"/>
          <p:cNvSpPr>
            <a:spLocks noChangeArrowheads="1"/>
          </p:cNvSpPr>
          <p:nvPr/>
        </p:nvSpPr>
        <p:spPr bwMode="auto">
          <a:xfrm>
            <a:off x="568116" y="2037985"/>
            <a:ext cx="841375" cy="3314700"/>
          </a:xfrm>
          <a:prstGeom prst="rect">
            <a:avLst/>
          </a:prstGeom>
          <a:solidFill>
            <a:srgbClr val="666699">
              <a:alpha val="27843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목표값</a:t>
            </a:r>
          </a:p>
          <a:p>
            <a:pPr algn="ctr"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설정</a:t>
            </a:r>
          </a:p>
          <a:p>
            <a:pPr algn="ctr"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논리</a:t>
            </a:r>
          </a:p>
        </p:txBody>
      </p:sp>
      <p:sp>
        <p:nvSpPr>
          <p:cNvPr id="31" name="AutoShape 7"/>
          <p:cNvSpPr>
            <a:spLocks noChangeArrowheads="1"/>
          </p:cNvSpPr>
          <p:nvPr/>
        </p:nvSpPr>
        <p:spPr bwMode="auto">
          <a:xfrm>
            <a:off x="1573003" y="2144347"/>
            <a:ext cx="1646238" cy="881063"/>
          </a:xfrm>
          <a:prstGeom prst="diamond">
            <a:avLst/>
          </a:prstGeom>
          <a:solidFill>
            <a:srgbClr val="C0C0C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과거실적이 </a:t>
            </a:r>
          </a:p>
          <a:p>
            <a:pPr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존재하는가</a:t>
            </a:r>
            <a:r>
              <a:rPr lang="en-US" altLang="ko-KR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sp>
        <p:nvSpPr>
          <p:cNvPr id="32" name="AutoShape 8"/>
          <p:cNvSpPr>
            <a:spLocks noChangeArrowheads="1"/>
          </p:cNvSpPr>
          <p:nvPr/>
        </p:nvSpPr>
        <p:spPr bwMode="auto">
          <a:xfrm>
            <a:off x="5111541" y="2144347"/>
            <a:ext cx="1622425" cy="881063"/>
          </a:xfrm>
          <a:prstGeom prst="diamond">
            <a:avLst/>
          </a:prstGeom>
          <a:solidFill>
            <a:srgbClr val="99CC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연도별 실적</a:t>
            </a:r>
          </a:p>
          <a:p>
            <a:pPr algn="ctr"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변화형태는</a:t>
            </a:r>
            <a:r>
              <a:rPr lang="en-US" altLang="ko-KR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sp>
        <p:nvSpPr>
          <p:cNvPr id="33" name="Rectangle 9"/>
          <p:cNvSpPr>
            <a:spLocks noChangeArrowheads="1"/>
          </p:cNvSpPr>
          <p:nvPr/>
        </p:nvSpPr>
        <p:spPr bwMode="auto">
          <a:xfrm>
            <a:off x="7497553" y="1382347"/>
            <a:ext cx="1544638" cy="647700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과거 </a:t>
            </a: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실적의 평균을 </a:t>
            </a:r>
            <a:r>
              <a:rPr lang="ko-KR" altLang="en-US" sz="11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기준값으로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목표설정</a:t>
            </a:r>
          </a:p>
        </p:txBody>
      </p:sp>
      <p:sp>
        <p:nvSpPr>
          <p:cNvPr id="34" name="Rectangle 10"/>
          <p:cNvSpPr>
            <a:spLocks noChangeArrowheads="1"/>
          </p:cNvSpPr>
          <p:nvPr/>
        </p:nvSpPr>
        <p:spPr bwMode="auto">
          <a:xfrm>
            <a:off x="7497553" y="3723910"/>
            <a:ext cx="1544638" cy="747712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lnSpc>
                <a:spcPct val="1300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전년도 실적을 기준값으로 설정하여 목표설정</a:t>
            </a:r>
          </a:p>
        </p:txBody>
      </p:sp>
      <p:cxnSp>
        <p:nvCxnSpPr>
          <p:cNvPr id="35" name="AutoShape 11"/>
          <p:cNvCxnSpPr>
            <a:cxnSpLocks noChangeShapeType="1"/>
            <a:stCxn id="31" idx="3"/>
            <a:endCxn id="32" idx="1"/>
          </p:cNvCxnSpPr>
          <p:nvPr/>
        </p:nvCxnSpPr>
        <p:spPr bwMode="auto">
          <a:xfrm>
            <a:off x="3219241" y="2584879"/>
            <a:ext cx="1892300" cy="0"/>
          </a:xfrm>
          <a:prstGeom prst="straightConnector1">
            <a:avLst/>
          </a:prstGeom>
          <a:noFill/>
          <a:ln w="9525">
            <a:solidFill>
              <a:srgbClr val="00008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6" name="AutoShape 12"/>
          <p:cNvCxnSpPr>
            <a:cxnSpLocks noChangeShapeType="1"/>
            <a:stCxn id="32" idx="3"/>
            <a:endCxn id="33" idx="1"/>
          </p:cNvCxnSpPr>
          <p:nvPr/>
        </p:nvCxnSpPr>
        <p:spPr bwMode="auto">
          <a:xfrm flipV="1">
            <a:off x="6733966" y="1706197"/>
            <a:ext cx="763587" cy="878682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6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7" name="AutoShape 13"/>
          <p:cNvSpPr>
            <a:spLocks noChangeArrowheads="1"/>
          </p:cNvSpPr>
          <p:nvPr/>
        </p:nvSpPr>
        <p:spPr bwMode="auto">
          <a:xfrm>
            <a:off x="1596816" y="3381010"/>
            <a:ext cx="1608137" cy="881062"/>
          </a:xfrm>
          <a:prstGeom prst="diamond">
            <a:avLst/>
          </a:prstGeom>
          <a:solidFill>
            <a:srgbClr val="CC99FF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lnSpc>
                <a:spcPts val="7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미만 </a:t>
            </a:r>
          </a:p>
          <a:p>
            <a:pPr algn="ctr">
              <a:lnSpc>
                <a:spcPts val="7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과거실적이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 algn="ctr">
              <a:lnSpc>
                <a:spcPts val="7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존재하는가</a:t>
            </a: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</a:p>
        </p:txBody>
      </p:sp>
      <p:sp>
        <p:nvSpPr>
          <p:cNvPr id="38" name="Text Box 14"/>
          <p:cNvSpPr txBox="1">
            <a:spLocks noChangeArrowheads="1"/>
          </p:cNvSpPr>
          <p:nvPr/>
        </p:nvSpPr>
        <p:spPr bwMode="auto">
          <a:xfrm>
            <a:off x="3398628" y="2339610"/>
            <a:ext cx="140335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en-US" altLang="ko-KR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이상 실적 有</a:t>
            </a:r>
          </a:p>
        </p:txBody>
      </p:sp>
      <p:sp>
        <p:nvSpPr>
          <p:cNvPr id="39" name="Text Box 15"/>
          <p:cNvSpPr txBox="1">
            <a:spLocks noChangeArrowheads="1"/>
          </p:cNvSpPr>
          <p:nvPr/>
        </p:nvSpPr>
        <p:spPr bwMode="auto">
          <a:xfrm>
            <a:off x="2403216" y="3060335"/>
            <a:ext cx="140335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이상 실적 無</a:t>
            </a:r>
          </a:p>
        </p:txBody>
      </p:sp>
      <p:cxnSp>
        <p:nvCxnSpPr>
          <p:cNvPr id="40" name="AutoShape 16"/>
          <p:cNvCxnSpPr>
            <a:cxnSpLocks noChangeShapeType="1"/>
            <a:stCxn id="31" idx="2"/>
            <a:endCxn id="37" idx="0"/>
          </p:cNvCxnSpPr>
          <p:nvPr/>
        </p:nvCxnSpPr>
        <p:spPr bwMode="auto">
          <a:xfrm>
            <a:off x="2396122" y="3025410"/>
            <a:ext cx="4763" cy="355600"/>
          </a:xfrm>
          <a:prstGeom prst="straightConnector1">
            <a:avLst/>
          </a:prstGeom>
          <a:noFill/>
          <a:ln w="9525">
            <a:solidFill>
              <a:srgbClr val="00008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" name="AutoShape 17"/>
          <p:cNvCxnSpPr>
            <a:cxnSpLocks noChangeShapeType="1"/>
            <a:stCxn id="32" idx="2"/>
            <a:endCxn id="34" idx="1"/>
          </p:cNvCxnSpPr>
          <p:nvPr/>
        </p:nvCxnSpPr>
        <p:spPr bwMode="auto">
          <a:xfrm rot="16200000" flipH="1">
            <a:off x="6173975" y="2774188"/>
            <a:ext cx="1072356" cy="1574799"/>
          </a:xfrm>
          <a:prstGeom prst="bentConnector2">
            <a:avLst/>
          </a:prstGeom>
          <a:noFill/>
          <a:ln w="9525">
            <a:solidFill>
              <a:srgbClr val="00336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2" name="Rectangle 18"/>
          <p:cNvSpPr>
            <a:spLocks noChangeArrowheads="1"/>
          </p:cNvSpPr>
          <p:nvPr/>
        </p:nvSpPr>
        <p:spPr bwMode="auto">
          <a:xfrm>
            <a:off x="3986003" y="3381010"/>
            <a:ext cx="1843088" cy="881062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lnSpc>
                <a:spcPct val="1300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과거 몇 개월의 실적을 </a:t>
            </a:r>
          </a:p>
          <a:p>
            <a:pPr>
              <a:lnSpc>
                <a:spcPct val="1300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연단위로 환산한 값을</a:t>
            </a:r>
          </a:p>
          <a:p>
            <a:pPr>
              <a:lnSpc>
                <a:spcPct val="1300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기준으로 목표설정</a:t>
            </a:r>
          </a:p>
        </p:txBody>
      </p:sp>
      <p:sp>
        <p:nvSpPr>
          <p:cNvPr id="43" name="Text Box 19"/>
          <p:cNvSpPr txBox="1">
            <a:spLocks noChangeArrowheads="1"/>
          </p:cNvSpPr>
          <p:nvPr/>
        </p:nvSpPr>
        <p:spPr bwMode="auto">
          <a:xfrm>
            <a:off x="3230502" y="3552460"/>
            <a:ext cx="8874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실적 有</a:t>
            </a:r>
          </a:p>
        </p:txBody>
      </p:sp>
      <p:sp>
        <p:nvSpPr>
          <p:cNvPr id="44" name="Rectangle 20"/>
          <p:cNvSpPr>
            <a:spLocks noChangeArrowheads="1"/>
          </p:cNvSpPr>
          <p:nvPr/>
        </p:nvSpPr>
        <p:spPr bwMode="auto">
          <a:xfrm>
            <a:off x="3986003" y="4365260"/>
            <a:ext cx="1843088" cy="881062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lnSpc>
                <a:spcPts val="8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시행 후 </a:t>
            </a: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1/4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분기 혹은</a:t>
            </a:r>
          </a:p>
          <a:p>
            <a:pPr>
              <a:lnSpc>
                <a:spcPts val="8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상반기 실적을 연간</a:t>
            </a:r>
          </a:p>
          <a:p>
            <a:pPr>
              <a:lnSpc>
                <a:spcPts val="8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단위로 환산한 값을 </a:t>
            </a:r>
          </a:p>
          <a:p>
            <a:pPr>
              <a:lnSpc>
                <a:spcPts val="800"/>
              </a:lnSpc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기준으로 목표설정</a:t>
            </a:r>
          </a:p>
        </p:txBody>
      </p:sp>
      <p:sp>
        <p:nvSpPr>
          <p:cNvPr id="45" name="Text Box 21"/>
          <p:cNvSpPr txBox="1">
            <a:spLocks noChangeArrowheads="1"/>
          </p:cNvSpPr>
          <p:nvPr/>
        </p:nvSpPr>
        <p:spPr bwMode="auto">
          <a:xfrm>
            <a:off x="2371218" y="4408122"/>
            <a:ext cx="100330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실적 無</a:t>
            </a:r>
          </a:p>
        </p:txBody>
      </p:sp>
      <p:sp>
        <p:nvSpPr>
          <p:cNvPr id="46" name="Text Box 22"/>
          <p:cNvSpPr txBox="1">
            <a:spLocks noChangeArrowheads="1"/>
          </p:cNvSpPr>
          <p:nvPr/>
        </p:nvSpPr>
        <p:spPr bwMode="auto">
          <a:xfrm>
            <a:off x="6359340" y="2115971"/>
            <a:ext cx="126365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이상치 有</a:t>
            </a:r>
          </a:p>
        </p:txBody>
      </p:sp>
      <p:sp>
        <p:nvSpPr>
          <p:cNvPr id="47" name="Text Box 23"/>
          <p:cNvSpPr txBox="1">
            <a:spLocks noChangeArrowheads="1"/>
          </p:cNvSpPr>
          <p:nvPr/>
        </p:nvSpPr>
        <p:spPr bwMode="auto">
          <a:xfrm>
            <a:off x="5894798" y="3819705"/>
            <a:ext cx="1656184" cy="8371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이상치 無</a:t>
            </a:r>
          </a:p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점진적</a:t>
            </a: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안정적</a:t>
            </a:r>
          </a:p>
          <a:p>
            <a:pPr>
              <a:spcBef>
                <a:spcPct val="5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1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상승형</a:t>
            </a: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1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하강형</a:t>
            </a: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유지형</a:t>
            </a:r>
            <a:r>
              <a:rPr lang="en-US" altLang="ko-KR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cxnSp>
        <p:nvCxnSpPr>
          <p:cNvPr id="48" name="AutoShape 24"/>
          <p:cNvCxnSpPr>
            <a:cxnSpLocks noChangeShapeType="1"/>
            <a:stCxn id="37" idx="2"/>
            <a:endCxn id="44" idx="1"/>
          </p:cNvCxnSpPr>
          <p:nvPr/>
        </p:nvCxnSpPr>
        <p:spPr bwMode="auto">
          <a:xfrm rot="16200000" flipH="1">
            <a:off x="2921584" y="3742166"/>
            <a:ext cx="544513" cy="1584325"/>
          </a:xfrm>
          <a:prstGeom prst="bentConnector2">
            <a:avLst/>
          </a:prstGeom>
          <a:noFill/>
          <a:ln w="9525">
            <a:solidFill>
              <a:srgbClr val="00008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9" name="Rectangle 27"/>
          <p:cNvSpPr>
            <a:spLocks noChangeArrowheads="1"/>
          </p:cNvSpPr>
          <p:nvPr/>
        </p:nvSpPr>
        <p:spPr bwMode="auto">
          <a:xfrm>
            <a:off x="7502316" y="2101485"/>
            <a:ext cx="1544637" cy="647700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이상치를 제거하고 평균값을 </a:t>
            </a:r>
            <a:r>
              <a:rPr lang="ko-KR" altLang="en-US" sz="1100" b="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기준값으로</a:t>
            </a: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설정</a:t>
            </a:r>
          </a:p>
        </p:txBody>
      </p:sp>
      <p:cxnSp>
        <p:nvCxnSpPr>
          <p:cNvPr id="50" name="AutoShape 29"/>
          <p:cNvCxnSpPr>
            <a:cxnSpLocks noChangeShapeType="1"/>
            <a:stCxn id="32" idx="3"/>
            <a:endCxn id="49" idx="1"/>
          </p:cNvCxnSpPr>
          <p:nvPr/>
        </p:nvCxnSpPr>
        <p:spPr bwMode="auto">
          <a:xfrm flipV="1">
            <a:off x="6733966" y="2425335"/>
            <a:ext cx="768350" cy="159544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00336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Rectangle 30"/>
          <p:cNvSpPr>
            <a:spLocks noChangeArrowheads="1"/>
          </p:cNvSpPr>
          <p:nvPr/>
        </p:nvSpPr>
        <p:spPr bwMode="auto">
          <a:xfrm>
            <a:off x="3981241" y="5341572"/>
            <a:ext cx="1843087" cy="407988"/>
          </a:xfrm>
          <a:prstGeom prst="rect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30000"/>
              </a:spcBef>
              <a:spcAft>
                <a:spcPct val="20000"/>
              </a:spcAft>
              <a:buFont typeface="Wingdings" panose="05000000000000000000" pitchFamily="2" charset="2"/>
              <a:buNone/>
            </a:pPr>
            <a:r>
              <a: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부서의 직관으로 목표설정</a:t>
            </a:r>
          </a:p>
        </p:txBody>
      </p:sp>
      <p:cxnSp>
        <p:nvCxnSpPr>
          <p:cNvPr id="52" name="AutoShape 31"/>
          <p:cNvCxnSpPr>
            <a:cxnSpLocks noChangeShapeType="1"/>
            <a:stCxn id="37" idx="2"/>
            <a:endCxn id="51" idx="1"/>
          </p:cNvCxnSpPr>
          <p:nvPr/>
        </p:nvCxnSpPr>
        <p:spPr bwMode="auto">
          <a:xfrm rot="16200000" flipH="1">
            <a:off x="2549316" y="4114434"/>
            <a:ext cx="1284288" cy="1579563"/>
          </a:xfrm>
          <a:prstGeom prst="bentConnector2">
            <a:avLst/>
          </a:prstGeom>
          <a:noFill/>
          <a:ln w="9525">
            <a:solidFill>
              <a:srgbClr val="00008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" name="AutoShape 32"/>
          <p:cNvCxnSpPr>
            <a:cxnSpLocks noChangeShapeType="1"/>
            <a:stCxn id="37" idx="3"/>
            <a:endCxn id="42" idx="1"/>
          </p:cNvCxnSpPr>
          <p:nvPr/>
        </p:nvCxnSpPr>
        <p:spPr bwMode="auto">
          <a:xfrm>
            <a:off x="3204953" y="3821541"/>
            <a:ext cx="781050" cy="0"/>
          </a:xfrm>
          <a:prstGeom prst="straightConnector1">
            <a:avLst/>
          </a:prstGeom>
          <a:noFill/>
          <a:ln w="9525">
            <a:solidFill>
              <a:srgbClr val="000080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" name="TextBox 1"/>
          <p:cNvSpPr txBox="1"/>
          <p:nvPr/>
        </p:nvSpPr>
        <p:spPr>
          <a:xfrm>
            <a:off x="6324108" y="5085184"/>
            <a:ext cx="345342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 smtClean="0">
                <a:solidFill>
                  <a:schemeClr val="tx1"/>
                </a:solidFill>
              </a:rPr>
              <a:t>*</a:t>
            </a:r>
            <a:r>
              <a:rPr lang="ko-KR" altLang="en-US" b="0" dirty="0" smtClean="0">
                <a:solidFill>
                  <a:schemeClr val="tx1"/>
                </a:solidFill>
              </a:rPr>
              <a:t>이상치</a:t>
            </a:r>
            <a:endParaRPr lang="en-US" altLang="ko-KR" b="0" dirty="0" smtClean="0">
              <a:solidFill>
                <a:schemeClr val="tx1"/>
              </a:solidFill>
            </a:endParaRPr>
          </a:p>
          <a:p>
            <a:r>
              <a:rPr lang="en-US" altLang="ko-KR" b="0" dirty="0" smtClean="0">
                <a:solidFill>
                  <a:schemeClr val="tx1"/>
                </a:solidFill>
              </a:rPr>
              <a:t>:</a:t>
            </a:r>
            <a:r>
              <a:rPr lang="ko-KR" altLang="en-US" b="0" dirty="0" smtClean="0">
                <a:solidFill>
                  <a:schemeClr val="tx1"/>
                </a:solidFill>
              </a:rPr>
              <a:t>특별한 상황</a:t>
            </a:r>
            <a:r>
              <a:rPr lang="en-US" altLang="ko-KR" b="0" dirty="0" smtClean="0">
                <a:solidFill>
                  <a:schemeClr val="tx1"/>
                </a:solidFill>
              </a:rPr>
              <a:t>(</a:t>
            </a:r>
            <a:r>
              <a:rPr lang="ko-KR" altLang="en-US" b="0" dirty="0" smtClean="0">
                <a:solidFill>
                  <a:schemeClr val="tx1"/>
                </a:solidFill>
              </a:rPr>
              <a:t>예산급증</a:t>
            </a:r>
            <a:r>
              <a:rPr lang="en-US" altLang="ko-KR" b="0" dirty="0" smtClean="0">
                <a:solidFill>
                  <a:schemeClr val="tx1"/>
                </a:solidFill>
              </a:rPr>
              <a:t>, </a:t>
            </a:r>
            <a:r>
              <a:rPr lang="ko-KR" altLang="en-US" b="0" dirty="0" err="1" smtClean="0">
                <a:solidFill>
                  <a:schemeClr val="tx1"/>
                </a:solidFill>
              </a:rPr>
              <a:t>전염병등</a:t>
            </a:r>
            <a:r>
              <a:rPr lang="en-US" altLang="ko-KR" b="0" dirty="0" smtClean="0">
                <a:solidFill>
                  <a:schemeClr val="tx1"/>
                </a:solidFill>
              </a:rPr>
              <a:t>)</a:t>
            </a:r>
            <a:r>
              <a:rPr lang="ko-KR" altLang="en-US" b="0" dirty="0" smtClean="0">
                <a:solidFill>
                  <a:schemeClr val="tx1"/>
                </a:solidFill>
              </a:rPr>
              <a:t>으로              인해 급증 또는 급감한 특정연도의 </a:t>
            </a:r>
            <a:r>
              <a:rPr lang="ko-KR" altLang="en-US" b="0" dirty="0" err="1" smtClean="0">
                <a:solidFill>
                  <a:schemeClr val="tx1"/>
                </a:solidFill>
              </a:rPr>
              <a:t>실적치</a:t>
            </a:r>
            <a:endParaRPr lang="ko-KR" altLang="en-US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9428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5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90116" name="슬라이드 번호 개체 틀 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5A1A9E45-C9AC-439B-9F78-2A656A670DE2}" type="slidenum">
              <a:rPr lang="en-US" altLang="ko-KR">
                <a:solidFill>
                  <a:schemeClr val="tx1"/>
                </a:solidFill>
              </a:rPr>
              <a:pPr/>
              <a:t>39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90117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3.3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설정 프로세스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pSp>
        <p:nvGrpSpPr>
          <p:cNvPr id="2" name="그룹 102"/>
          <p:cNvGrpSpPr/>
          <p:nvPr/>
        </p:nvGrpSpPr>
        <p:grpSpPr>
          <a:xfrm>
            <a:off x="238092" y="3500438"/>
            <a:ext cx="2981344" cy="519116"/>
            <a:chOff x="2238357" y="3071810"/>
            <a:chExt cx="2981344" cy="519116"/>
          </a:xfrm>
          <a:solidFill>
            <a:srgbClr val="7030A0"/>
          </a:solidFill>
        </p:grpSpPr>
        <p:sp>
          <p:nvSpPr>
            <p:cNvPr id="102" name="자유형 101"/>
            <p:cNvSpPr/>
            <p:nvPr/>
          </p:nvSpPr>
          <p:spPr>
            <a:xfrm rot="5400000" flipH="1">
              <a:off x="3398349" y="1911818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1" name="자유형 100"/>
            <p:cNvSpPr/>
            <p:nvPr/>
          </p:nvSpPr>
          <p:spPr>
            <a:xfrm rot="16200000">
              <a:off x="3543528" y="1914752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ko-KR" altLang="en-US" sz="1400" b="0" dirty="0" err="1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당해년도</a:t>
              </a:r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 목표수준은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?</a:t>
              </a:r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grpSp>
        <p:nvGrpSpPr>
          <p:cNvPr id="4" name="그룹 99"/>
          <p:cNvGrpSpPr/>
          <p:nvPr/>
        </p:nvGrpSpPr>
        <p:grpSpPr>
          <a:xfrm>
            <a:off x="3167050" y="3643314"/>
            <a:ext cx="6572296" cy="2786082"/>
            <a:chOff x="380968" y="3714752"/>
            <a:chExt cx="6572296" cy="2786082"/>
          </a:xfrm>
        </p:grpSpPr>
        <p:grpSp>
          <p:nvGrpSpPr>
            <p:cNvPr id="5" name="그룹 72"/>
            <p:cNvGrpSpPr/>
            <p:nvPr/>
          </p:nvGrpSpPr>
          <p:grpSpPr>
            <a:xfrm>
              <a:off x="380968" y="3714753"/>
              <a:ext cx="3143272" cy="2786081"/>
              <a:chOff x="6167446" y="1142984"/>
              <a:chExt cx="3143272" cy="2786081"/>
            </a:xfrm>
          </p:grpSpPr>
          <p:grpSp>
            <p:nvGrpSpPr>
              <p:cNvPr id="6" name="그룹 59"/>
              <p:cNvGrpSpPr/>
              <p:nvPr/>
            </p:nvGrpSpPr>
            <p:grpSpPr>
              <a:xfrm>
                <a:off x="6167446" y="1142984"/>
                <a:ext cx="3143272" cy="1071569"/>
                <a:chOff x="3883567" y="1897911"/>
                <a:chExt cx="4038972" cy="1446643"/>
              </a:xfrm>
            </p:grpSpPr>
            <p:sp>
              <p:nvSpPr>
                <p:cNvPr id="61" name="자유형 60"/>
                <p:cNvSpPr/>
                <p:nvPr/>
              </p:nvSpPr>
              <p:spPr>
                <a:xfrm rot="16628289">
                  <a:off x="6009908" y="1431923"/>
                  <a:ext cx="1019547" cy="2805715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alpha val="73000"/>
                  </a:schemeClr>
                </a:solidFill>
                <a:ln>
                  <a:noFill/>
                </a:ln>
                <a:effectLst>
                  <a:softEdge rad="3175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2" name="자유형 61"/>
                <p:cNvSpPr/>
                <p:nvPr/>
              </p:nvSpPr>
              <p:spPr>
                <a:xfrm rot="16200000">
                  <a:off x="5760900" y="1018610"/>
                  <a:ext cx="696858" cy="3340657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rtlCol="0" anchor="ctr"/>
                <a:lstStyle/>
                <a:p>
                  <a:pPr algn="ctr"/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유형</a:t>
                  </a:r>
                  <a:r>
                    <a:rPr lang="en-US" altLang="ko-KR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1:</a:t>
                  </a:r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전년도 대비 향상된 목표</a:t>
                  </a:r>
                  <a:endParaRPr lang="ko-KR" altLang="en-US" sz="1400" b="0" dirty="0">
                    <a:solidFill>
                      <a:prstClr val="white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63" name="자유형 62"/>
                <p:cNvSpPr/>
                <p:nvPr/>
              </p:nvSpPr>
              <p:spPr>
                <a:xfrm>
                  <a:off x="3883567" y="1897911"/>
                  <a:ext cx="1110863" cy="1289020"/>
                </a:xfrm>
                <a:custGeom>
                  <a:avLst/>
                  <a:gdLst>
                    <a:gd name="connsiteX0" fmla="*/ 1001486 w 1538515"/>
                    <a:gd name="connsiteY0" fmla="*/ 58057 h 1785257"/>
                    <a:gd name="connsiteX1" fmla="*/ 0 w 1538515"/>
                    <a:gd name="connsiteY1" fmla="*/ 1422400 h 1785257"/>
                    <a:gd name="connsiteX2" fmla="*/ 72572 w 1538515"/>
                    <a:gd name="connsiteY2" fmla="*/ 1422400 h 1785257"/>
                    <a:gd name="connsiteX3" fmla="*/ 72572 w 1538515"/>
                    <a:gd name="connsiteY3" fmla="*/ 1509486 h 1785257"/>
                    <a:gd name="connsiteX4" fmla="*/ 159658 w 1538515"/>
                    <a:gd name="connsiteY4" fmla="*/ 1509486 h 1785257"/>
                    <a:gd name="connsiteX5" fmla="*/ 261258 w 1538515"/>
                    <a:gd name="connsiteY5" fmla="*/ 1640114 h 1785257"/>
                    <a:gd name="connsiteX6" fmla="*/ 261258 w 1538515"/>
                    <a:gd name="connsiteY6" fmla="*/ 1640114 h 1785257"/>
                    <a:gd name="connsiteX7" fmla="*/ 377372 w 1538515"/>
                    <a:gd name="connsiteY7" fmla="*/ 1727200 h 1785257"/>
                    <a:gd name="connsiteX8" fmla="*/ 449943 w 1538515"/>
                    <a:gd name="connsiteY8" fmla="*/ 1712686 h 1785257"/>
                    <a:gd name="connsiteX9" fmla="*/ 508000 w 1538515"/>
                    <a:gd name="connsiteY9" fmla="*/ 1785257 h 1785257"/>
                    <a:gd name="connsiteX10" fmla="*/ 1538515 w 1538515"/>
                    <a:gd name="connsiteY10" fmla="*/ 362857 h 1785257"/>
                    <a:gd name="connsiteX11" fmla="*/ 1538515 w 1538515"/>
                    <a:gd name="connsiteY11" fmla="*/ 275771 h 1785257"/>
                    <a:gd name="connsiteX12" fmla="*/ 1422400 w 1538515"/>
                    <a:gd name="connsiteY12" fmla="*/ 246743 h 1785257"/>
                    <a:gd name="connsiteX13" fmla="*/ 1407886 w 1538515"/>
                    <a:gd name="connsiteY13" fmla="*/ 116114 h 1785257"/>
                    <a:gd name="connsiteX14" fmla="*/ 1291772 w 1538515"/>
                    <a:gd name="connsiteY14" fmla="*/ 174171 h 1785257"/>
                    <a:gd name="connsiteX15" fmla="*/ 1219200 w 1538515"/>
                    <a:gd name="connsiteY15" fmla="*/ 87086 h 1785257"/>
                    <a:gd name="connsiteX16" fmla="*/ 1219200 w 1538515"/>
                    <a:gd name="connsiteY16" fmla="*/ 87086 h 1785257"/>
                    <a:gd name="connsiteX17" fmla="*/ 1175658 w 1538515"/>
                    <a:gd name="connsiteY17" fmla="*/ 116114 h 1785257"/>
                    <a:gd name="connsiteX18" fmla="*/ 1117600 w 1538515"/>
                    <a:gd name="connsiteY18" fmla="*/ 43543 h 1785257"/>
                    <a:gd name="connsiteX19" fmla="*/ 1088572 w 1538515"/>
                    <a:gd name="connsiteY19" fmla="*/ 43543 h 1785257"/>
                    <a:gd name="connsiteX20" fmla="*/ 1059543 w 1538515"/>
                    <a:gd name="connsiteY20" fmla="*/ 0 h 1785257"/>
                    <a:gd name="connsiteX21" fmla="*/ 1001486 w 1538515"/>
                    <a:gd name="connsiteY21" fmla="*/ 58057 h 1785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38515" h="1785257">
                      <a:moveTo>
                        <a:pt x="1001486" y="58057"/>
                      </a:moveTo>
                      <a:lnTo>
                        <a:pt x="0" y="1422400"/>
                      </a:lnTo>
                      <a:lnTo>
                        <a:pt x="72572" y="1422400"/>
                      </a:lnTo>
                      <a:lnTo>
                        <a:pt x="72572" y="1509486"/>
                      </a:lnTo>
                      <a:lnTo>
                        <a:pt x="159658" y="1509486"/>
                      </a:lnTo>
                      <a:lnTo>
                        <a:pt x="261258" y="1640114"/>
                      </a:lnTo>
                      <a:lnTo>
                        <a:pt x="261258" y="1640114"/>
                      </a:lnTo>
                      <a:lnTo>
                        <a:pt x="377372" y="1727200"/>
                      </a:lnTo>
                      <a:lnTo>
                        <a:pt x="449943" y="1712686"/>
                      </a:lnTo>
                      <a:lnTo>
                        <a:pt x="508000" y="1785257"/>
                      </a:lnTo>
                      <a:lnTo>
                        <a:pt x="1538515" y="362857"/>
                      </a:lnTo>
                      <a:lnTo>
                        <a:pt x="1538515" y="275771"/>
                      </a:lnTo>
                      <a:lnTo>
                        <a:pt x="1422400" y="246743"/>
                      </a:lnTo>
                      <a:lnTo>
                        <a:pt x="1407886" y="116114"/>
                      </a:lnTo>
                      <a:lnTo>
                        <a:pt x="1291772" y="174171"/>
                      </a:lnTo>
                      <a:lnTo>
                        <a:pt x="1219200" y="87086"/>
                      </a:lnTo>
                      <a:lnTo>
                        <a:pt x="1219200" y="87086"/>
                      </a:lnTo>
                      <a:lnTo>
                        <a:pt x="1175658" y="116114"/>
                      </a:lnTo>
                      <a:lnTo>
                        <a:pt x="1117600" y="43543"/>
                      </a:lnTo>
                      <a:lnTo>
                        <a:pt x="1088572" y="43543"/>
                      </a:lnTo>
                      <a:lnTo>
                        <a:pt x="1059543" y="0"/>
                      </a:lnTo>
                      <a:lnTo>
                        <a:pt x="1001486" y="58057"/>
                      </a:lnTo>
                      <a:close/>
                    </a:path>
                  </a:pathLst>
                </a:custGeom>
                <a:solidFill>
                  <a:schemeClr val="accent3">
                    <a:lumMod val="95000"/>
                    <a:alpha val="68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7" name="그룹 63"/>
              <p:cNvGrpSpPr/>
              <p:nvPr/>
            </p:nvGrpSpPr>
            <p:grpSpPr>
              <a:xfrm>
                <a:off x="6167446" y="2000240"/>
                <a:ext cx="3143272" cy="1071569"/>
                <a:chOff x="3883567" y="1897911"/>
                <a:chExt cx="4038972" cy="1446643"/>
              </a:xfrm>
            </p:grpSpPr>
            <p:sp>
              <p:nvSpPr>
                <p:cNvPr id="65" name="자유형 64"/>
                <p:cNvSpPr/>
                <p:nvPr/>
              </p:nvSpPr>
              <p:spPr>
                <a:xfrm rot="16628289">
                  <a:off x="6009908" y="1431923"/>
                  <a:ext cx="1019547" cy="2805715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alpha val="73000"/>
                  </a:schemeClr>
                </a:solidFill>
                <a:ln>
                  <a:noFill/>
                </a:ln>
                <a:effectLst>
                  <a:softEdge rad="3175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6" name="자유형 65"/>
                <p:cNvSpPr/>
                <p:nvPr/>
              </p:nvSpPr>
              <p:spPr>
                <a:xfrm rot="16200000">
                  <a:off x="5760900" y="1018610"/>
                  <a:ext cx="696858" cy="3340657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rtlCol="0" anchor="ctr"/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유형</a:t>
                  </a:r>
                  <a:r>
                    <a:rPr lang="en-US" altLang="ko-KR" sz="1400" b="0" dirty="0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2: </a:t>
                  </a:r>
                  <a:r>
                    <a:rPr lang="ko-KR" altLang="en-US" sz="1400" b="0" dirty="0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전년도와 동일 목표수준 </a:t>
                  </a:r>
                  <a:endParaRPr lang="ko-KR" altLang="en-US" sz="1400" b="0" dirty="0">
                    <a:solidFill>
                      <a:schemeClr val="bg2">
                        <a:lumMod val="50000"/>
                      </a:schemeClr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68" name="자유형 67"/>
                <p:cNvSpPr/>
                <p:nvPr/>
              </p:nvSpPr>
              <p:spPr>
                <a:xfrm>
                  <a:off x="3883567" y="1897911"/>
                  <a:ext cx="1110863" cy="1289020"/>
                </a:xfrm>
                <a:custGeom>
                  <a:avLst/>
                  <a:gdLst>
                    <a:gd name="connsiteX0" fmla="*/ 1001486 w 1538515"/>
                    <a:gd name="connsiteY0" fmla="*/ 58057 h 1785257"/>
                    <a:gd name="connsiteX1" fmla="*/ 0 w 1538515"/>
                    <a:gd name="connsiteY1" fmla="*/ 1422400 h 1785257"/>
                    <a:gd name="connsiteX2" fmla="*/ 72572 w 1538515"/>
                    <a:gd name="connsiteY2" fmla="*/ 1422400 h 1785257"/>
                    <a:gd name="connsiteX3" fmla="*/ 72572 w 1538515"/>
                    <a:gd name="connsiteY3" fmla="*/ 1509486 h 1785257"/>
                    <a:gd name="connsiteX4" fmla="*/ 159658 w 1538515"/>
                    <a:gd name="connsiteY4" fmla="*/ 1509486 h 1785257"/>
                    <a:gd name="connsiteX5" fmla="*/ 261258 w 1538515"/>
                    <a:gd name="connsiteY5" fmla="*/ 1640114 h 1785257"/>
                    <a:gd name="connsiteX6" fmla="*/ 261258 w 1538515"/>
                    <a:gd name="connsiteY6" fmla="*/ 1640114 h 1785257"/>
                    <a:gd name="connsiteX7" fmla="*/ 377372 w 1538515"/>
                    <a:gd name="connsiteY7" fmla="*/ 1727200 h 1785257"/>
                    <a:gd name="connsiteX8" fmla="*/ 449943 w 1538515"/>
                    <a:gd name="connsiteY8" fmla="*/ 1712686 h 1785257"/>
                    <a:gd name="connsiteX9" fmla="*/ 508000 w 1538515"/>
                    <a:gd name="connsiteY9" fmla="*/ 1785257 h 1785257"/>
                    <a:gd name="connsiteX10" fmla="*/ 1538515 w 1538515"/>
                    <a:gd name="connsiteY10" fmla="*/ 362857 h 1785257"/>
                    <a:gd name="connsiteX11" fmla="*/ 1538515 w 1538515"/>
                    <a:gd name="connsiteY11" fmla="*/ 275771 h 1785257"/>
                    <a:gd name="connsiteX12" fmla="*/ 1422400 w 1538515"/>
                    <a:gd name="connsiteY12" fmla="*/ 246743 h 1785257"/>
                    <a:gd name="connsiteX13" fmla="*/ 1407886 w 1538515"/>
                    <a:gd name="connsiteY13" fmla="*/ 116114 h 1785257"/>
                    <a:gd name="connsiteX14" fmla="*/ 1291772 w 1538515"/>
                    <a:gd name="connsiteY14" fmla="*/ 174171 h 1785257"/>
                    <a:gd name="connsiteX15" fmla="*/ 1219200 w 1538515"/>
                    <a:gd name="connsiteY15" fmla="*/ 87086 h 1785257"/>
                    <a:gd name="connsiteX16" fmla="*/ 1219200 w 1538515"/>
                    <a:gd name="connsiteY16" fmla="*/ 87086 h 1785257"/>
                    <a:gd name="connsiteX17" fmla="*/ 1175658 w 1538515"/>
                    <a:gd name="connsiteY17" fmla="*/ 116114 h 1785257"/>
                    <a:gd name="connsiteX18" fmla="*/ 1117600 w 1538515"/>
                    <a:gd name="connsiteY18" fmla="*/ 43543 h 1785257"/>
                    <a:gd name="connsiteX19" fmla="*/ 1088572 w 1538515"/>
                    <a:gd name="connsiteY19" fmla="*/ 43543 h 1785257"/>
                    <a:gd name="connsiteX20" fmla="*/ 1059543 w 1538515"/>
                    <a:gd name="connsiteY20" fmla="*/ 0 h 1785257"/>
                    <a:gd name="connsiteX21" fmla="*/ 1001486 w 1538515"/>
                    <a:gd name="connsiteY21" fmla="*/ 58057 h 1785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38515" h="1785257">
                      <a:moveTo>
                        <a:pt x="1001486" y="58057"/>
                      </a:moveTo>
                      <a:lnTo>
                        <a:pt x="0" y="1422400"/>
                      </a:lnTo>
                      <a:lnTo>
                        <a:pt x="72572" y="1422400"/>
                      </a:lnTo>
                      <a:lnTo>
                        <a:pt x="72572" y="1509486"/>
                      </a:lnTo>
                      <a:lnTo>
                        <a:pt x="159658" y="1509486"/>
                      </a:lnTo>
                      <a:lnTo>
                        <a:pt x="261258" y="1640114"/>
                      </a:lnTo>
                      <a:lnTo>
                        <a:pt x="261258" y="1640114"/>
                      </a:lnTo>
                      <a:lnTo>
                        <a:pt x="377372" y="1727200"/>
                      </a:lnTo>
                      <a:lnTo>
                        <a:pt x="449943" y="1712686"/>
                      </a:lnTo>
                      <a:lnTo>
                        <a:pt x="508000" y="1785257"/>
                      </a:lnTo>
                      <a:lnTo>
                        <a:pt x="1538515" y="362857"/>
                      </a:lnTo>
                      <a:lnTo>
                        <a:pt x="1538515" y="275771"/>
                      </a:lnTo>
                      <a:lnTo>
                        <a:pt x="1422400" y="246743"/>
                      </a:lnTo>
                      <a:lnTo>
                        <a:pt x="1407886" y="116114"/>
                      </a:lnTo>
                      <a:lnTo>
                        <a:pt x="1291772" y="174171"/>
                      </a:lnTo>
                      <a:lnTo>
                        <a:pt x="1219200" y="87086"/>
                      </a:lnTo>
                      <a:lnTo>
                        <a:pt x="1219200" y="87086"/>
                      </a:lnTo>
                      <a:lnTo>
                        <a:pt x="1175658" y="116114"/>
                      </a:lnTo>
                      <a:lnTo>
                        <a:pt x="1117600" y="43543"/>
                      </a:lnTo>
                      <a:lnTo>
                        <a:pt x="1088572" y="43543"/>
                      </a:lnTo>
                      <a:lnTo>
                        <a:pt x="1059543" y="0"/>
                      </a:lnTo>
                      <a:lnTo>
                        <a:pt x="1001486" y="58057"/>
                      </a:lnTo>
                      <a:close/>
                    </a:path>
                  </a:pathLst>
                </a:custGeom>
                <a:solidFill>
                  <a:schemeClr val="accent3">
                    <a:lumMod val="95000"/>
                    <a:alpha val="68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8" name="그룹 68"/>
              <p:cNvGrpSpPr/>
              <p:nvPr/>
            </p:nvGrpSpPr>
            <p:grpSpPr>
              <a:xfrm>
                <a:off x="6167446" y="2857496"/>
                <a:ext cx="3143272" cy="1071569"/>
                <a:chOff x="3883567" y="1897911"/>
                <a:chExt cx="4038972" cy="1446643"/>
              </a:xfrm>
            </p:grpSpPr>
            <p:sp>
              <p:nvSpPr>
                <p:cNvPr id="70" name="자유형 69"/>
                <p:cNvSpPr/>
                <p:nvPr/>
              </p:nvSpPr>
              <p:spPr>
                <a:xfrm rot="16628289">
                  <a:off x="6009908" y="1431923"/>
                  <a:ext cx="1019547" cy="2805715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alpha val="73000"/>
                  </a:schemeClr>
                </a:solidFill>
                <a:ln>
                  <a:noFill/>
                </a:ln>
                <a:effectLst>
                  <a:softEdge rad="3175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1" name="자유형 70"/>
                <p:cNvSpPr/>
                <p:nvPr/>
              </p:nvSpPr>
              <p:spPr>
                <a:xfrm rot="16200000">
                  <a:off x="5760900" y="1018610"/>
                  <a:ext cx="696858" cy="3340657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rtlCol="0" anchor="ctr"/>
                <a:lstStyle/>
                <a:p>
                  <a:pPr algn="ctr"/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유형</a:t>
                  </a:r>
                  <a:r>
                    <a:rPr lang="en-US" altLang="ko-KR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3:</a:t>
                  </a:r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전년도 대비 악화된 목표</a:t>
                  </a:r>
                  <a:endParaRPr lang="ko-KR" altLang="en-US" sz="1400" b="0" dirty="0">
                    <a:solidFill>
                      <a:prstClr val="white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72" name="자유형 71"/>
                <p:cNvSpPr/>
                <p:nvPr/>
              </p:nvSpPr>
              <p:spPr>
                <a:xfrm>
                  <a:off x="3883567" y="1897911"/>
                  <a:ext cx="1110863" cy="1289020"/>
                </a:xfrm>
                <a:custGeom>
                  <a:avLst/>
                  <a:gdLst>
                    <a:gd name="connsiteX0" fmla="*/ 1001486 w 1538515"/>
                    <a:gd name="connsiteY0" fmla="*/ 58057 h 1785257"/>
                    <a:gd name="connsiteX1" fmla="*/ 0 w 1538515"/>
                    <a:gd name="connsiteY1" fmla="*/ 1422400 h 1785257"/>
                    <a:gd name="connsiteX2" fmla="*/ 72572 w 1538515"/>
                    <a:gd name="connsiteY2" fmla="*/ 1422400 h 1785257"/>
                    <a:gd name="connsiteX3" fmla="*/ 72572 w 1538515"/>
                    <a:gd name="connsiteY3" fmla="*/ 1509486 h 1785257"/>
                    <a:gd name="connsiteX4" fmla="*/ 159658 w 1538515"/>
                    <a:gd name="connsiteY4" fmla="*/ 1509486 h 1785257"/>
                    <a:gd name="connsiteX5" fmla="*/ 261258 w 1538515"/>
                    <a:gd name="connsiteY5" fmla="*/ 1640114 h 1785257"/>
                    <a:gd name="connsiteX6" fmla="*/ 261258 w 1538515"/>
                    <a:gd name="connsiteY6" fmla="*/ 1640114 h 1785257"/>
                    <a:gd name="connsiteX7" fmla="*/ 377372 w 1538515"/>
                    <a:gd name="connsiteY7" fmla="*/ 1727200 h 1785257"/>
                    <a:gd name="connsiteX8" fmla="*/ 449943 w 1538515"/>
                    <a:gd name="connsiteY8" fmla="*/ 1712686 h 1785257"/>
                    <a:gd name="connsiteX9" fmla="*/ 508000 w 1538515"/>
                    <a:gd name="connsiteY9" fmla="*/ 1785257 h 1785257"/>
                    <a:gd name="connsiteX10" fmla="*/ 1538515 w 1538515"/>
                    <a:gd name="connsiteY10" fmla="*/ 362857 h 1785257"/>
                    <a:gd name="connsiteX11" fmla="*/ 1538515 w 1538515"/>
                    <a:gd name="connsiteY11" fmla="*/ 275771 h 1785257"/>
                    <a:gd name="connsiteX12" fmla="*/ 1422400 w 1538515"/>
                    <a:gd name="connsiteY12" fmla="*/ 246743 h 1785257"/>
                    <a:gd name="connsiteX13" fmla="*/ 1407886 w 1538515"/>
                    <a:gd name="connsiteY13" fmla="*/ 116114 h 1785257"/>
                    <a:gd name="connsiteX14" fmla="*/ 1291772 w 1538515"/>
                    <a:gd name="connsiteY14" fmla="*/ 174171 h 1785257"/>
                    <a:gd name="connsiteX15" fmla="*/ 1219200 w 1538515"/>
                    <a:gd name="connsiteY15" fmla="*/ 87086 h 1785257"/>
                    <a:gd name="connsiteX16" fmla="*/ 1219200 w 1538515"/>
                    <a:gd name="connsiteY16" fmla="*/ 87086 h 1785257"/>
                    <a:gd name="connsiteX17" fmla="*/ 1175658 w 1538515"/>
                    <a:gd name="connsiteY17" fmla="*/ 116114 h 1785257"/>
                    <a:gd name="connsiteX18" fmla="*/ 1117600 w 1538515"/>
                    <a:gd name="connsiteY18" fmla="*/ 43543 h 1785257"/>
                    <a:gd name="connsiteX19" fmla="*/ 1088572 w 1538515"/>
                    <a:gd name="connsiteY19" fmla="*/ 43543 h 1785257"/>
                    <a:gd name="connsiteX20" fmla="*/ 1059543 w 1538515"/>
                    <a:gd name="connsiteY20" fmla="*/ 0 h 1785257"/>
                    <a:gd name="connsiteX21" fmla="*/ 1001486 w 1538515"/>
                    <a:gd name="connsiteY21" fmla="*/ 58057 h 1785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38515" h="1785257">
                      <a:moveTo>
                        <a:pt x="1001486" y="58057"/>
                      </a:moveTo>
                      <a:lnTo>
                        <a:pt x="0" y="1422400"/>
                      </a:lnTo>
                      <a:lnTo>
                        <a:pt x="72572" y="1422400"/>
                      </a:lnTo>
                      <a:lnTo>
                        <a:pt x="72572" y="1509486"/>
                      </a:lnTo>
                      <a:lnTo>
                        <a:pt x="159658" y="1509486"/>
                      </a:lnTo>
                      <a:lnTo>
                        <a:pt x="261258" y="1640114"/>
                      </a:lnTo>
                      <a:lnTo>
                        <a:pt x="261258" y="1640114"/>
                      </a:lnTo>
                      <a:lnTo>
                        <a:pt x="377372" y="1727200"/>
                      </a:lnTo>
                      <a:lnTo>
                        <a:pt x="449943" y="1712686"/>
                      </a:lnTo>
                      <a:lnTo>
                        <a:pt x="508000" y="1785257"/>
                      </a:lnTo>
                      <a:lnTo>
                        <a:pt x="1538515" y="362857"/>
                      </a:lnTo>
                      <a:lnTo>
                        <a:pt x="1538515" y="275771"/>
                      </a:lnTo>
                      <a:lnTo>
                        <a:pt x="1422400" y="246743"/>
                      </a:lnTo>
                      <a:lnTo>
                        <a:pt x="1407886" y="116114"/>
                      </a:lnTo>
                      <a:lnTo>
                        <a:pt x="1291772" y="174171"/>
                      </a:lnTo>
                      <a:lnTo>
                        <a:pt x="1219200" y="87086"/>
                      </a:lnTo>
                      <a:lnTo>
                        <a:pt x="1219200" y="87086"/>
                      </a:lnTo>
                      <a:lnTo>
                        <a:pt x="1175658" y="116114"/>
                      </a:lnTo>
                      <a:lnTo>
                        <a:pt x="1117600" y="43543"/>
                      </a:lnTo>
                      <a:lnTo>
                        <a:pt x="1088572" y="43543"/>
                      </a:lnTo>
                      <a:lnTo>
                        <a:pt x="1059543" y="0"/>
                      </a:lnTo>
                      <a:lnTo>
                        <a:pt x="1001486" y="58057"/>
                      </a:lnTo>
                      <a:close/>
                    </a:path>
                  </a:pathLst>
                </a:custGeom>
                <a:solidFill>
                  <a:schemeClr val="accent3">
                    <a:lumMod val="95000"/>
                    <a:alpha val="68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</p:grpSp>
        </p:grpSp>
        <p:grpSp>
          <p:nvGrpSpPr>
            <p:cNvPr id="9" name="그룹 86"/>
            <p:cNvGrpSpPr/>
            <p:nvPr/>
          </p:nvGrpSpPr>
          <p:grpSpPr>
            <a:xfrm>
              <a:off x="3524240" y="3714752"/>
              <a:ext cx="3429024" cy="2786081"/>
              <a:chOff x="6167446" y="1142984"/>
              <a:chExt cx="3143272" cy="2786081"/>
            </a:xfrm>
          </p:grpSpPr>
          <p:grpSp>
            <p:nvGrpSpPr>
              <p:cNvPr id="10" name="그룹 87"/>
              <p:cNvGrpSpPr/>
              <p:nvPr/>
            </p:nvGrpSpPr>
            <p:grpSpPr>
              <a:xfrm>
                <a:off x="6167447" y="1142984"/>
                <a:ext cx="3143272" cy="1071569"/>
                <a:chOff x="3883567" y="1897911"/>
                <a:chExt cx="4038972" cy="1446643"/>
              </a:xfrm>
            </p:grpSpPr>
            <p:sp>
              <p:nvSpPr>
                <p:cNvPr id="97" name="자유형 96"/>
                <p:cNvSpPr/>
                <p:nvPr/>
              </p:nvSpPr>
              <p:spPr>
                <a:xfrm rot="16628289">
                  <a:off x="6009908" y="1431923"/>
                  <a:ext cx="1019547" cy="2805715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alpha val="73000"/>
                  </a:schemeClr>
                </a:solidFill>
                <a:ln>
                  <a:noFill/>
                </a:ln>
                <a:effectLst>
                  <a:softEdge rad="3175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98" name="자유형 97"/>
                <p:cNvSpPr/>
                <p:nvPr/>
              </p:nvSpPr>
              <p:spPr>
                <a:xfrm rot="16200000">
                  <a:off x="5760900" y="1018610"/>
                  <a:ext cx="696858" cy="3340657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rtlCol="0" anchor="ctr"/>
                <a:lstStyle/>
                <a:p>
                  <a:pPr algn="ctr"/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유형</a:t>
                  </a:r>
                  <a:r>
                    <a:rPr lang="en-US" altLang="ko-KR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1:</a:t>
                  </a:r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전년도 대비 도전적 목표</a:t>
                  </a:r>
                  <a:endParaRPr lang="ko-KR" altLang="en-US" sz="1400" b="0" dirty="0">
                    <a:solidFill>
                      <a:prstClr val="white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99" name="자유형 98"/>
                <p:cNvSpPr/>
                <p:nvPr/>
              </p:nvSpPr>
              <p:spPr>
                <a:xfrm>
                  <a:off x="3883567" y="1897911"/>
                  <a:ext cx="1110863" cy="1289020"/>
                </a:xfrm>
                <a:custGeom>
                  <a:avLst/>
                  <a:gdLst>
                    <a:gd name="connsiteX0" fmla="*/ 1001486 w 1538515"/>
                    <a:gd name="connsiteY0" fmla="*/ 58057 h 1785257"/>
                    <a:gd name="connsiteX1" fmla="*/ 0 w 1538515"/>
                    <a:gd name="connsiteY1" fmla="*/ 1422400 h 1785257"/>
                    <a:gd name="connsiteX2" fmla="*/ 72572 w 1538515"/>
                    <a:gd name="connsiteY2" fmla="*/ 1422400 h 1785257"/>
                    <a:gd name="connsiteX3" fmla="*/ 72572 w 1538515"/>
                    <a:gd name="connsiteY3" fmla="*/ 1509486 h 1785257"/>
                    <a:gd name="connsiteX4" fmla="*/ 159658 w 1538515"/>
                    <a:gd name="connsiteY4" fmla="*/ 1509486 h 1785257"/>
                    <a:gd name="connsiteX5" fmla="*/ 261258 w 1538515"/>
                    <a:gd name="connsiteY5" fmla="*/ 1640114 h 1785257"/>
                    <a:gd name="connsiteX6" fmla="*/ 261258 w 1538515"/>
                    <a:gd name="connsiteY6" fmla="*/ 1640114 h 1785257"/>
                    <a:gd name="connsiteX7" fmla="*/ 377372 w 1538515"/>
                    <a:gd name="connsiteY7" fmla="*/ 1727200 h 1785257"/>
                    <a:gd name="connsiteX8" fmla="*/ 449943 w 1538515"/>
                    <a:gd name="connsiteY8" fmla="*/ 1712686 h 1785257"/>
                    <a:gd name="connsiteX9" fmla="*/ 508000 w 1538515"/>
                    <a:gd name="connsiteY9" fmla="*/ 1785257 h 1785257"/>
                    <a:gd name="connsiteX10" fmla="*/ 1538515 w 1538515"/>
                    <a:gd name="connsiteY10" fmla="*/ 362857 h 1785257"/>
                    <a:gd name="connsiteX11" fmla="*/ 1538515 w 1538515"/>
                    <a:gd name="connsiteY11" fmla="*/ 275771 h 1785257"/>
                    <a:gd name="connsiteX12" fmla="*/ 1422400 w 1538515"/>
                    <a:gd name="connsiteY12" fmla="*/ 246743 h 1785257"/>
                    <a:gd name="connsiteX13" fmla="*/ 1407886 w 1538515"/>
                    <a:gd name="connsiteY13" fmla="*/ 116114 h 1785257"/>
                    <a:gd name="connsiteX14" fmla="*/ 1291772 w 1538515"/>
                    <a:gd name="connsiteY14" fmla="*/ 174171 h 1785257"/>
                    <a:gd name="connsiteX15" fmla="*/ 1219200 w 1538515"/>
                    <a:gd name="connsiteY15" fmla="*/ 87086 h 1785257"/>
                    <a:gd name="connsiteX16" fmla="*/ 1219200 w 1538515"/>
                    <a:gd name="connsiteY16" fmla="*/ 87086 h 1785257"/>
                    <a:gd name="connsiteX17" fmla="*/ 1175658 w 1538515"/>
                    <a:gd name="connsiteY17" fmla="*/ 116114 h 1785257"/>
                    <a:gd name="connsiteX18" fmla="*/ 1117600 w 1538515"/>
                    <a:gd name="connsiteY18" fmla="*/ 43543 h 1785257"/>
                    <a:gd name="connsiteX19" fmla="*/ 1088572 w 1538515"/>
                    <a:gd name="connsiteY19" fmla="*/ 43543 h 1785257"/>
                    <a:gd name="connsiteX20" fmla="*/ 1059543 w 1538515"/>
                    <a:gd name="connsiteY20" fmla="*/ 0 h 1785257"/>
                    <a:gd name="connsiteX21" fmla="*/ 1001486 w 1538515"/>
                    <a:gd name="connsiteY21" fmla="*/ 58057 h 1785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38515" h="1785257">
                      <a:moveTo>
                        <a:pt x="1001486" y="58057"/>
                      </a:moveTo>
                      <a:lnTo>
                        <a:pt x="0" y="1422400"/>
                      </a:lnTo>
                      <a:lnTo>
                        <a:pt x="72572" y="1422400"/>
                      </a:lnTo>
                      <a:lnTo>
                        <a:pt x="72572" y="1509486"/>
                      </a:lnTo>
                      <a:lnTo>
                        <a:pt x="159658" y="1509486"/>
                      </a:lnTo>
                      <a:lnTo>
                        <a:pt x="261258" y="1640114"/>
                      </a:lnTo>
                      <a:lnTo>
                        <a:pt x="261258" y="1640114"/>
                      </a:lnTo>
                      <a:lnTo>
                        <a:pt x="377372" y="1727200"/>
                      </a:lnTo>
                      <a:lnTo>
                        <a:pt x="449943" y="1712686"/>
                      </a:lnTo>
                      <a:lnTo>
                        <a:pt x="508000" y="1785257"/>
                      </a:lnTo>
                      <a:lnTo>
                        <a:pt x="1538515" y="362857"/>
                      </a:lnTo>
                      <a:lnTo>
                        <a:pt x="1538515" y="275771"/>
                      </a:lnTo>
                      <a:lnTo>
                        <a:pt x="1422400" y="246743"/>
                      </a:lnTo>
                      <a:lnTo>
                        <a:pt x="1407886" y="116114"/>
                      </a:lnTo>
                      <a:lnTo>
                        <a:pt x="1291772" y="174171"/>
                      </a:lnTo>
                      <a:lnTo>
                        <a:pt x="1219200" y="87086"/>
                      </a:lnTo>
                      <a:lnTo>
                        <a:pt x="1219200" y="87086"/>
                      </a:lnTo>
                      <a:lnTo>
                        <a:pt x="1175658" y="116114"/>
                      </a:lnTo>
                      <a:lnTo>
                        <a:pt x="1117600" y="43543"/>
                      </a:lnTo>
                      <a:lnTo>
                        <a:pt x="1088572" y="43543"/>
                      </a:lnTo>
                      <a:lnTo>
                        <a:pt x="1059543" y="0"/>
                      </a:lnTo>
                      <a:lnTo>
                        <a:pt x="1001486" y="58057"/>
                      </a:lnTo>
                      <a:close/>
                    </a:path>
                  </a:pathLst>
                </a:custGeom>
                <a:solidFill>
                  <a:schemeClr val="accent3">
                    <a:lumMod val="95000"/>
                    <a:alpha val="68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1" name="그룹 88"/>
              <p:cNvGrpSpPr/>
              <p:nvPr/>
            </p:nvGrpSpPr>
            <p:grpSpPr>
              <a:xfrm>
                <a:off x="6167447" y="2000240"/>
                <a:ext cx="3143272" cy="1071569"/>
                <a:chOff x="3883567" y="1897911"/>
                <a:chExt cx="4038972" cy="1446643"/>
              </a:xfrm>
            </p:grpSpPr>
            <p:sp>
              <p:nvSpPr>
                <p:cNvPr id="94" name="자유형 93"/>
                <p:cNvSpPr/>
                <p:nvPr/>
              </p:nvSpPr>
              <p:spPr>
                <a:xfrm rot="16628289">
                  <a:off x="6009908" y="1431923"/>
                  <a:ext cx="1019547" cy="2805715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alpha val="73000"/>
                  </a:schemeClr>
                </a:solidFill>
                <a:ln>
                  <a:noFill/>
                </a:ln>
                <a:effectLst>
                  <a:softEdge rad="3175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95" name="자유형 94"/>
                <p:cNvSpPr/>
                <p:nvPr/>
              </p:nvSpPr>
              <p:spPr>
                <a:xfrm rot="16200000">
                  <a:off x="5760900" y="1018610"/>
                  <a:ext cx="696858" cy="3340657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rtlCol="0" anchor="ctr"/>
                <a:lstStyle/>
                <a:p>
                  <a:pPr algn="ctr"/>
                  <a:r>
                    <a:rPr lang="ko-KR" altLang="en-US" sz="1400" b="0" dirty="0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유형</a:t>
                  </a:r>
                  <a:r>
                    <a:rPr lang="en-US" altLang="ko-KR" sz="1400" b="0" dirty="0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2: </a:t>
                  </a:r>
                  <a:r>
                    <a:rPr lang="ko-KR" altLang="en-US" sz="1400" b="0" dirty="0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전년대비 기본 </a:t>
                  </a:r>
                  <a:r>
                    <a:rPr lang="ko-KR" altLang="en-US" sz="1400" b="0" dirty="0" err="1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상승분</a:t>
                  </a:r>
                  <a:r>
                    <a:rPr lang="ko-KR" altLang="en-US" sz="1400" b="0" dirty="0" smtClean="0">
                      <a:solidFill>
                        <a:schemeClr val="bg2">
                          <a:lumMod val="50000"/>
                        </a:schemeClr>
                      </a:solidFill>
                      <a:latin typeface="HY헤드라인M" pitchFamily="18" charset="-127"/>
                      <a:ea typeface="HY헤드라인M" pitchFamily="18" charset="-127"/>
                    </a:rPr>
                    <a:t> 반영 </a:t>
                  </a:r>
                  <a:endParaRPr lang="ko-KR" altLang="en-US" sz="1400" b="0" dirty="0">
                    <a:solidFill>
                      <a:schemeClr val="bg2">
                        <a:lumMod val="50000"/>
                      </a:schemeClr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96" name="자유형 95"/>
                <p:cNvSpPr/>
                <p:nvPr/>
              </p:nvSpPr>
              <p:spPr>
                <a:xfrm>
                  <a:off x="3883567" y="1897911"/>
                  <a:ext cx="1110863" cy="1289020"/>
                </a:xfrm>
                <a:custGeom>
                  <a:avLst/>
                  <a:gdLst>
                    <a:gd name="connsiteX0" fmla="*/ 1001486 w 1538515"/>
                    <a:gd name="connsiteY0" fmla="*/ 58057 h 1785257"/>
                    <a:gd name="connsiteX1" fmla="*/ 0 w 1538515"/>
                    <a:gd name="connsiteY1" fmla="*/ 1422400 h 1785257"/>
                    <a:gd name="connsiteX2" fmla="*/ 72572 w 1538515"/>
                    <a:gd name="connsiteY2" fmla="*/ 1422400 h 1785257"/>
                    <a:gd name="connsiteX3" fmla="*/ 72572 w 1538515"/>
                    <a:gd name="connsiteY3" fmla="*/ 1509486 h 1785257"/>
                    <a:gd name="connsiteX4" fmla="*/ 159658 w 1538515"/>
                    <a:gd name="connsiteY4" fmla="*/ 1509486 h 1785257"/>
                    <a:gd name="connsiteX5" fmla="*/ 261258 w 1538515"/>
                    <a:gd name="connsiteY5" fmla="*/ 1640114 h 1785257"/>
                    <a:gd name="connsiteX6" fmla="*/ 261258 w 1538515"/>
                    <a:gd name="connsiteY6" fmla="*/ 1640114 h 1785257"/>
                    <a:gd name="connsiteX7" fmla="*/ 377372 w 1538515"/>
                    <a:gd name="connsiteY7" fmla="*/ 1727200 h 1785257"/>
                    <a:gd name="connsiteX8" fmla="*/ 449943 w 1538515"/>
                    <a:gd name="connsiteY8" fmla="*/ 1712686 h 1785257"/>
                    <a:gd name="connsiteX9" fmla="*/ 508000 w 1538515"/>
                    <a:gd name="connsiteY9" fmla="*/ 1785257 h 1785257"/>
                    <a:gd name="connsiteX10" fmla="*/ 1538515 w 1538515"/>
                    <a:gd name="connsiteY10" fmla="*/ 362857 h 1785257"/>
                    <a:gd name="connsiteX11" fmla="*/ 1538515 w 1538515"/>
                    <a:gd name="connsiteY11" fmla="*/ 275771 h 1785257"/>
                    <a:gd name="connsiteX12" fmla="*/ 1422400 w 1538515"/>
                    <a:gd name="connsiteY12" fmla="*/ 246743 h 1785257"/>
                    <a:gd name="connsiteX13" fmla="*/ 1407886 w 1538515"/>
                    <a:gd name="connsiteY13" fmla="*/ 116114 h 1785257"/>
                    <a:gd name="connsiteX14" fmla="*/ 1291772 w 1538515"/>
                    <a:gd name="connsiteY14" fmla="*/ 174171 h 1785257"/>
                    <a:gd name="connsiteX15" fmla="*/ 1219200 w 1538515"/>
                    <a:gd name="connsiteY15" fmla="*/ 87086 h 1785257"/>
                    <a:gd name="connsiteX16" fmla="*/ 1219200 w 1538515"/>
                    <a:gd name="connsiteY16" fmla="*/ 87086 h 1785257"/>
                    <a:gd name="connsiteX17" fmla="*/ 1175658 w 1538515"/>
                    <a:gd name="connsiteY17" fmla="*/ 116114 h 1785257"/>
                    <a:gd name="connsiteX18" fmla="*/ 1117600 w 1538515"/>
                    <a:gd name="connsiteY18" fmla="*/ 43543 h 1785257"/>
                    <a:gd name="connsiteX19" fmla="*/ 1088572 w 1538515"/>
                    <a:gd name="connsiteY19" fmla="*/ 43543 h 1785257"/>
                    <a:gd name="connsiteX20" fmla="*/ 1059543 w 1538515"/>
                    <a:gd name="connsiteY20" fmla="*/ 0 h 1785257"/>
                    <a:gd name="connsiteX21" fmla="*/ 1001486 w 1538515"/>
                    <a:gd name="connsiteY21" fmla="*/ 58057 h 1785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38515" h="1785257">
                      <a:moveTo>
                        <a:pt x="1001486" y="58057"/>
                      </a:moveTo>
                      <a:lnTo>
                        <a:pt x="0" y="1422400"/>
                      </a:lnTo>
                      <a:lnTo>
                        <a:pt x="72572" y="1422400"/>
                      </a:lnTo>
                      <a:lnTo>
                        <a:pt x="72572" y="1509486"/>
                      </a:lnTo>
                      <a:lnTo>
                        <a:pt x="159658" y="1509486"/>
                      </a:lnTo>
                      <a:lnTo>
                        <a:pt x="261258" y="1640114"/>
                      </a:lnTo>
                      <a:lnTo>
                        <a:pt x="261258" y="1640114"/>
                      </a:lnTo>
                      <a:lnTo>
                        <a:pt x="377372" y="1727200"/>
                      </a:lnTo>
                      <a:lnTo>
                        <a:pt x="449943" y="1712686"/>
                      </a:lnTo>
                      <a:lnTo>
                        <a:pt x="508000" y="1785257"/>
                      </a:lnTo>
                      <a:lnTo>
                        <a:pt x="1538515" y="362857"/>
                      </a:lnTo>
                      <a:lnTo>
                        <a:pt x="1538515" y="275771"/>
                      </a:lnTo>
                      <a:lnTo>
                        <a:pt x="1422400" y="246743"/>
                      </a:lnTo>
                      <a:lnTo>
                        <a:pt x="1407886" y="116114"/>
                      </a:lnTo>
                      <a:lnTo>
                        <a:pt x="1291772" y="174171"/>
                      </a:lnTo>
                      <a:lnTo>
                        <a:pt x="1219200" y="87086"/>
                      </a:lnTo>
                      <a:lnTo>
                        <a:pt x="1219200" y="87086"/>
                      </a:lnTo>
                      <a:lnTo>
                        <a:pt x="1175658" y="116114"/>
                      </a:lnTo>
                      <a:lnTo>
                        <a:pt x="1117600" y="43543"/>
                      </a:lnTo>
                      <a:lnTo>
                        <a:pt x="1088572" y="43543"/>
                      </a:lnTo>
                      <a:lnTo>
                        <a:pt x="1059543" y="0"/>
                      </a:lnTo>
                      <a:lnTo>
                        <a:pt x="1001486" y="58057"/>
                      </a:lnTo>
                      <a:close/>
                    </a:path>
                  </a:pathLst>
                </a:custGeom>
                <a:solidFill>
                  <a:schemeClr val="accent3">
                    <a:lumMod val="95000"/>
                    <a:alpha val="68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</p:grpSp>
          <p:grpSp>
            <p:nvGrpSpPr>
              <p:cNvPr id="12" name="그룹 89"/>
              <p:cNvGrpSpPr/>
              <p:nvPr/>
            </p:nvGrpSpPr>
            <p:grpSpPr>
              <a:xfrm>
                <a:off x="6167447" y="2857496"/>
                <a:ext cx="3143272" cy="1071569"/>
                <a:chOff x="3883567" y="1897911"/>
                <a:chExt cx="4038972" cy="1446643"/>
              </a:xfrm>
            </p:grpSpPr>
            <p:sp>
              <p:nvSpPr>
                <p:cNvPr id="91" name="자유형 90"/>
                <p:cNvSpPr/>
                <p:nvPr/>
              </p:nvSpPr>
              <p:spPr>
                <a:xfrm rot="16628289">
                  <a:off x="6009908" y="1431923"/>
                  <a:ext cx="1019547" cy="2805715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alpha val="73000"/>
                  </a:schemeClr>
                </a:solidFill>
                <a:ln>
                  <a:noFill/>
                </a:ln>
                <a:effectLst>
                  <a:softEdge rad="3175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92" name="자유형 91"/>
                <p:cNvSpPr/>
                <p:nvPr/>
              </p:nvSpPr>
              <p:spPr>
                <a:xfrm rot="16200000">
                  <a:off x="5760900" y="1018610"/>
                  <a:ext cx="696858" cy="3340657"/>
                </a:xfrm>
                <a:custGeom>
                  <a:avLst/>
                  <a:gdLst>
                    <a:gd name="connsiteX0" fmla="*/ 0 w 10096500"/>
                    <a:gd name="connsiteY0" fmla="*/ 2032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203200 h 5740400"/>
                    <a:gd name="connsiteX0" fmla="*/ 0 w 10096500"/>
                    <a:gd name="connsiteY0" fmla="*/ 38100 h 5740400"/>
                    <a:gd name="connsiteX1" fmla="*/ 10083800 w 10096500"/>
                    <a:gd name="connsiteY1" fmla="*/ 0 h 5740400"/>
                    <a:gd name="connsiteX2" fmla="*/ 10096500 w 10096500"/>
                    <a:gd name="connsiteY2" fmla="*/ 5549900 h 5740400"/>
                    <a:gd name="connsiteX3" fmla="*/ 9906000 w 10096500"/>
                    <a:gd name="connsiteY3" fmla="*/ 5448300 h 5740400"/>
                    <a:gd name="connsiteX4" fmla="*/ 9499600 w 10096500"/>
                    <a:gd name="connsiteY4" fmla="*/ 5575300 h 5740400"/>
                    <a:gd name="connsiteX5" fmla="*/ 9105900 w 10096500"/>
                    <a:gd name="connsiteY5" fmla="*/ 5448300 h 5740400"/>
                    <a:gd name="connsiteX6" fmla="*/ 8801100 w 10096500"/>
                    <a:gd name="connsiteY6" fmla="*/ 5575300 h 5740400"/>
                    <a:gd name="connsiteX7" fmla="*/ 8572500 w 10096500"/>
                    <a:gd name="connsiteY7" fmla="*/ 5549900 h 5740400"/>
                    <a:gd name="connsiteX8" fmla="*/ 8343900 w 10096500"/>
                    <a:gd name="connsiteY8" fmla="*/ 5588000 h 5740400"/>
                    <a:gd name="connsiteX9" fmla="*/ 8089900 w 10096500"/>
                    <a:gd name="connsiteY9" fmla="*/ 5549900 h 5740400"/>
                    <a:gd name="connsiteX10" fmla="*/ 7899400 w 10096500"/>
                    <a:gd name="connsiteY10" fmla="*/ 5626100 h 5740400"/>
                    <a:gd name="connsiteX11" fmla="*/ 7607300 w 10096500"/>
                    <a:gd name="connsiteY11" fmla="*/ 5549900 h 5740400"/>
                    <a:gd name="connsiteX12" fmla="*/ 7442200 w 10096500"/>
                    <a:gd name="connsiteY12" fmla="*/ 5676900 h 5740400"/>
                    <a:gd name="connsiteX13" fmla="*/ 7086600 w 10096500"/>
                    <a:gd name="connsiteY13" fmla="*/ 5613400 h 5740400"/>
                    <a:gd name="connsiteX14" fmla="*/ 6870700 w 10096500"/>
                    <a:gd name="connsiteY14" fmla="*/ 5689600 h 5740400"/>
                    <a:gd name="connsiteX15" fmla="*/ 6502400 w 10096500"/>
                    <a:gd name="connsiteY15" fmla="*/ 5651500 h 5740400"/>
                    <a:gd name="connsiteX16" fmla="*/ 6375400 w 10096500"/>
                    <a:gd name="connsiteY16" fmla="*/ 5689600 h 5740400"/>
                    <a:gd name="connsiteX17" fmla="*/ 6210300 w 10096500"/>
                    <a:gd name="connsiteY17" fmla="*/ 5613400 h 5740400"/>
                    <a:gd name="connsiteX18" fmla="*/ 6108700 w 10096500"/>
                    <a:gd name="connsiteY18" fmla="*/ 5664200 h 5740400"/>
                    <a:gd name="connsiteX19" fmla="*/ 5892800 w 10096500"/>
                    <a:gd name="connsiteY19" fmla="*/ 5651500 h 5740400"/>
                    <a:gd name="connsiteX20" fmla="*/ 5765800 w 10096500"/>
                    <a:gd name="connsiteY20" fmla="*/ 5664200 h 5740400"/>
                    <a:gd name="connsiteX21" fmla="*/ 5575300 w 10096500"/>
                    <a:gd name="connsiteY21" fmla="*/ 5575300 h 5740400"/>
                    <a:gd name="connsiteX22" fmla="*/ 5473700 w 10096500"/>
                    <a:gd name="connsiteY22" fmla="*/ 5562600 h 5740400"/>
                    <a:gd name="connsiteX23" fmla="*/ 5422900 w 10096500"/>
                    <a:gd name="connsiteY23" fmla="*/ 5600700 h 5740400"/>
                    <a:gd name="connsiteX24" fmla="*/ 5384800 w 10096500"/>
                    <a:gd name="connsiteY24" fmla="*/ 5664200 h 5740400"/>
                    <a:gd name="connsiteX25" fmla="*/ 5257800 w 10096500"/>
                    <a:gd name="connsiteY25" fmla="*/ 5613400 h 5740400"/>
                    <a:gd name="connsiteX26" fmla="*/ 5207000 w 10096500"/>
                    <a:gd name="connsiteY26" fmla="*/ 5562600 h 5740400"/>
                    <a:gd name="connsiteX27" fmla="*/ 5092700 w 10096500"/>
                    <a:gd name="connsiteY27" fmla="*/ 5562600 h 5740400"/>
                    <a:gd name="connsiteX28" fmla="*/ 5092700 w 10096500"/>
                    <a:gd name="connsiteY28" fmla="*/ 5638800 h 5740400"/>
                    <a:gd name="connsiteX29" fmla="*/ 4953000 w 10096500"/>
                    <a:gd name="connsiteY29" fmla="*/ 5575300 h 5740400"/>
                    <a:gd name="connsiteX30" fmla="*/ 4813300 w 10096500"/>
                    <a:gd name="connsiteY30" fmla="*/ 5575300 h 5740400"/>
                    <a:gd name="connsiteX31" fmla="*/ 4597400 w 10096500"/>
                    <a:gd name="connsiteY31" fmla="*/ 5613400 h 5740400"/>
                    <a:gd name="connsiteX32" fmla="*/ 4343400 w 10096500"/>
                    <a:gd name="connsiteY32" fmla="*/ 5689600 h 5740400"/>
                    <a:gd name="connsiteX33" fmla="*/ 4216400 w 10096500"/>
                    <a:gd name="connsiteY33" fmla="*/ 5626100 h 5740400"/>
                    <a:gd name="connsiteX34" fmla="*/ 3962400 w 10096500"/>
                    <a:gd name="connsiteY34" fmla="*/ 5600700 h 5740400"/>
                    <a:gd name="connsiteX35" fmla="*/ 3873500 w 10096500"/>
                    <a:gd name="connsiteY35" fmla="*/ 5600700 h 5740400"/>
                    <a:gd name="connsiteX36" fmla="*/ 3670300 w 10096500"/>
                    <a:gd name="connsiteY36" fmla="*/ 5664200 h 5740400"/>
                    <a:gd name="connsiteX37" fmla="*/ 3505200 w 10096500"/>
                    <a:gd name="connsiteY37" fmla="*/ 5651500 h 5740400"/>
                    <a:gd name="connsiteX38" fmla="*/ 3340100 w 10096500"/>
                    <a:gd name="connsiteY38" fmla="*/ 5626100 h 5740400"/>
                    <a:gd name="connsiteX39" fmla="*/ 3073400 w 10096500"/>
                    <a:gd name="connsiteY39" fmla="*/ 5651500 h 5740400"/>
                    <a:gd name="connsiteX40" fmla="*/ 2819400 w 10096500"/>
                    <a:gd name="connsiteY40" fmla="*/ 5626100 h 5740400"/>
                    <a:gd name="connsiteX41" fmla="*/ 2679700 w 10096500"/>
                    <a:gd name="connsiteY41" fmla="*/ 5549900 h 5740400"/>
                    <a:gd name="connsiteX42" fmla="*/ 2565400 w 10096500"/>
                    <a:gd name="connsiteY42" fmla="*/ 5549900 h 5740400"/>
                    <a:gd name="connsiteX43" fmla="*/ 2425700 w 10096500"/>
                    <a:gd name="connsiteY43" fmla="*/ 5600700 h 5740400"/>
                    <a:gd name="connsiteX44" fmla="*/ 2324100 w 10096500"/>
                    <a:gd name="connsiteY44" fmla="*/ 5664200 h 5740400"/>
                    <a:gd name="connsiteX45" fmla="*/ 2171700 w 10096500"/>
                    <a:gd name="connsiteY45" fmla="*/ 5638800 h 5740400"/>
                    <a:gd name="connsiteX46" fmla="*/ 2171700 w 10096500"/>
                    <a:gd name="connsiteY46" fmla="*/ 5740400 h 5740400"/>
                    <a:gd name="connsiteX47" fmla="*/ 2044700 w 10096500"/>
                    <a:gd name="connsiteY47" fmla="*/ 5613400 h 5740400"/>
                    <a:gd name="connsiteX48" fmla="*/ 1930400 w 10096500"/>
                    <a:gd name="connsiteY48" fmla="*/ 5613400 h 5740400"/>
                    <a:gd name="connsiteX49" fmla="*/ 1803400 w 10096500"/>
                    <a:gd name="connsiteY49" fmla="*/ 5689600 h 5740400"/>
                    <a:gd name="connsiteX50" fmla="*/ 1498600 w 10096500"/>
                    <a:gd name="connsiteY50" fmla="*/ 5651500 h 5740400"/>
                    <a:gd name="connsiteX51" fmla="*/ 1104900 w 10096500"/>
                    <a:gd name="connsiteY51" fmla="*/ 5651500 h 5740400"/>
                    <a:gd name="connsiteX52" fmla="*/ 711200 w 10096500"/>
                    <a:gd name="connsiteY52" fmla="*/ 5638800 h 5740400"/>
                    <a:gd name="connsiteX53" fmla="*/ 139700 w 10096500"/>
                    <a:gd name="connsiteY53" fmla="*/ 5613400 h 5740400"/>
                    <a:gd name="connsiteX54" fmla="*/ 0 w 10096500"/>
                    <a:gd name="connsiteY54" fmla="*/ 38100 h 57404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  <a:gd name="connsiteX0" fmla="*/ 0 w 10097062"/>
                    <a:gd name="connsiteY0" fmla="*/ 0 h 5702300"/>
                    <a:gd name="connsiteX1" fmla="*/ 10095747 w 10097062"/>
                    <a:gd name="connsiteY1" fmla="*/ 25400 h 5702300"/>
                    <a:gd name="connsiteX2" fmla="*/ 10096500 w 10097062"/>
                    <a:gd name="connsiteY2" fmla="*/ 5511800 h 5702300"/>
                    <a:gd name="connsiteX3" fmla="*/ 9906000 w 10097062"/>
                    <a:gd name="connsiteY3" fmla="*/ 5410200 h 5702300"/>
                    <a:gd name="connsiteX4" fmla="*/ 9499600 w 10097062"/>
                    <a:gd name="connsiteY4" fmla="*/ 5537200 h 5702300"/>
                    <a:gd name="connsiteX5" fmla="*/ 9105900 w 10097062"/>
                    <a:gd name="connsiteY5" fmla="*/ 5410200 h 5702300"/>
                    <a:gd name="connsiteX6" fmla="*/ 8801100 w 10097062"/>
                    <a:gd name="connsiteY6" fmla="*/ 5537200 h 5702300"/>
                    <a:gd name="connsiteX7" fmla="*/ 8572500 w 10097062"/>
                    <a:gd name="connsiteY7" fmla="*/ 5511800 h 5702300"/>
                    <a:gd name="connsiteX8" fmla="*/ 8343900 w 10097062"/>
                    <a:gd name="connsiteY8" fmla="*/ 5549900 h 5702300"/>
                    <a:gd name="connsiteX9" fmla="*/ 8089900 w 10097062"/>
                    <a:gd name="connsiteY9" fmla="*/ 5511800 h 5702300"/>
                    <a:gd name="connsiteX10" fmla="*/ 7899400 w 10097062"/>
                    <a:gd name="connsiteY10" fmla="*/ 5588000 h 5702300"/>
                    <a:gd name="connsiteX11" fmla="*/ 7607300 w 10097062"/>
                    <a:gd name="connsiteY11" fmla="*/ 5511800 h 5702300"/>
                    <a:gd name="connsiteX12" fmla="*/ 7442200 w 10097062"/>
                    <a:gd name="connsiteY12" fmla="*/ 5638800 h 5702300"/>
                    <a:gd name="connsiteX13" fmla="*/ 7086600 w 10097062"/>
                    <a:gd name="connsiteY13" fmla="*/ 5575300 h 5702300"/>
                    <a:gd name="connsiteX14" fmla="*/ 6870700 w 10097062"/>
                    <a:gd name="connsiteY14" fmla="*/ 5651500 h 5702300"/>
                    <a:gd name="connsiteX15" fmla="*/ 6502400 w 10097062"/>
                    <a:gd name="connsiteY15" fmla="*/ 5613400 h 5702300"/>
                    <a:gd name="connsiteX16" fmla="*/ 6375400 w 10097062"/>
                    <a:gd name="connsiteY16" fmla="*/ 5651500 h 5702300"/>
                    <a:gd name="connsiteX17" fmla="*/ 6210300 w 10097062"/>
                    <a:gd name="connsiteY17" fmla="*/ 5575300 h 5702300"/>
                    <a:gd name="connsiteX18" fmla="*/ 6108700 w 10097062"/>
                    <a:gd name="connsiteY18" fmla="*/ 5626100 h 5702300"/>
                    <a:gd name="connsiteX19" fmla="*/ 5892800 w 10097062"/>
                    <a:gd name="connsiteY19" fmla="*/ 5613400 h 5702300"/>
                    <a:gd name="connsiteX20" fmla="*/ 5765800 w 10097062"/>
                    <a:gd name="connsiteY20" fmla="*/ 5626100 h 5702300"/>
                    <a:gd name="connsiteX21" fmla="*/ 5575300 w 10097062"/>
                    <a:gd name="connsiteY21" fmla="*/ 5537200 h 5702300"/>
                    <a:gd name="connsiteX22" fmla="*/ 5473700 w 10097062"/>
                    <a:gd name="connsiteY22" fmla="*/ 5524500 h 5702300"/>
                    <a:gd name="connsiteX23" fmla="*/ 5422900 w 10097062"/>
                    <a:gd name="connsiteY23" fmla="*/ 5562600 h 5702300"/>
                    <a:gd name="connsiteX24" fmla="*/ 5384800 w 10097062"/>
                    <a:gd name="connsiteY24" fmla="*/ 5626100 h 5702300"/>
                    <a:gd name="connsiteX25" fmla="*/ 5257800 w 10097062"/>
                    <a:gd name="connsiteY25" fmla="*/ 5575300 h 5702300"/>
                    <a:gd name="connsiteX26" fmla="*/ 5207000 w 10097062"/>
                    <a:gd name="connsiteY26" fmla="*/ 5524500 h 5702300"/>
                    <a:gd name="connsiteX27" fmla="*/ 5092700 w 10097062"/>
                    <a:gd name="connsiteY27" fmla="*/ 5524500 h 5702300"/>
                    <a:gd name="connsiteX28" fmla="*/ 5092700 w 10097062"/>
                    <a:gd name="connsiteY28" fmla="*/ 5600700 h 5702300"/>
                    <a:gd name="connsiteX29" fmla="*/ 4953000 w 10097062"/>
                    <a:gd name="connsiteY29" fmla="*/ 5537200 h 5702300"/>
                    <a:gd name="connsiteX30" fmla="*/ 4813300 w 10097062"/>
                    <a:gd name="connsiteY30" fmla="*/ 5537200 h 5702300"/>
                    <a:gd name="connsiteX31" fmla="*/ 4597400 w 10097062"/>
                    <a:gd name="connsiteY31" fmla="*/ 5575300 h 5702300"/>
                    <a:gd name="connsiteX32" fmla="*/ 4343400 w 10097062"/>
                    <a:gd name="connsiteY32" fmla="*/ 5651500 h 5702300"/>
                    <a:gd name="connsiteX33" fmla="*/ 4216400 w 10097062"/>
                    <a:gd name="connsiteY33" fmla="*/ 5588000 h 5702300"/>
                    <a:gd name="connsiteX34" fmla="*/ 3962400 w 10097062"/>
                    <a:gd name="connsiteY34" fmla="*/ 5562600 h 5702300"/>
                    <a:gd name="connsiteX35" fmla="*/ 3873500 w 10097062"/>
                    <a:gd name="connsiteY35" fmla="*/ 5562600 h 5702300"/>
                    <a:gd name="connsiteX36" fmla="*/ 3670300 w 10097062"/>
                    <a:gd name="connsiteY36" fmla="*/ 5626100 h 5702300"/>
                    <a:gd name="connsiteX37" fmla="*/ 3505200 w 10097062"/>
                    <a:gd name="connsiteY37" fmla="*/ 5613400 h 5702300"/>
                    <a:gd name="connsiteX38" fmla="*/ 3340100 w 10097062"/>
                    <a:gd name="connsiteY38" fmla="*/ 5588000 h 5702300"/>
                    <a:gd name="connsiteX39" fmla="*/ 3073400 w 10097062"/>
                    <a:gd name="connsiteY39" fmla="*/ 5613400 h 5702300"/>
                    <a:gd name="connsiteX40" fmla="*/ 2819400 w 10097062"/>
                    <a:gd name="connsiteY40" fmla="*/ 5588000 h 5702300"/>
                    <a:gd name="connsiteX41" fmla="*/ 2679700 w 10097062"/>
                    <a:gd name="connsiteY41" fmla="*/ 5511800 h 5702300"/>
                    <a:gd name="connsiteX42" fmla="*/ 2565400 w 10097062"/>
                    <a:gd name="connsiteY42" fmla="*/ 5511800 h 5702300"/>
                    <a:gd name="connsiteX43" fmla="*/ 2425700 w 10097062"/>
                    <a:gd name="connsiteY43" fmla="*/ 5562600 h 5702300"/>
                    <a:gd name="connsiteX44" fmla="*/ 2324100 w 10097062"/>
                    <a:gd name="connsiteY44" fmla="*/ 5626100 h 5702300"/>
                    <a:gd name="connsiteX45" fmla="*/ 2171700 w 10097062"/>
                    <a:gd name="connsiteY45" fmla="*/ 5600700 h 5702300"/>
                    <a:gd name="connsiteX46" fmla="*/ 2171700 w 10097062"/>
                    <a:gd name="connsiteY46" fmla="*/ 5702300 h 5702300"/>
                    <a:gd name="connsiteX47" fmla="*/ 2044700 w 10097062"/>
                    <a:gd name="connsiteY47" fmla="*/ 5575300 h 5702300"/>
                    <a:gd name="connsiteX48" fmla="*/ 1930400 w 10097062"/>
                    <a:gd name="connsiteY48" fmla="*/ 5575300 h 5702300"/>
                    <a:gd name="connsiteX49" fmla="*/ 1803400 w 10097062"/>
                    <a:gd name="connsiteY49" fmla="*/ 5651500 h 5702300"/>
                    <a:gd name="connsiteX50" fmla="*/ 1498600 w 10097062"/>
                    <a:gd name="connsiteY50" fmla="*/ 5613400 h 5702300"/>
                    <a:gd name="connsiteX51" fmla="*/ 1104900 w 10097062"/>
                    <a:gd name="connsiteY51" fmla="*/ 5613400 h 5702300"/>
                    <a:gd name="connsiteX52" fmla="*/ 711200 w 10097062"/>
                    <a:gd name="connsiteY52" fmla="*/ 5600700 h 5702300"/>
                    <a:gd name="connsiteX53" fmla="*/ 139700 w 10097062"/>
                    <a:gd name="connsiteY53" fmla="*/ 5575300 h 5702300"/>
                    <a:gd name="connsiteX54" fmla="*/ 0 w 10097062"/>
                    <a:gd name="connsiteY54" fmla="*/ 0 h 5702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097062" h="5702300">
                      <a:moveTo>
                        <a:pt x="0" y="0"/>
                      </a:moveTo>
                      <a:lnTo>
                        <a:pt x="10095747" y="25400"/>
                      </a:lnTo>
                      <a:cubicBezTo>
                        <a:pt x="10099980" y="1875367"/>
                        <a:pt x="10092267" y="3661833"/>
                        <a:pt x="10096500" y="5511800"/>
                      </a:cubicBezTo>
                      <a:lnTo>
                        <a:pt x="9906000" y="5410200"/>
                      </a:lnTo>
                      <a:lnTo>
                        <a:pt x="9499600" y="5537200"/>
                      </a:lnTo>
                      <a:lnTo>
                        <a:pt x="9105900" y="5410200"/>
                      </a:lnTo>
                      <a:lnTo>
                        <a:pt x="8801100" y="5537200"/>
                      </a:lnTo>
                      <a:lnTo>
                        <a:pt x="8572500" y="5511800"/>
                      </a:lnTo>
                      <a:lnTo>
                        <a:pt x="8343900" y="5549900"/>
                      </a:lnTo>
                      <a:lnTo>
                        <a:pt x="8089900" y="5511800"/>
                      </a:lnTo>
                      <a:lnTo>
                        <a:pt x="7899400" y="5588000"/>
                      </a:lnTo>
                      <a:lnTo>
                        <a:pt x="7607300" y="5511800"/>
                      </a:lnTo>
                      <a:lnTo>
                        <a:pt x="7442200" y="5638800"/>
                      </a:lnTo>
                      <a:lnTo>
                        <a:pt x="7086600" y="5575300"/>
                      </a:lnTo>
                      <a:lnTo>
                        <a:pt x="6870700" y="5651500"/>
                      </a:lnTo>
                      <a:lnTo>
                        <a:pt x="6502400" y="5613400"/>
                      </a:lnTo>
                      <a:lnTo>
                        <a:pt x="6375400" y="5651500"/>
                      </a:lnTo>
                      <a:lnTo>
                        <a:pt x="6210300" y="5575300"/>
                      </a:lnTo>
                      <a:lnTo>
                        <a:pt x="6108700" y="5626100"/>
                      </a:lnTo>
                      <a:lnTo>
                        <a:pt x="5892800" y="5613400"/>
                      </a:lnTo>
                      <a:lnTo>
                        <a:pt x="5765800" y="5626100"/>
                      </a:lnTo>
                      <a:lnTo>
                        <a:pt x="5575300" y="5537200"/>
                      </a:lnTo>
                      <a:lnTo>
                        <a:pt x="5473700" y="5524500"/>
                      </a:lnTo>
                      <a:lnTo>
                        <a:pt x="5422900" y="5562600"/>
                      </a:lnTo>
                      <a:lnTo>
                        <a:pt x="5384800" y="5626100"/>
                      </a:lnTo>
                      <a:lnTo>
                        <a:pt x="5257800" y="5575300"/>
                      </a:lnTo>
                      <a:lnTo>
                        <a:pt x="5207000" y="5524500"/>
                      </a:lnTo>
                      <a:lnTo>
                        <a:pt x="5092700" y="5524500"/>
                      </a:lnTo>
                      <a:lnTo>
                        <a:pt x="5092700" y="5600700"/>
                      </a:lnTo>
                      <a:lnTo>
                        <a:pt x="4953000" y="5537200"/>
                      </a:lnTo>
                      <a:lnTo>
                        <a:pt x="4813300" y="5537200"/>
                      </a:lnTo>
                      <a:lnTo>
                        <a:pt x="4597400" y="5575300"/>
                      </a:lnTo>
                      <a:lnTo>
                        <a:pt x="4343400" y="5651500"/>
                      </a:lnTo>
                      <a:lnTo>
                        <a:pt x="4216400" y="5588000"/>
                      </a:lnTo>
                      <a:lnTo>
                        <a:pt x="3962400" y="5562600"/>
                      </a:lnTo>
                      <a:lnTo>
                        <a:pt x="3873500" y="5562600"/>
                      </a:lnTo>
                      <a:lnTo>
                        <a:pt x="3670300" y="5626100"/>
                      </a:lnTo>
                      <a:lnTo>
                        <a:pt x="3505200" y="5613400"/>
                      </a:lnTo>
                      <a:lnTo>
                        <a:pt x="3340100" y="5588000"/>
                      </a:lnTo>
                      <a:lnTo>
                        <a:pt x="3073400" y="5613400"/>
                      </a:lnTo>
                      <a:lnTo>
                        <a:pt x="2819400" y="5588000"/>
                      </a:lnTo>
                      <a:lnTo>
                        <a:pt x="2679700" y="5511800"/>
                      </a:lnTo>
                      <a:lnTo>
                        <a:pt x="2565400" y="5511800"/>
                      </a:lnTo>
                      <a:lnTo>
                        <a:pt x="2425700" y="5562600"/>
                      </a:lnTo>
                      <a:lnTo>
                        <a:pt x="2324100" y="5626100"/>
                      </a:lnTo>
                      <a:lnTo>
                        <a:pt x="2171700" y="5600700"/>
                      </a:lnTo>
                      <a:lnTo>
                        <a:pt x="2171700" y="5702300"/>
                      </a:lnTo>
                      <a:lnTo>
                        <a:pt x="2044700" y="5575300"/>
                      </a:lnTo>
                      <a:lnTo>
                        <a:pt x="1930400" y="5575300"/>
                      </a:lnTo>
                      <a:lnTo>
                        <a:pt x="1803400" y="5651500"/>
                      </a:lnTo>
                      <a:lnTo>
                        <a:pt x="1498600" y="5613400"/>
                      </a:lnTo>
                      <a:lnTo>
                        <a:pt x="1104900" y="5613400"/>
                      </a:lnTo>
                      <a:lnTo>
                        <a:pt x="711200" y="5600700"/>
                      </a:lnTo>
                      <a:lnTo>
                        <a:pt x="139700" y="5575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vert="eaVert" rtlCol="0" anchor="ctr"/>
                <a:lstStyle/>
                <a:p>
                  <a:pPr algn="ctr"/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유형</a:t>
                  </a:r>
                  <a:r>
                    <a:rPr lang="en-US" altLang="ko-KR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3:</a:t>
                  </a:r>
                  <a:r>
                    <a:rPr lang="ko-KR" altLang="en-US" sz="1400" b="0" dirty="0" smtClean="0">
                      <a:solidFill>
                        <a:prstClr val="white"/>
                      </a:solidFill>
                      <a:latin typeface="HY헤드라인M" pitchFamily="18" charset="-127"/>
                      <a:ea typeface="HY헤드라인M" pitchFamily="18" charset="-127"/>
                    </a:rPr>
                    <a:t>전년과 동일한 수준</a:t>
                  </a:r>
                  <a:endParaRPr lang="ko-KR" altLang="en-US" sz="1400" b="0" dirty="0">
                    <a:solidFill>
                      <a:prstClr val="white"/>
                    </a:solidFill>
                    <a:latin typeface="HY헤드라인M" pitchFamily="18" charset="-127"/>
                    <a:ea typeface="HY헤드라인M" pitchFamily="18" charset="-127"/>
                  </a:endParaRPr>
                </a:p>
              </p:txBody>
            </p:sp>
            <p:sp>
              <p:nvSpPr>
                <p:cNvPr id="93" name="자유형 92"/>
                <p:cNvSpPr/>
                <p:nvPr/>
              </p:nvSpPr>
              <p:spPr>
                <a:xfrm>
                  <a:off x="3883567" y="1897911"/>
                  <a:ext cx="1110863" cy="1289020"/>
                </a:xfrm>
                <a:custGeom>
                  <a:avLst/>
                  <a:gdLst>
                    <a:gd name="connsiteX0" fmla="*/ 1001486 w 1538515"/>
                    <a:gd name="connsiteY0" fmla="*/ 58057 h 1785257"/>
                    <a:gd name="connsiteX1" fmla="*/ 0 w 1538515"/>
                    <a:gd name="connsiteY1" fmla="*/ 1422400 h 1785257"/>
                    <a:gd name="connsiteX2" fmla="*/ 72572 w 1538515"/>
                    <a:gd name="connsiteY2" fmla="*/ 1422400 h 1785257"/>
                    <a:gd name="connsiteX3" fmla="*/ 72572 w 1538515"/>
                    <a:gd name="connsiteY3" fmla="*/ 1509486 h 1785257"/>
                    <a:gd name="connsiteX4" fmla="*/ 159658 w 1538515"/>
                    <a:gd name="connsiteY4" fmla="*/ 1509486 h 1785257"/>
                    <a:gd name="connsiteX5" fmla="*/ 261258 w 1538515"/>
                    <a:gd name="connsiteY5" fmla="*/ 1640114 h 1785257"/>
                    <a:gd name="connsiteX6" fmla="*/ 261258 w 1538515"/>
                    <a:gd name="connsiteY6" fmla="*/ 1640114 h 1785257"/>
                    <a:gd name="connsiteX7" fmla="*/ 377372 w 1538515"/>
                    <a:gd name="connsiteY7" fmla="*/ 1727200 h 1785257"/>
                    <a:gd name="connsiteX8" fmla="*/ 449943 w 1538515"/>
                    <a:gd name="connsiteY8" fmla="*/ 1712686 h 1785257"/>
                    <a:gd name="connsiteX9" fmla="*/ 508000 w 1538515"/>
                    <a:gd name="connsiteY9" fmla="*/ 1785257 h 1785257"/>
                    <a:gd name="connsiteX10" fmla="*/ 1538515 w 1538515"/>
                    <a:gd name="connsiteY10" fmla="*/ 362857 h 1785257"/>
                    <a:gd name="connsiteX11" fmla="*/ 1538515 w 1538515"/>
                    <a:gd name="connsiteY11" fmla="*/ 275771 h 1785257"/>
                    <a:gd name="connsiteX12" fmla="*/ 1422400 w 1538515"/>
                    <a:gd name="connsiteY12" fmla="*/ 246743 h 1785257"/>
                    <a:gd name="connsiteX13" fmla="*/ 1407886 w 1538515"/>
                    <a:gd name="connsiteY13" fmla="*/ 116114 h 1785257"/>
                    <a:gd name="connsiteX14" fmla="*/ 1291772 w 1538515"/>
                    <a:gd name="connsiteY14" fmla="*/ 174171 h 1785257"/>
                    <a:gd name="connsiteX15" fmla="*/ 1219200 w 1538515"/>
                    <a:gd name="connsiteY15" fmla="*/ 87086 h 1785257"/>
                    <a:gd name="connsiteX16" fmla="*/ 1219200 w 1538515"/>
                    <a:gd name="connsiteY16" fmla="*/ 87086 h 1785257"/>
                    <a:gd name="connsiteX17" fmla="*/ 1175658 w 1538515"/>
                    <a:gd name="connsiteY17" fmla="*/ 116114 h 1785257"/>
                    <a:gd name="connsiteX18" fmla="*/ 1117600 w 1538515"/>
                    <a:gd name="connsiteY18" fmla="*/ 43543 h 1785257"/>
                    <a:gd name="connsiteX19" fmla="*/ 1088572 w 1538515"/>
                    <a:gd name="connsiteY19" fmla="*/ 43543 h 1785257"/>
                    <a:gd name="connsiteX20" fmla="*/ 1059543 w 1538515"/>
                    <a:gd name="connsiteY20" fmla="*/ 0 h 1785257"/>
                    <a:gd name="connsiteX21" fmla="*/ 1001486 w 1538515"/>
                    <a:gd name="connsiteY21" fmla="*/ 58057 h 1785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538515" h="1785257">
                      <a:moveTo>
                        <a:pt x="1001486" y="58057"/>
                      </a:moveTo>
                      <a:lnTo>
                        <a:pt x="0" y="1422400"/>
                      </a:lnTo>
                      <a:lnTo>
                        <a:pt x="72572" y="1422400"/>
                      </a:lnTo>
                      <a:lnTo>
                        <a:pt x="72572" y="1509486"/>
                      </a:lnTo>
                      <a:lnTo>
                        <a:pt x="159658" y="1509486"/>
                      </a:lnTo>
                      <a:lnTo>
                        <a:pt x="261258" y="1640114"/>
                      </a:lnTo>
                      <a:lnTo>
                        <a:pt x="261258" y="1640114"/>
                      </a:lnTo>
                      <a:lnTo>
                        <a:pt x="377372" y="1727200"/>
                      </a:lnTo>
                      <a:lnTo>
                        <a:pt x="449943" y="1712686"/>
                      </a:lnTo>
                      <a:lnTo>
                        <a:pt x="508000" y="1785257"/>
                      </a:lnTo>
                      <a:lnTo>
                        <a:pt x="1538515" y="362857"/>
                      </a:lnTo>
                      <a:lnTo>
                        <a:pt x="1538515" y="275771"/>
                      </a:lnTo>
                      <a:lnTo>
                        <a:pt x="1422400" y="246743"/>
                      </a:lnTo>
                      <a:lnTo>
                        <a:pt x="1407886" y="116114"/>
                      </a:lnTo>
                      <a:lnTo>
                        <a:pt x="1291772" y="174171"/>
                      </a:lnTo>
                      <a:lnTo>
                        <a:pt x="1219200" y="87086"/>
                      </a:lnTo>
                      <a:lnTo>
                        <a:pt x="1219200" y="87086"/>
                      </a:lnTo>
                      <a:lnTo>
                        <a:pt x="1175658" y="116114"/>
                      </a:lnTo>
                      <a:lnTo>
                        <a:pt x="1117600" y="43543"/>
                      </a:lnTo>
                      <a:lnTo>
                        <a:pt x="1088572" y="43543"/>
                      </a:lnTo>
                      <a:lnTo>
                        <a:pt x="1059543" y="0"/>
                      </a:lnTo>
                      <a:lnTo>
                        <a:pt x="1001486" y="58057"/>
                      </a:lnTo>
                      <a:close/>
                    </a:path>
                  </a:pathLst>
                </a:custGeom>
                <a:solidFill>
                  <a:schemeClr val="accent3">
                    <a:lumMod val="95000"/>
                    <a:alpha val="68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>
                    <a:solidFill>
                      <a:prstClr val="white"/>
                    </a:solidFill>
                  </a:endParaRPr>
                </a:p>
              </p:txBody>
            </p:sp>
          </p:grpSp>
        </p:grpSp>
      </p:grpSp>
      <p:sp>
        <p:nvSpPr>
          <p:cNvPr id="104" name="TextBox 103"/>
          <p:cNvSpPr txBox="1"/>
          <p:nvPr/>
        </p:nvSpPr>
        <p:spPr>
          <a:xfrm>
            <a:off x="4310058" y="3447636"/>
            <a:ext cx="12144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유지형</a:t>
            </a:r>
            <a:endParaRPr lang="ko-KR" altLang="en-US" dirty="0">
              <a:ln w="12700">
                <a:noFill/>
                <a:prstDash val="solid"/>
              </a:ln>
              <a:solidFill>
                <a:schemeClr val="bg2">
                  <a:tint val="85000"/>
                  <a:satMod val="155000"/>
                </a:schemeClr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7453330" y="3447636"/>
            <a:ext cx="164307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err="1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상승형</a:t>
            </a:r>
            <a:r>
              <a:rPr lang="ko-KR" altLang="en-US" dirty="0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  <a:r>
              <a:rPr lang="en-US" altLang="ko-KR" dirty="0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/ </a:t>
            </a:r>
            <a:r>
              <a:rPr lang="ko-KR" altLang="en-US" dirty="0" err="1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하강형</a:t>
            </a:r>
            <a:endParaRPr lang="ko-KR" altLang="en-US" dirty="0">
              <a:ln w="12700">
                <a:noFill/>
                <a:prstDash val="solid"/>
              </a:ln>
              <a:solidFill>
                <a:schemeClr val="bg2">
                  <a:tint val="85000"/>
                  <a:satMod val="155000"/>
                </a:schemeClr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grpSp>
        <p:nvGrpSpPr>
          <p:cNvPr id="13" name="그룹 106"/>
          <p:cNvGrpSpPr/>
          <p:nvPr/>
        </p:nvGrpSpPr>
        <p:grpSpPr>
          <a:xfrm>
            <a:off x="257144" y="2552694"/>
            <a:ext cx="2981344" cy="519116"/>
            <a:chOff x="2238357" y="3071810"/>
            <a:chExt cx="2981344" cy="519116"/>
          </a:xfrm>
          <a:solidFill>
            <a:srgbClr val="7030A0"/>
          </a:solidFill>
        </p:grpSpPr>
        <p:sp>
          <p:nvSpPr>
            <p:cNvPr id="108" name="자유형 107"/>
            <p:cNvSpPr/>
            <p:nvPr/>
          </p:nvSpPr>
          <p:spPr>
            <a:xfrm rot="5400000" flipH="1">
              <a:off x="3398349" y="1911818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9" name="자유형 108"/>
            <p:cNvSpPr/>
            <p:nvPr/>
          </p:nvSpPr>
          <p:spPr>
            <a:xfrm rot="16200000">
              <a:off x="3543528" y="1914752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과거 </a:t>
              </a:r>
              <a:r>
                <a:rPr lang="ko-KR" altLang="en-US" sz="1400" b="0" dirty="0" err="1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실적치</a:t>
              </a:r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 활용가능성은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?</a:t>
              </a:r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grpSp>
        <p:nvGrpSpPr>
          <p:cNvPr id="14" name="그룹 109"/>
          <p:cNvGrpSpPr/>
          <p:nvPr/>
        </p:nvGrpSpPr>
        <p:grpSpPr>
          <a:xfrm>
            <a:off x="257144" y="1624000"/>
            <a:ext cx="2981344" cy="519116"/>
            <a:chOff x="2238357" y="3071810"/>
            <a:chExt cx="2981344" cy="519116"/>
          </a:xfrm>
          <a:solidFill>
            <a:srgbClr val="7030A0"/>
          </a:solidFill>
        </p:grpSpPr>
        <p:sp>
          <p:nvSpPr>
            <p:cNvPr id="111" name="자유형 110"/>
            <p:cNvSpPr/>
            <p:nvPr/>
          </p:nvSpPr>
          <p:spPr>
            <a:xfrm rot="5400000" flipH="1">
              <a:off x="3398349" y="1911818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12" name="자유형 111"/>
            <p:cNvSpPr/>
            <p:nvPr/>
          </p:nvSpPr>
          <p:spPr>
            <a:xfrm rot="16200000">
              <a:off x="3543528" y="1914752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정량적 목표인가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?</a:t>
              </a:r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sp>
        <p:nvSpPr>
          <p:cNvPr id="116" name="TextBox 115"/>
          <p:cNvSpPr txBox="1"/>
          <p:nvPr/>
        </p:nvSpPr>
        <p:spPr>
          <a:xfrm>
            <a:off x="3656856" y="714356"/>
            <a:ext cx="12144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No</a:t>
            </a:r>
            <a:endParaRPr lang="ko-KR" altLang="en-US" dirty="0">
              <a:ln w="12700">
                <a:noFill/>
                <a:prstDash val="solid"/>
              </a:ln>
              <a:solidFill>
                <a:schemeClr val="bg2">
                  <a:tint val="85000"/>
                  <a:satMod val="155000"/>
                </a:schemeClr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1452538" y="2143116"/>
            <a:ext cx="12144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YES</a:t>
            </a:r>
            <a:endParaRPr lang="ko-KR" altLang="en-US" dirty="0">
              <a:ln w="12700">
                <a:noFill/>
                <a:prstDash val="solid"/>
              </a:ln>
              <a:solidFill>
                <a:schemeClr val="bg2">
                  <a:tint val="85000"/>
                  <a:satMod val="155000"/>
                </a:schemeClr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1452538" y="3081538"/>
            <a:ext cx="12144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가능</a:t>
            </a:r>
            <a:endParaRPr lang="ko-KR" altLang="en-US" dirty="0">
              <a:ln w="12700">
                <a:noFill/>
                <a:prstDash val="solid"/>
              </a:ln>
              <a:solidFill>
                <a:schemeClr val="bg2">
                  <a:tint val="85000"/>
                  <a:satMod val="155000"/>
                </a:schemeClr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667116" y="2161752"/>
            <a:ext cx="12144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>
                <a:ln w="12700">
                  <a:noFill/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latin typeface="HY헤드라인M" pitchFamily="18" charset="-127"/>
                <a:ea typeface="HY헤드라인M" pitchFamily="18" charset="-127"/>
              </a:rPr>
              <a:t>불가능</a:t>
            </a:r>
            <a:endParaRPr lang="ko-KR" altLang="en-US" dirty="0">
              <a:ln w="12700">
                <a:noFill/>
                <a:prstDash val="solid"/>
              </a:ln>
              <a:solidFill>
                <a:schemeClr val="bg2">
                  <a:tint val="85000"/>
                  <a:satMod val="155000"/>
                </a:schemeClr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cxnSp>
        <p:nvCxnSpPr>
          <p:cNvPr id="122" name="Shape 121"/>
          <p:cNvCxnSpPr>
            <a:stCxn id="112" idx="14"/>
          </p:cNvCxnSpPr>
          <p:nvPr/>
        </p:nvCxnSpPr>
        <p:spPr>
          <a:xfrm rot="5400000" flipH="1" flipV="1">
            <a:off x="3825242" y="459529"/>
            <a:ext cx="720324" cy="1944363"/>
          </a:xfrm>
          <a:prstGeom prst="bentConnector4">
            <a:avLst>
              <a:gd name="adj1" fmla="val 95207"/>
              <a:gd name="adj2" fmla="val 308"/>
            </a:avLst>
          </a:prstGeom>
          <a:ln w="127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그룹 124"/>
          <p:cNvGrpSpPr/>
          <p:nvPr/>
        </p:nvGrpSpPr>
        <p:grpSpPr>
          <a:xfrm>
            <a:off x="5167314" y="714356"/>
            <a:ext cx="2981344" cy="519116"/>
            <a:chOff x="2238357" y="3071810"/>
            <a:chExt cx="2981344" cy="519116"/>
          </a:xfrm>
          <a:solidFill>
            <a:srgbClr val="7030A0"/>
          </a:solidFill>
        </p:grpSpPr>
        <p:sp>
          <p:nvSpPr>
            <p:cNvPr id="126" name="자유형 125"/>
            <p:cNvSpPr/>
            <p:nvPr/>
          </p:nvSpPr>
          <p:spPr>
            <a:xfrm rot="5400000" flipH="1">
              <a:off x="3398349" y="1911818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7" name="자유형 126"/>
            <p:cNvSpPr/>
            <p:nvPr/>
          </p:nvSpPr>
          <p:spPr>
            <a:xfrm rot="16200000">
              <a:off x="3543528" y="1914752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유형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4: </a:t>
              </a:r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정성적 목표</a:t>
              </a:r>
              <a:endParaRPr lang="en-US" altLang="ko-KR" sz="1400" b="0" dirty="0" smtClean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 algn="ctr"/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단계별 성취도 반영</a:t>
              </a:r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grpSp>
        <p:nvGrpSpPr>
          <p:cNvPr id="16" name="그룹 130"/>
          <p:cNvGrpSpPr/>
          <p:nvPr/>
        </p:nvGrpSpPr>
        <p:grpSpPr>
          <a:xfrm>
            <a:off x="5186366" y="1714488"/>
            <a:ext cx="2981344" cy="1071570"/>
            <a:chOff x="2238357" y="3071810"/>
            <a:chExt cx="2981344" cy="519116"/>
          </a:xfrm>
          <a:solidFill>
            <a:srgbClr val="7030A0"/>
          </a:solidFill>
        </p:grpSpPr>
        <p:sp>
          <p:nvSpPr>
            <p:cNvPr id="132" name="자유형 131"/>
            <p:cNvSpPr/>
            <p:nvPr/>
          </p:nvSpPr>
          <p:spPr>
            <a:xfrm rot="5400000" flipH="1">
              <a:off x="3398349" y="1911818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endParaRPr lang="ko-KR" altLang="en-US" sz="1400" b="0" dirty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33" name="자유형 132"/>
            <p:cNvSpPr/>
            <p:nvPr/>
          </p:nvSpPr>
          <p:spPr>
            <a:xfrm rot="16200000">
              <a:off x="3543528" y="1914752"/>
              <a:ext cx="516182" cy="2836165"/>
            </a:xfrm>
            <a:custGeom>
              <a:avLst/>
              <a:gdLst>
                <a:gd name="connsiteX0" fmla="*/ 0 w 10096500"/>
                <a:gd name="connsiteY0" fmla="*/ 2032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203200 h 5740400"/>
                <a:gd name="connsiteX0" fmla="*/ 0 w 10096500"/>
                <a:gd name="connsiteY0" fmla="*/ 38100 h 5740400"/>
                <a:gd name="connsiteX1" fmla="*/ 10083800 w 10096500"/>
                <a:gd name="connsiteY1" fmla="*/ 0 h 5740400"/>
                <a:gd name="connsiteX2" fmla="*/ 10096500 w 10096500"/>
                <a:gd name="connsiteY2" fmla="*/ 5549900 h 5740400"/>
                <a:gd name="connsiteX3" fmla="*/ 9906000 w 10096500"/>
                <a:gd name="connsiteY3" fmla="*/ 5448300 h 5740400"/>
                <a:gd name="connsiteX4" fmla="*/ 9499600 w 10096500"/>
                <a:gd name="connsiteY4" fmla="*/ 5575300 h 5740400"/>
                <a:gd name="connsiteX5" fmla="*/ 9105900 w 10096500"/>
                <a:gd name="connsiteY5" fmla="*/ 5448300 h 5740400"/>
                <a:gd name="connsiteX6" fmla="*/ 8801100 w 10096500"/>
                <a:gd name="connsiteY6" fmla="*/ 5575300 h 5740400"/>
                <a:gd name="connsiteX7" fmla="*/ 8572500 w 10096500"/>
                <a:gd name="connsiteY7" fmla="*/ 5549900 h 5740400"/>
                <a:gd name="connsiteX8" fmla="*/ 8343900 w 10096500"/>
                <a:gd name="connsiteY8" fmla="*/ 5588000 h 5740400"/>
                <a:gd name="connsiteX9" fmla="*/ 8089900 w 10096500"/>
                <a:gd name="connsiteY9" fmla="*/ 5549900 h 5740400"/>
                <a:gd name="connsiteX10" fmla="*/ 7899400 w 10096500"/>
                <a:gd name="connsiteY10" fmla="*/ 5626100 h 5740400"/>
                <a:gd name="connsiteX11" fmla="*/ 7607300 w 10096500"/>
                <a:gd name="connsiteY11" fmla="*/ 5549900 h 5740400"/>
                <a:gd name="connsiteX12" fmla="*/ 7442200 w 10096500"/>
                <a:gd name="connsiteY12" fmla="*/ 5676900 h 5740400"/>
                <a:gd name="connsiteX13" fmla="*/ 7086600 w 10096500"/>
                <a:gd name="connsiteY13" fmla="*/ 5613400 h 5740400"/>
                <a:gd name="connsiteX14" fmla="*/ 6870700 w 10096500"/>
                <a:gd name="connsiteY14" fmla="*/ 5689600 h 5740400"/>
                <a:gd name="connsiteX15" fmla="*/ 6502400 w 10096500"/>
                <a:gd name="connsiteY15" fmla="*/ 5651500 h 5740400"/>
                <a:gd name="connsiteX16" fmla="*/ 6375400 w 10096500"/>
                <a:gd name="connsiteY16" fmla="*/ 5689600 h 5740400"/>
                <a:gd name="connsiteX17" fmla="*/ 6210300 w 10096500"/>
                <a:gd name="connsiteY17" fmla="*/ 5613400 h 5740400"/>
                <a:gd name="connsiteX18" fmla="*/ 6108700 w 10096500"/>
                <a:gd name="connsiteY18" fmla="*/ 5664200 h 5740400"/>
                <a:gd name="connsiteX19" fmla="*/ 5892800 w 10096500"/>
                <a:gd name="connsiteY19" fmla="*/ 5651500 h 5740400"/>
                <a:gd name="connsiteX20" fmla="*/ 5765800 w 10096500"/>
                <a:gd name="connsiteY20" fmla="*/ 5664200 h 5740400"/>
                <a:gd name="connsiteX21" fmla="*/ 5575300 w 10096500"/>
                <a:gd name="connsiteY21" fmla="*/ 5575300 h 5740400"/>
                <a:gd name="connsiteX22" fmla="*/ 5473700 w 10096500"/>
                <a:gd name="connsiteY22" fmla="*/ 5562600 h 5740400"/>
                <a:gd name="connsiteX23" fmla="*/ 5422900 w 10096500"/>
                <a:gd name="connsiteY23" fmla="*/ 5600700 h 5740400"/>
                <a:gd name="connsiteX24" fmla="*/ 5384800 w 10096500"/>
                <a:gd name="connsiteY24" fmla="*/ 5664200 h 5740400"/>
                <a:gd name="connsiteX25" fmla="*/ 5257800 w 10096500"/>
                <a:gd name="connsiteY25" fmla="*/ 5613400 h 5740400"/>
                <a:gd name="connsiteX26" fmla="*/ 5207000 w 10096500"/>
                <a:gd name="connsiteY26" fmla="*/ 5562600 h 5740400"/>
                <a:gd name="connsiteX27" fmla="*/ 5092700 w 10096500"/>
                <a:gd name="connsiteY27" fmla="*/ 5562600 h 5740400"/>
                <a:gd name="connsiteX28" fmla="*/ 5092700 w 10096500"/>
                <a:gd name="connsiteY28" fmla="*/ 5638800 h 5740400"/>
                <a:gd name="connsiteX29" fmla="*/ 4953000 w 10096500"/>
                <a:gd name="connsiteY29" fmla="*/ 5575300 h 5740400"/>
                <a:gd name="connsiteX30" fmla="*/ 4813300 w 10096500"/>
                <a:gd name="connsiteY30" fmla="*/ 5575300 h 5740400"/>
                <a:gd name="connsiteX31" fmla="*/ 4597400 w 10096500"/>
                <a:gd name="connsiteY31" fmla="*/ 5613400 h 5740400"/>
                <a:gd name="connsiteX32" fmla="*/ 4343400 w 10096500"/>
                <a:gd name="connsiteY32" fmla="*/ 5689600 h 5740400"/>
                <a:gd name="connsiteX33" fmla="*/ 4216400 w 10096500"/>
                <a:gd name="connsiteY33" fmla="*/ 5626100 h 5740400"/>
                <a:gd name="connsiteX34" fmla="*/ 3962400 w 10096500"/>
                <a:gd name="connsiteY34" fmla="*/ 5600700 h 5740400"/>
                <a:gd name="connsiteX35" fmla="*/ 3873500 w 10096500"/>
                <a:gd name="connsiteY35" fmla="*/ 5600700 h 5740400"/>
                <a:gd name="connsiteX36" fmla="*/ 3670300 w 10096500"/>
                <a:gd name="connsiteY36" fmla="*/ 5664200 h 5740400"/>
                <a:gd name="connsiteX37" fmla="*/ 3505200 w 10096500"/>
                <a:gd name="connsiteY37" fmla="*/ 5651500 h 5740400"/>
                <a:gd name="connsiteX38" fmla="*/ 3340100 w 10096500"/>
                <a:gd name="connsiteY38" fmla="*/ 5626100 h 5740400"/>
                <a:gd name="connsiteX39" fmla="*/ 3073400 w 10096500"/>
                <a:gd name="connsiteY39" fmla="*/ 5651500 h 5740400"/>
                <a:gd name="connsiteX40" fmla="*/ 2819400 w 10096500"/>
                <a:gd name="connsiteY40" fmla="*/ 5626100 h 5740400"/>
                <a:gd name="connsiteX41" fmla="*/ 2679700 w 10096500"/>
                <a:gd name="connsiteY41" fmla="*/ 5549900 h 5740400"/>
                <a:gd name="connsiteX42" fmla="*/ 2565400 w 10096500"/>
                <a:gd name="connsiteY42" fmla="*/ 5549900 h 5740400"/>
                <a:gd name="connsiteX43" fmla="*/ 2425700 w 10096500"/>
                <a:gd name="connsiteY43" fmla="*/ 5600700 h 5740400"/>
                <a:gd name="connsiteX44" fmla="*/ 2324100 w 10096500"/>
                <a:gd name="connsiteY44" fmla="*/ 5664200 h 5740400"/>
                <a:gd name="connsiteX45" fmla="*/ 2171700 w 10096500"/>
                <a:gd name="connsiteY45" fmla="*/ 5638800 h 5740400"/>
                <a:gd name="connsiteX46" fmla="*/ 2171700 w 10096500"/>
                <a:gd name="connsiteY46" fmla="*/ 5740400 h 5740400"/>
                <a:gd name="connsiteX47" fmla="*/ 2044700 w 10096500"/>
                <a:gd name="connsiteY47" fmla="*/ 5613400 h 5740400"/>
                <a:gd name="connsiteX48" fmla="*/ 1930400 w 10096500"/>
                <a:gd name="connsiteY48" fmla="*/ 5613400 h 5740400"/>
                <a:gd name="connsiteX49" fmla="*/ 1803400 w 10096500"/>
                <a:gd name="connsiteY49" fmla="*/ 5689600 h 5740400"/>
                <a:gd name="connsiteX50" fmla="*/ 1498600 w 10096500"/>
                <a:gd name="connsiteY50" fmla="*/ 5651500 h 5740400"/>
                <a:gd name="connsiteX51" fmla="*/ 1104900 w 10096500"/>
                <a:gd name="connsiteY51" fmla="*/ 5651500 h 5740400"/>
                <a:gd name="connsiteX52" fmla="*/ 711200 w 10096500"/>
                <a:gd name="connsiteY52" fmla="*/ 5638800 h 5740400"/>
                <a:gd name="connsiteX53" fmla="*/ 139700 w 10096500"/>
                <a:gd name="connsiteY53" fmla="*/ 5613400 h 5740400"/>
                <a:gd name="connsiteX54" fmla="*/ 0 w 10096500"/>
                <a:gd name="connsiteY54" fmla="*/ 38100 h 57404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  <a:gd name="connsiteX0" fmla="*/ 0 w 10097062"/>
                <a:gd name="connsiteY0" fmla="*/ 0 h 5702300"/>
                <a:gd name="connsiteX1" fmla="*/ 10095747 w 10097062"/>
                <a:gd name="connsiteY1" fmla="*/ 25400 h 5702300"/>
                <a:gd name="connsiteX2" fmla="*/ 10096500 w 10097062"/>
                <a:gd name="connsiteY2" fmla="*/ 5511800 h 5702300"/>
                <a:gd name="connsiteX3" fmla="*/ 9906000 w 10097062"/>
                <a:gd name="connsiteY3" fmla="*/ 5410200 h 5702300"/>
                <a:gd name="connsiteX4" fmla="*/ 9499600 w 10097062"/>
                <a:gd name="connsiteY4" fmla="*/ 5537200 h 5702300"/>
                <a:gd name="connsiteX5" fmla="*/ 9105900 w 10097062"/>
                <a:gd name="connsiteY5" fmla="*/ 5410200 h 5702300"/>
                <a:gd name="connsiteX6" fmla="*/ 8801100 w 10097062"/>
                <a:gd name="connsiteY6" fmla="*/ 5537200 h 5702300"/>
                <a:gd name="connsiteX7" fmla="*/ 8572500 w 10097062"/>
                <a:gd name="connsiteY7" fmla="*/ 5511800 h 5702300"/>
                <a:gd name="connsiteX8" fmla="*/ 8343900 w 10097062"/>
                <a:gd name="connsiteY8" fmla="*/ 5549900 h 5702300"/>
                <a:gd name="connsiteX9" fmla="*/ 8089900 w 10097062"/>
                <a:gd name="connsiteY9" fmla="*/ 5511800 h 5702300"/>
                <a:gd name="connsiteX10" fmla="*/ 7899400 w 10097062"/>
                <a:gd name="connsiteY10" fmla="*/ 5588000 h 5702300"/>
                <a:gd name="connsiteX11" fmla="*/ 7607300 w 10097062"/>
                <a:gd name="connsiteY11" fmla="*/ 5511800 h 5702300"/>
                <a:gd name="connsiteX12" fmla="*/ 7442200 w 10097062"/>
                <a:gd name="connsiteY12" fmla="*/ 5638800 h 5702300"/>
                <a:gd name="connsiteX13" fmla="*/ 7086600 w 10097062"/>
                <a:gd name="connsiteY13" fmla="*/ 5575300 h 5702300"/>
                <a:gd name="connsiteX14" fmla="*/ 6870700 w 10097062"/>
                <a:gd name="connsiteY14" fmla="*/ 5651500 h 5702300"/>
                <a:gd name="connsiteX15" fmla="*/ 6502400 w 10097062"/>
                <a:gd name="connsiteY15" fmla="*/ 5613400 h 5702300"/>
                <a:gd name="connsiteX16" fmla="*/ 6375400 w 10097062"/>
                <a:gd name="connsiteY16" fmla="*/ 5651500 h 5702300"/>
                <a:gd name="connsiteX17" fmla="*/ 6210300 w 10097062"/>
                <a:gd name="connsiteY17" fmla="*/ 5575300 h 5702300"/>
                <a:gd name="connsiteX18" fmla="*/ 6108700 w 10097062"/>
                <a:gd name="connsiteY18" fmla="*/ 5626100 h 5702300"/>
                <a:gd name="connsiteX19" fmla="*/ 5892800 w 10097062"/>
                <a:gd name="connsiteY19" fmla="*/ 5613400 h 5702300"/>
                <a:gd name="connsiteX20" fmla="*/ 5765800 w 10097062"/>
                <a:gd name="connsiteY20" fmla="*/ 5626100 h 5702300"/>
                <a:gd name="connsiteX21" fmla="*/ 5575300 w 10097062"/>
                <a:gd name="connsiteY21" fmla="*/ 5537200 h 5702300"/>
                <a:gd name="connsiteX22" fmla="*/ 5473700 w 10097062"/>
                <a:gd name="connsiteY22" fmla="*/ 5524500 h 5702300"/>
                <a:gd name="connsiteX23" fmla="*/ 5422900 w 10097062"/>
                <a:gd name="connsiteY23" fmla="*/ 5562600 h 5702300"/>
                <a:gd name="connsiteX24" fmla="*/ 5384800 w 10097062"/>
                <a:gd name="connsiteY24" fmla="*/ 5626100 h 5702300"/>
                <a:gd name="connsiteX25" fmla="*/ 5257800 w 10097062"/>
                <a:gd name="connsiteY25" fmla="*/ 5575300 h 5702300"/>
                <a:gd name="connsiteX26" fmla="*/ 5207000 w 10097062"/>
                <a:gd name="connsiteY26" fmla="*/ 5524500 h 5702300"/>
                <a:gd name="connsiteX27" fmla="*/ 5092700 w 10097062"/>
                <a:gd name="connsiteY27" fmla="*/ 5524500 h 5702300"/>
                <a:gd name="connsiteX28" fmla="*/ 5092700 w 10097062"/>
                <a:gd name="connsiteY28" fmla="*/ 5600700 h 5702300"/>
                <a:gd name="connsiteX29" fmla="*/ 4953000 w 10097062"/>
                <a:gd name="connsiteY29" fmla="*/ 5537200 h 5702300"/>
                <a:gd name="connsiteX30" fmla="*/ 4813300 w 10097062"/>
                <a:gd name="connsiteY30" fmla="*/ 5537200 h 5702300"/>
                <a:gd name="connsiteX31" fmla="*/ 4597400 w 10097062"/>
                <a:gd name="connsiteY31" fmla="*/ 5575300 h 5702300"/>
                <a:gd name="connsiteX32" fmla="*/ 4343400 w 10097062"/>
                <a:gd name="connsiteY32" fmla="*/ 5651500 h 5702300"/>
                <a:gd name="connsiteX33" fmla="*/ 4216400 w 10097062"/>
                <a:gd name="connsiteY33" fmla="*/ 5588000 h 5702300"/>
                <a:gd name="connsiteX34" fmla="*/ 3962400 w 10097062"/>
                <a:gd name="connsiteY34" fmla="*/ 5562600 h 5702300"/>
                <a:gd name="connsiteX35" fmla="*/ 3873500 w 10097062"/>
                <a:gd name="connsiteY35" fmla="*/ 5562600 h 5702300"/>
                <a:gd name="connsiteX36" fmla="*/ 3670300 w 10097062"/>
                <a:gd name="connsiteY36" fmla="*/ 5626100 h 5702300"/>
                <a:gd name="connsiteX37" fmla="*/ 3505200 w 10097062"/>
                <a:gd name="connsiteY37" fmla="*/ 5613400 h 5702300"/>
                <a:gd name="connsiteX38" fmla="*/ 3340100 w 10097062"/>
                <a:gd name="connsiteY38" fmla="*/ 5588000 h 5702300"/>
                <a:gd name="connsiteX39" fmla="*/ 3073400 w 10097062"/>
                <a:gd name="connsiteY39" fmla="*/ 5613400 h 5702300"/>
                <a:gd name="connsiteX40" fmla="*/ 2819400 w 10097062"/>
                <a:gd name="connsiteY40" fmla="*/ 5588000 h 5702300"/>
                <a:gd name="connsiteX41" fmla="*/ 2679700 w 10097062"/>
                <a:gd name="connsiteY41" fmla="*/ 5511800 h 5702300"/>
                <a:gd name="connsiteX42" fmla="*/ 2565400 w 10097062"/>
                <a:gd name="connsiteY42" fmla="*/ 5511800 h 5702300"/>
                <a:gd name="connsiteX43" fmla="*/ 2425700 w 10097062"/>
                <a:gd name="connsiteY43" fmla="*/ 5562600 h 5702300"/>
                <a:gd name="connsiteX44" fmla="*/ 2324100 w 10097062"/>
                <a:gd name="connsiteY44" fmla="*/ 5626100 h 5702300"/>
                <a:gd name="connsiteX45" fmla="*/ 2171700 w 10097062"/>
                <a:gd name="connsiteY45" fmla="*/ 5600700 h 5702300"/>
                <a:gd name="connsiteX46" fmla="*/ 2171700 w 10097062"/>
                <a:gd name="connsiteY46" fmla="*/ 5702300 h 5702300"/>
                <a:gd name="connsiteX47" fmla="*/ 2044700 w 10097062"/>
                <a:gd name="connsiteY47" fmla="*/ 5575300 h 5702300"/>
                <a:gd name="connsiteX48" fmla="*/ 1930400 w 10097062"/>
                <a:gd name="connsiteY48" fmla="*/ 5575300 h 5702300"/>
                <a:gd name="connsiteX49" fmla="*/ 1803400 w 10097062"/>
                <a:gd name="connsiteY49" fmla="*/ 5651500 h 5702300"/>
                <a:gd name="connsiteX50" fmla="*/ 1498600 w 10097062"/>
                <a:gd name="connsiteY50" fmla="*/ 5613400 h 5702300"/>
                <a:gd name="connsiteX51" fmla="*/ 1104900 w 10097062"/>
                <a:gd name="connsiteY51" fmla="*/ 5613400 h 5702300"/>
                <a:gd name="connsiteX52" fmla="*/ 711200 w 10097062"/>
                <a:gd name="connsiteY52" fmla="*/ 5600700 h 5702300"/>
                <a:gd name="connsiteX53" fmla="*/ 139700 w 10097062"/>
                <a:gd name="connsiteY53" fmla="*/ 5575300 h 5702300"/>
                <a:gd name="connsiteX54" fmla="*/ 0 w 10097062"/>
                <a:gd name="connsiteY54" fmla="*/ 0 h 57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97062" h="5702300">
                  <a:moveTo>
                    <a:pt x="0" y="0"/>
                  </a:moveTo>
                  <a:lnTo>
                    <a:pt x="10095747" y="25400"/>
                  </a:lnTo>
                  <a:cubicBezTo>
                    <a:pt x="10099980" y="1875367"/>
                    <a:pt x="10092267" y="3661833"/>
                    <a:pt x="10096500" y="5511800"/>
                  </a:cubicBezTo>
                  <a:lnTo>
                    <a:pt x="9906000" y="5410200"/>
                  </a:lnTo>
                  <a:lnTo>
                    <a:pt x="9499600" y="5537200"/>
                  </a:lnTo>
                  <a:lnTo>
                    <a:pt x="9105900" y="5410200"/>
                  </a:lnTo>
                  <a:lnTo>
                    <a:pt x="8801100" y="5537200"/>
                  </a:lnTo>
                  <a:lnTo>
                    <a:pt x="8572500" y="5511800"/>
                  </a:lnTo>
                  <a:lnTo>
                    <a:pt x="8343900" y="5549900"/>
                  </a:lnTo>
                  <a:lnTo>
                    <a:pt x="8089900" y="5511800"/>
                  </a:lnTo>
                  <a:lnTo>
                    <a:pt x="7899400" y="5588000"/>
                  </a:lnTo>
                  <a:lnTo>
                    <a:pt x="7607300" y="5511800"/>
                  </a:lnTo>
                  <a:lnTo>
                    <a:pt x="7442200" y="5638800"/>
                  </a:lnTo>
                  <a:lnTo>
                    <a:pt x="7086600" y="5575300"/>
                  </a:lnTo>
                  <a:lnTo>
                    <a:pt x="6870700" y="5651500"/>
                  </a:lnTo>
                  <a:lnTo>
                    <a:pt x="6502400" y="5613400"/>
                  </a:lnTo>
                  <a:lnTo>
                    <a:pt x="6375400" y="5651500"/>
                  </a:lnTo>
                  <a:lnTo>
                    <a:pt x="6210300" y="5575300"/>
                  </a:lnTo>
                  <a:lnTo>
                    <a:pt x="6108700" y="5626100"/>
                  </a:lnTo>
                  <a:lnTo>
                    <a:pt x="5892800" y="5613400"/>
                  </a:lnTo>
                  <a:lnTo>
                    <a:pt x="5765800" y="5626100"/>
                  </a:lnTo>
                  <a:lnTo>
                    <a:pt x="5575300" y="5537200"/>
                  </a:lnTo>
                  <a:lnTo>
                    <a:pt x="5473700" y="5524500"/>
                  </a:lnTo>
                  <a:lnTo>
                    <a:pt x="5422900" y="5562600"/>
                  </a:lnTo>
                  <a:lnTo>
                    <a:pt x="5384800" y="5626100"/>
                  </a:lnTo>
                  <a:lnTo>
                    <a:pt x="5257800" y="5575300"/>
                  </a:lnTo>
                  <a:lnTo>
                    <a:pt x="5207000" y="5524500"/>
                  </a:lnTo>
                  <a:lnTo>
                    <a:pt x="5092700" y="5524500"/>
                  </a:lnTo>
                  <a:lnTo>
                    <a:pt x="5092700" y="5600700"/>
                  </a:lnTo>
                  <a:lnTo>
                    <a:pt x="4953000" y="5537200"/>
                  </a:lnTo>
                  <a:lnTo>
                    <a:pt x="4813300" y="5537200"/>
                  </a:lnTo>
                  <a:lnTo>
                    <a:pt x="4597400" y="5575300"/>
                  </a:lnTo>
                  <a:lnTo>
                    <a:pt x="4343400" y="5651500"/>
                  </a:lnTo>
                  <a:lnTo>
                    <a:pt x="4216400" y="5588000"/>
                  </a:lnTo>
                  <a:lnTo>
                    <a:pt x="3962400" y="5562600"/>
                  </a:lnTo>
                  <a:lnTo>
                    <a:pt x="3873500" y="5562600"/>
                  </a:lnTo>
                  <a:lnTo>
                    <a:pt x="3670300" y="5626100"/>
                  </a:lnTo>
                  <a:lnTo>
                    <a:pt x="3505200" y="5613400"/>
                  </a:lnTo>
                  <a:lnTo>
                    <a:pt x="3340100" y="5588000"/>
                  </a:lnTo>
                  <a:lnTo>
                    <a:pt x="3073400" y="5613400"/>
                  </a:lnTo>
                  <a:lnTo>
                    <a:pt x="2819400" y="5588000"/>
                  </a:lnTo>
                  <a:lnTo>
                    <a:pt x="2679700" y="5511800"/>
                  </a:lnTo>
                  <a:lnTo>
                    <a:pt x="2565400" y="5511800"/>
                  </a:lnTo>
                  <a:lnTo>
                    <a:pt x="2425700" y="5562600"/>
                  </a:lnTo>
                  <a:lnTo>
                    <a:pt x="2324100" y="5626100"/>
                  </a:lnTo>
                  <a:lnTo>
                    <a:pt x="2171700" y="5600700"/>
                  </a:lnTo>
                  <a:lnTo>
                    <a:pt x="2171700" y="5702300"/>
                  </a:lnTo>
                  <a:lnTo>
                    <a:pt x="2044700" y="5575300"/>
                  </a:lnTo>
                  <a:lnTo>
                    <a:pt x="1930400" y="5575300"/>
                  </a:lnTo>
                  <a:lnTo>
                    <a:pt x="1803400" y="5651500"/>
                  </a:lnTo>
                  <a:lnTo>
                    <a:pt x="1498600" y="5613400"/>
                  </a:lnTo>
                  <a:lnTo>
                    <a:pt x="1104900" y="5613400"/>
                  </a:lnTo>
                  <a:lnTo>
                    <a:pt x="711200" y="5600700"/>
                  </a:lnTo>
                  <a:lnTo>
                    <a:pt x="139700" y="5575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eaVert" rtlCol="0" anchor="ctr"/>
            <a:lstStyle/>
            <a:p>
              <a:pPr algn="ctr"/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유형</a:t>
              </a:r>
              <a:r>
                <a:rPr lang="en-US" altLang="ko-KR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5:</a:t>
              </a:r>
            </a:p>
            <a:p>
              <a:pPr>
                <a:buFont typeface="Wingdings" pitchFamily="2" charset="2"/>
                <a:buChar char="l"/>
              </a:pPr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 목표 대비 일정 달성비율 반영</a:t>
              </a:r>
              <a:endParaRPr lang="en-US" altLang="ko-KR" sz="1400" b="0" dirty="0" smtClean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>
                <a:buFont typeface="Wingdings" pitchFamily="2" charset="2"/>
                <a:buChar char="l"/>
              </a:pPr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 전사적으로 동일한 수준을</a:t>
              </a:r>
              <a:endParaRPr lang="en-US" altLang="ko-KR" sz="1400" b="0" dirty="0" smtClean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  <a:p>
              <a:pPr>
                <a:buFont typeface="Wingdings" pitchFamily="2" charset="2"/>
                <a:buChar char="l"/>
              </a:pPr>
              <a:r>
                <a:rPr lang="ko-KR" altLang="en-US" sz="1400" b="0" dirty="0" smtClean="0">
                  <a:solidFill>
                    <a:prstClr val="white"/>
                  </a:solidFill>
                  <a:latin typeface="HY헤드라인M" pitchFamily="18" charset="-127"/>
                  <a:ea typeface="HY헤드라인M" pitchFamily="18" charset="-127"/>
                </a:rPr>
                <a:t> 평가주관부서에서 제시</a:t>
              </a:r>
              <a:endParaRPr lang="en-US" altLang="ko-KR" sz="1400" b="0" dirty="0" smtClean="0">
                <a:solidFill>
                  <a:prstClr val="white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</p:grpSp>
      <p:cxnSp>
        <p:nvCxnSpPr>
          <p:cNvPr id="134" name="Shape 121"/>
          <p:cNvCxnSpPr>
            <a:stCxn id="109" idx="15"/>
          </p:cNvCxnSpPr>
          <p:nvPr/>
        </p:nvCxnSpPr>
        <p:spPr>
          <a:xfrm rot="5400000" flipH="1" flipV="1">
            <a:off x="4078406" y="1650487"/>
            <a:ext cx="204774" cy="1973041"/>
          </a:xfrm>
          <a:prstGeom prst="bentConnector4">
            <a:avLst>
              <a:gd name="adj1" fmla="val -2377"/>
              <a:gd name="adj2" fmla="val 21724"/>
            </a:avLst>
          </a:prstGeom>
          <a:ln w="127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화살표 연결선 142"/>
          <p:cNvCxnSpPr/>
          <p:nvPr/>
        </p:nvCxnSpPr>
        <p:spPr>
          <a:xfrm rot="5400000">
            <a:off x="1381894" y="2357430"/>
            <a:ext cx="427834" cy="794"/>
          </a:xfrm>
          <a:prstGeom prst="straightConnector1">
            <a:avLst/>
          </a:prstGeom>
          <a:ln w="15875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화살표 연결선 144"/>
          <p:cNvCxnSpPr/>
          <p:nvPr/>
        </p:nvCxnSpPr>
        <p:spPr>
          <a:xfrm rot="5400000">
            <a:off x="1381894" y="3285330"/>
            <a:ext cx="427834" cy="794"/>
          </a:xfrm>
          <a:prstGeom prst="straightConnector1">
            <a:avLst/>
          </a:prstGeom>
          <a:ln w="15875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Shape 121"/>
          <p:cNvCxnSpPr>
            <a:endCxn id="104" idx="0"/>
          </p:cNvCxnSpPr>
          <p:nvPr/>
        </p:nvCxnSpPr>
        <p:spPr>
          <a:xfrm flipV="1">
            <a:off x="3095611" y="3447636"/>
            <a:ext cx="1821670" cy="52802"/>
          </a:xfrm>
          <a:prstGeom prst="bentConnector4">
            <a:avLst>
              <a:gd name="adj1" fmla="val 33333"/>
              <a:gd name="adj2" fmla="val 532938"/>
            </a:avLst>
          </a:prstGeom>
          <a:ln w="127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hape 121"/>
          <p:cNvCxnSpPr>
            <a:endCxn id="105" idx="0"/>
          </p:cNvCxnSpPr>
          <p:nvPr/>
        </p:nvCxnSpPr>
        <p:spPr>
          <a:xfrm flipV="1">
            <a:off x="3095611" y="3447636"/>
            <a:ext cx="5179256" cy="52802"/>
          </a:xfrm>
          <a:prstGeom prst="bentConnector4">
            <a:avLst>
              <a:gd name="adj1" fmla="val 11642"/>
              <a:gd name="adj2" fmla="val 532938"/>
            </a:avLst>
          </a:prstGeom>
          <a:ln w="1270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889310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9" name="Text Box 20"/>
          <p:cNvSpPr txBox="1">
            <a:spLocks noChangeArrowheads="1"/>
          </p:cNvSpPr>
          <p:nvPr/>
        </p:nvSpPr>
        <p:spPr bwMode="auto">
          <a:xfrm>
            <a:off x="344488" y="342900"/>
            <a:ext cx="33940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1" lang="ko-KR" altLang="en-US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도출방법론</a:t>
            </a:r>
            <a:endParaRPr kumimoji="1" lang="ko-KR" altLang="en-US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91140" name="슬라이드 번호 개체 틀 7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1913589E-015B-4DF4-A624-A5D334ABD78A}" type="slidenum">
              <a:rPr lang="en-US" altLang="ko-KR">
                <a:solidFill>
                  <a:schemeClr val="tx1"/>
                </a:solidFill>
              </a:rPr>
              <a:pPr/>
              <a:t>40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91141" name="Text Box 4"/>
          <p:cNvSpPr txBox="1">
            <a:spLocks noChangeArrowheads="1"/>
          </p:cNvSpPr>
          <p:nvPr/>
        </p:nvSpPr>
        <p:spPr bwMode="auto">
          <a:xfrm>
            <a:off x="452438" y="9525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lnSpc>
                <a:spcPct val="150000"/>
              </a:lnSpc>
              <a:buFont typeface="Symbol" panose="05050102010706020507" pitchFamily="18" charset="2"/>
              <a:buNone/>
            </a:pPr>
            <a:r>
              <a:rPr kumimoji="1" lang="en-US" altLang="ko-KR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3.4 </a:t>
            </a:r>
            <a:r>
              <a:rPr kumimoji="1" lang="ko-KR" altLang="en-US" sz="1400" b="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목표값</a:t>
            </a:r>
            <a:r>
              <a:rPr kumimoji="1" lang="ko-KR" altLang="en-US" sz="1400" b="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설정방법</a:t>
            </a:r>
            <a:endParaRPr kumimoji="1" lang="en-US" altLang="ko-KR" sz="1400" b="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pSp>
        <p:nvGrpSpPr>
          <p:cNvPr id="2" name="그룹 11"/>
          <p:cNvGrpSpPr/>
          <p:nvPr/>
        </p:nvGrpSpPr>
        <p:grpSpPr>
          <a:xfrm>
            <a:off x="166654" y="1357299"/>
            <a:ext cx="9540000" cy="2842358"/>
            <a:chOff x="666720" y="1686581"/>
            <a:chExt cx="2471532" cy="3306785"/>
          </a:xfrm>
        </p:grpSpPr>
        <p:sp>
          <p:nvSpPr>
            <p:cNvPr id="10" name="직사각형 9"/>
            <p:cNvSpPr/>
            <p:nvPr/>
          </p:nvSpPr>
          <p:spPr>
            <a:xfrm>
              <a:off x="666720" y="1686581"/>
              <a:ext cx="2471532" cy="418822"/>
            </a:xfrm>
            <a:prstGeom prst="rect">
              <a:avLst/>
            </a:prstGeom>
            <a:solidFill>
              <a:srgbClr val="EAC096"/>
            </a:solidFill>
            <a:ln w="285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2000" b="0" dirty="0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부서 성과지표 </a:t>
              </a:r>
              <a:r>
                <a:rPr lang="ko-KR" altLang="en-US" sz="2000" b="0" dirty="0" err="1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목표값</a:t>
              </a:r>
              <a:r>
                <a:rPr lang="ko-KR" altLang="en-US" sz="2000" b="0" dirty="0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 설정 방법</a:t>
              </a:r>
              <a:endParaRPr lang="en-US" altLang="ko-KR" sz="2000" b="0" dirty="0">
                <a:solidFill>
                  <a:schemeClr val="bg2">
                    <a:lumMod val="50000"/>
                  </a:schemeClr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666720" y="2102133"/>
              <a:ext cx="2471532" cy="28912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285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rIns="252000" rtlCol="0" anchor="ctr"/>
            <a:lstStyle/>
            <a:p>
              <a:pPr>
                <a:lnSpc>
                  <a:spcPct val="150000"/>
                </a:lnSpc>
                <a:buFont typeface="Wingdings" pitchFamily="2" charset="2"/>
                <a:buChar char="v"/>
              </a:pP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장기목표 분할 평가 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중장기적으로 진행되는 계속 사업의 경우 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장기목표를 설정한 다음 연간목표수준을 나누어 설정함</a:t>
              </a:r>
              <a:endParaRPr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endParaRPr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Font typeface="Wingdings" pitchFamily="2" charset="2"/>
                <a:buChar char="v"/>
              </a:pP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추세치 평가 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3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개년 이상의 실적이 일정한 추세를 보이는 경우 과거 실적을 이용한 회귀분석 방법 사용</a:t>
              </a:r>
              <a:endParaRPr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endParaRPr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Font typeface="Wingdings" pitchFamily="2" charset="2"/>
                <a:buChar char="v"/>
              </a:pP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3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개년 평균 평가 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3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개년 이상의 실적이 있으나 추세적용이 어렵고 증가 및 감소가 일정하게 반복될 경우에 적용</a:t>
              </a:r>
              <a:endParaRPr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endParaRPr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Font typeface="Wingdings" pitchFamily="2" charset="2"/>
                <a:buChar char="v"/>
              </a:pPr>
              <a:r>
                <a:rPr kumimoji="1"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el-GR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β</a:t>
              </a:r>
              <a:r>
                <a:rPr kumimoji="1"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분포 평가 </a:t>
              </a:r>
              <a:r>
                <a:rPr kumimoji="1"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3</a:t>
              </a:r>
              <a:r>
                <a:rPr kumimoji="1"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개년 이상의 실적이 있으나 추세치 적용이 어려운 경우 과거 실적 중 최상위 실적과 최하위 실적</a:t>
              </a:r>
              <a:r>
                <a:rPr kumimoji="1"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kumimoji="1"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평가직전 연도의</a:t>
              </a:r>
              <a:r>
                <a:rPr kumimoji="1"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kumimoji="1"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실적을 </a:t>
              </a:r>
              <a:endParaRPr kumimoji="1"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kumimoji="1"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                   </a:t>
              </a:r>
              <a:r>
                <a:rPr kumimoji="1"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감안하여 </a:t>
              </a:r>
              <a:r>
                <a:rPr kumimoji="1" lang="el-GR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β</a:t>
              </a:r>
              <a:r>
                <a:rPr kumimoji="1"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분포치를 평가</a:t>
              </a:r>
              <a:endPara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" name="그룹 12"/>
          <p:cNvGrpSpPr/>
          <p:nvPr/>
        </p:nvGrpSpPr>
        <p:grpSpPr>
          <a:xfrm>
            <a:off x="166654" y="4286256"/>
            <a:ext cx="9540000" cy="1895628"/>
            <a:chOff x="666720" y="1418068"/>
            <a:chExt cx="2471532" cy="3562511"/>
          </a:xfrm>
        </p:grpSpPr>
        <p:sp>
          <p:nvSpPr>
            <p:cNvPr id="14" name="직사각형 13"/>
            <p:cNvSpPr/>
            <p:nvPr/>
          </p:nvSpPr>
          <p:spPr>
            <a:xfrm>
              <a:off x="666720" y="1418068"/>
              <a:ext cx="2471532" cy="676559"/>
            </a:xfrm>
            <a:prstGeom prst="rect">
              <a:avLst/>
            </a:prstGeom>
            <a:solidFill>
              <a:srgbClr val="EAC096"/>
            </a:solidFill>
            <a:ln w="285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2000" b="0" dirty="0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위임사무</a:t>
              </a:r>
              <a:r>
                <a:rPr lang="en-US" altLang="ko-KR" sz="2000" b="0" dirty="0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(</a:t>
              </a:r>
              <a:r>
                <a:rPr lang="ko-KR" altLang="en-US" sz="2000" b="0" dirty="0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통합</a:t>
              </a:r>
              <a:r>
                <a:rPr lang="en-US" altLang="ko-KR" sz="2000" b="0" dirty="0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)</a:t>
              </a:r>
              <a:r>
                <a:rPr lang="ko-KR" altLang="en-US" sz="2000" b="0" dirty="0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평가 </a:t>
              </a:r>
              <a:r>
                <a:rPr lang="ko-KR" altLang="en-US" sz="2000" b="0" dirty="0" err="1" smtClean="0">
                  <a:solidFill>
                    <a:schemeClr val="bg2">
                      <a:lumMod val="50000"/>
                    </a:schemeClr>
                  </a:solidFill>
                  <a:latin typeface="HY헤드라인M" pitchFamily="18" charset="-127"/>
                  <a:ea typeface="HY헤드라인M" pitchFamily="18" charset="-127"/>
                </a:rPr>
                <a:t>목표값</a:t>
              </a:r>
              <a:endParaRPr lang="en-US" altLang="ko-KR" sz="2000" b="0" dirty="0">
                <a:solidFill>
                  <a:schemeClr val="bg2">
                    <a:lumMod val="50000"/>
                  </a:schemeClr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5" name="직사각형 14"/>
            <p:cNvSpPr/>
            <p:nvPr/>
          </p:nvSpPr>
          <p:spPr>
            <a:xfrm>
              <a:off x="666720" y="2089346"/>
              <a:ext cx="2471532" cy="2891233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2857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52000" rIns="252000" rtlCol="0" anchor="ctr"/>
            <a:lstStyle/>
            <a:p>
              <a:pPr>
                <a:lnSpc>
                  <a:spcPct val="150000"/>
                </a:lnSpc>
                <a:buFont typeface="Wingdings" pitchFamily="2" charset="2"/>
                <a:buChar char="v"/>
              </a:pP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전년대비 향상도 평가 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전년실적 대비 향상 정도를 </a:t>
              </a:r>
              <a:r>
                <a:rPr lang="ko-KR" altLang="en-US" sz="1100" b="0" dirty="0" err="1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목표값으로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설정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실적 또는 등급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</a:p>
            <a:p>
              <a:pPr>
                <a:lnSpc>
                  <a:spcPct val="150000"/>
                </a:lnSpc>
              </a:pPr>
              <a:endParaRPr lang="en-US" altLang="ko-KR" sz="1100" b="0" dirty="0" smtClean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Font typeface="Wingdings" pitchFamily="2" charset="2"/>
                <a:buChar char="v"/>
              </a:pP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경남 평균대비 향상도 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경남 기초자치단체 실적의 평균을 활용하여 </a:t>
              </a:r>
              <a:r>
                <a:rPr lang="ko-KR" altLang="en-US" sz="1100" b="0" dirty="0" err="1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목표값을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설정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(</a:t>
              </a:r>
              <a:r>
                <a:rPr lang="ko-KR" altLang="en-US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실적 또는 등급</a:t>
              </a:r>
              <a:r>
                <a:rPr lang="en-US" altLang="ko-KR" sz="1100" b="0" dirty="0" smtClean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1100" b="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7287086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제목 16"/>
          <p:cNvSpPr>
            <a:spLocks noGrp="1"/>
          </p:cNvSpPr>
          <p:nvPr>
            <p:ph type="ctrTitle"/>
          </p:nvPr>
        </p:nvSpPr>
        <p:spPr bwMode="auto">
          <a:xfrm>
            <a:off x="6113463" y="3136900"/>
            <a:ext cx="5030787" cy="7207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150000"/>
              </a:lnSpc>
            </a:pPr>
            <a:r>
              <a:rPr lang="en-US" altLang="ko-KR"/>
              <a:t>1. </a:t>
            </a:r>
            <a:r>
              <a:rPr lang="ko-KR" altLang="en-US"/>
              <a:t>시 전략체계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/>
              <a:t>2. </a:t>
            </a:r>
            <a:r>
              <a:rPr lang="ko-KR" altLang="en-US"/>
              <a:t>부서 전략체계</a:t>
            </a:r>
          </a:p>
        </p:txBody>
      </p:sp>
      <p:sp>
        <p:nvSpPr>
          <p:cNvPr id="18" name="부제목 17"/>
          <p:cNvSpPr>
            <a:spLocks noGrp="1"/>
          </p:cNvSpPr>
          <p:nvPr>
            <p:ph type="subTitle" idx="1"/>
          </p:nvPr>
        </p:nvSpPr>
        <p:spPr>
          <a:xfrm>
            <a:off x="193675" y="3213100"/>
            <a:ext cx="6934200" cy="647700"/>
          </a:xfrm>
        </p:spPr>
        <p:txBody>
          <a:bodyPr/>
          <a:lstStyle/>
          <a:p>
            <a:pPr eaLnBrk="1" hangingPunct="1">
              <a:spcBef>
                <a:spcPct val="0"/>
              </a:spcBef>
              <a:defRPr/>
            </a:pP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IV.</a:t>
            </a:r>
            <a:r>
              <a:rPr lang="en-US" altLang="ko-KR" dirty="0"/>
              <a:t> </a:t>
            </a:r>
            <a:r>
              <a:rPr lang="ko-KR" altLang="en-US" dirty="0"/>
              <a:t>핵심성과물</a:t>
            </a:r>
            <a:endParaRPr lang="ko-KR" altLang="en-US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446" name="Rectangle 6"/>
          <p:cNvSpPr>
            <a:spLocks noChangeArrowheads="1"/>
          </p:cNvSpPr>
          <p:nvPr/>
        </p:nvSpPr>
        <p:spPr bwMode="auto">
          <a:xfrm>
            <a:off x="0" y="58738"/>
            <a:ext cx="18415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anchor="ctr">
            <a:spAutoFit/>
          </a:bodyPr>
          <a:lstStyle/>
          <a:p>
            <a:pPr>
              <a:defRPr/>
            </a:pPr>
            <a:endParaRPr lang="ko-KR" altLang="en-US">
              <a:solidFill>
                <a:srgbClr val="FFFFFF"/>
              </a:solidFill>
              <a:latin typeface="굴림" charset="-127"/>
              <a:ea typeface="굴림" charset="-127"/>
            </a:endParaRPr>
          </a:p>
        </p:txBody>
      </p:sp>
      <p:pic>
        <p:nvPicPr>
          <p:cNvPr id="8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370638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41232" y="-99392"/>
            <a:ext cx="2476500" cy="2857500"/>
          </a:xfrm>
          <a:prstGeom prst="rect">
            <a:avLst/>
          </a:prstGeom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슬라이드 번호 개체 틀 3"/>
          <p:cNvSpPr txBox="1">
            <a:spLocks noGrp="1"/>
          </p:cNvSpPr>
          <p:nvPr/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r">
              <a:spcBef>
                <a:spcPct val="50000"/>
              </a:spcBef>
            </a:pPr>
            <a:fld id="{70B6951D-D6DB-4962-982D-B09B99C55218}" type="slidenum">
              <a:rPr lang="ko-KR" altLang="en-US" sz="1400">
                <a:ea typeface="굴림체" panose="020B0609000101010101" pitchFamily="49" charset="-127"/>
              </a:rPr>
              <a:pPr algn="r">
                <a:spcBef>
                  <a:spcPct val="50000"/>
                </a:spcBef>
              </a:pPr>
              <a:t>42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  <p:sp>
        <p:nvSpPr>
          <p:cNvPr id="94211" name="슬라이드 번호 개체 틀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4D4FA00B-5C71-4B9B-8B33-C5AD9BFA147D}" type="slidenum">
              <a:rPr lang="ko-KR" altLang="en-US" sz="1400">
                <a:ea typeface="굴림체" panose="020B0609000101010101" pitchFamily="49" charset="-127"/>
              </a:rPr>
              <a:pPr/>
              <a:t>42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5" name="Text Box 4"/>
          <p:cNvSpPr txBox="1">
            <a:spLocks noChangeArrowheads="1"/>
          </p:cNvSpPr>
          <p:nvPr/>
        </p:nvSpPr>
        <p:spPr bwMode="auto">
          <a:xfrm>
            <a:off x="461963" y="965200"/>
            <a:ext cx="3122885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1.1 </a:t>
            </a:r>
            <a:r>
              <a:rPr lang="ko-KR" altLang="en-US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전략테마 설정</a:t>
            </a:r>
            <a:r>
              <a:rPr lang="en-US" altLang="ko-KR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업무연계성 검증</a:t>
            </a:r>
            <a:r>
              <a:rPr lang="en-US" altLang="ko-KR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95236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95237" name="슬라이드 번호 개체 틀 8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564A7C95-B1EF-42F9-BAC7-122E692A2400}" type="slidenum">
              <a:rPr lang="en-US" altLang="ko-KR">
                <a:solidFill>
                  <a:schemeClr val="tx1"/>
                </a:solidFill>
              </a:rPr>
              <a:pPr>
                <a:spcBef>
                  <a:spcPct val="0"/>
                </a:spcBef>
                <a:spcAft>
                  <a:spcPct val="0"/>
                </a:spcAft>
              </a:pPr>
              <a:t>43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95238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 전략체계</a:t>
            </a:r>
          </a:p>
        </p:txBody>
      </p:sp>
      <p:graphicFrame>
        <p:nvGraphicFramePr>
          <p:cNvPr id="20" name="표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7969989"/>
              </p:ext>
            </p:extLst>
          </p:nvPr>
        </p:nvGraphicFramePr>
        <p:xfrm>
          <a:off x="622675" y="5434308"/>
          <a:ext cx="2197100" cy="581646"/>
        </p:xfrm>
        <a:graphic>
          <a:graphicData uri="http://schemas.openxmlformats.org/drawingml/2006/table">
            <a:tbl>
              <a:tblPr/>
              <a:tblGrid>
                <a:gridCol w="219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388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무상급식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교육지원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1008304"/>
                  </a:ext>
                </a:extLst>
              </a:tr>
              <a:tr h="19388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평생교육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87932562"/>
                  </a:ext>
                </a:extLst>
              </a:tr>
              <a:tr h="19388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도서관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85679109"/>
                  </a:ext>
                </a:extLst>
              </a:tr>
            </a:tbl>
          </a:graphicData>
        </a:graphic>
      </p:graphicFrame>
      <p:graphicFrame>
        <p:nvGraphicFramePr>
          <p:cNvPr id="23" name="표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420833"/>
              </p:ext>
            </p:extLst>
          </p:nvPr>
        </p:nvGraphicFramePr>
        <p:xfrm>
          <a:off x="7157737" y="4149080"/>
          <a:ext cx="2166937" cy="1909763"/>
        </p:xfrm>
        <a:graphic>
          <a:graphicData uri="http://schemas.openxmlformats.org/drawingml/2006/table">
            <a:tbl>
              <a:tblPr/>
              <a:tblGrid>
                <a:gridCol w="2166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민원서비스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행정서비스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성과관리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조직관리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정책개발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회계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교류 협력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공보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국도비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체납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징수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청사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재산관리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59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교육훈련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제안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직원복지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21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정보관리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cxnSp>
        <p:nvCxnSpPr>
          <p:cNvPr id="32" name="직선 화살표 연결선 31"/>
          <p:cNvCxnSpPr>
            <a:stCxn id="23" idx="1"/>
            <a:endCxn id="46" idx="3"/>
          </p:cNvCxnSpPr>
          <p:nvPr/>
        </p:nvCxnSpPr>
        <p:spPr>
          <a:xfrm flipH="1">
            <a:off x="6105128" y="5103961"/>
            <a:ext cx="1052609" cy="863343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>
            <a:cxnSpLocks/>
            <a:stCxn id="53" idx="3"/>
            <a:endCxn id="30" idx="1"/>
          </p:cNvCxnSpPr>
          <p:nvPr/>
        </p:nvCxnSpPr>
        <p:spPr>
          <a:xfrm flipV="1">
            <a:off x="2819775" y="1682784"/>
            <a:ext cx="1070741" cy="233384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148478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일자리가 풍부한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역동적인 경제도시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73E89FE-A605-41F5-81AF-E88DEF419DF2}"/>
              </a:ext>
            </a:extLst>
          </p:cNvPr>
          <p:cNvSpPr/>
          <p:nvPr/>
        </p:nvSpPr>
        <p:spPr>
          <a:xfrm>
            <a:off x="3890516" y="3389016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고르게 잘 사는 지역균형개발</a:t>
            </a:r>
            <a:endParaRPr lang="ko-KR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17302E0-4F74-4ED1-9EDC-EA9286106EC0}"/>
              </a:ext>
            </a:extLst>
          </p:cNvPr>
          <p:cNvSpPr/>
          <p:nvPr/>
        </p:nvSpPr>
        <p:spPr>
          <a:xfrm>
            <a:off x="3890516" y="4817190"/>
            <a:ext cx="2214610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시민이 행복한 물 복지도시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02BD511-1978-42EA-9CCF-CD4B8957DBF3}"/>
              </a:ext>
            </a:extLst>
          </p:cNvPr>
          <p:cNvSpPr/>
          <p:nvPr/>
        </p:nvSpPr>
        <p:spPr>
          <a:xfrm>
            <a:off x="3890516" y="576930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행정혁신 실현 및 신뢰받는 </a:t>
            </a: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시정구현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1960842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시민과 함께하는 가야역사문화권 중심도시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2436900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시민의 행복을 최고의 가치로 두는 안전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복지도시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2912958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지속가능한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생태환경도시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386507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경남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부산의 도로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교통 중심도시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4341132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고부가 </a:t>
            </a: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첨단농업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육성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5293248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인재양성을 통한 미래교육도시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53" name="표 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2249991"/>
              </p:ext>
            </p:extLst>
          </p:nvPr>
        </p:nvGraphicFramePr>
        <p:xfrm>
          <a:off x="622675" y="1555465"/>
          <a:ext cx="2197100" cy="721407"/>
        </p:xfrm>
        <a:graphic>
          <a:graphicData uri="http://schemas.openxmlformats.org/drawingml/2006/table">
            <a:tbl>
              <a:tblPr/>
              <a:tblGrid>
                <a:gridCol w="219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04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일자리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취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·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창업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04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미래산업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기업지원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스마트시티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6110529"/>
                  </a:ext>
                </a:extLst>
              </a:tr>
              <a:tr h="2404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지역공동체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 err="1">
                          <a:solidFill>
                            <a:srgbClr val="000000"/>
                          </a:solidFill>
                          <a:latin typeface="맑은 고딕"/>
                        </a:rPr>
                        <a:t>청년정책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5350037"/>
                  </a:ext>
                </a:extLst>
              </a:tr>
            </a:tbl>
          </a:graphicData>
        </a:graphic>
      </p:graphicFrame>
      <p:graphicFrame>
        <p:nvGraphicFramePr>
          <p:cNvPr id="54" name="표 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8254702"/>
              </p:ext>
            </p:extLst>
          </p:nvPr>
        </p:nvGraphicFramePr>
        <p:xfrm>
          <a:off x="622675" y="5178849"/>
          <a:ext cx="2197100" cy="196115"/>
        </p:xfrm>
        <a:graphic>
          <a:graphicData uri="http://schemas.openxmlformats.org/drawingml/2006/table">
            <a:tbl>
              <a:tblPr/>
              <a:tblGrid>
                <a:gridCol w="219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61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농업진흥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(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농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축산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)</a:t>
                      </a:r>
                    </a:p>
                  </a:txBody>
                  <a:tcPr marL="9525" marR="9525" marT="953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55" name="표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053157"/>
              </p:ext>
            </p:extLst>
          </p:nvPr>
        </p:nvGraphicFramePr>
        <p:xfrm>
          <a:off x="7157736" y="1566689"/>
          <a:ext cx="2166937" cy="638175"/>
        </p:xfrm>
        <a:graphic>
          <a:graphicData uri="http://schemas.openxmlformats.org/drawingml/2006/table">
            <a:tbl>
              <a:tblPr/>
              <a:tblGrid>
                <a:gridCol w="2166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도시계획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신공항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도시개발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도시재정비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90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공동주택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농촌지역개발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56" name="표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5079757"/>
              </p:ext>
            </p:extLst>
          </p:nvPr>
        </p:nvGraphicFramePr>
        <p:xfrm>
          <a:off x="7157736" y="2385472"/>
          <a:ext cx="2166937" cy="438150"/>
        </p:xfrm>
        <a:graphic>
          <a:graphicData uri="http://schemas.openxmlformats.org/drawingml/2006/table">
            <a:tbl>
              <a:tblPr/>
              <a:tblGrid>
                <a:gridCol w="2166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190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대중교통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교통지도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차량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90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도로개설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확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  <a:ea typeface="맑은 고딕" panose="020B0503020000020004" pitchFamily="50" charset="-127"/>
                        </a:rPr>
                        <a:t>·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포장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latin typeface="+mn-lt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1976579"/>
                  </a:ext>
                </a:extLst>
              </a:tr>
            </a:tbl>
          </a:graphicData>
        </a:graphic>
      </p:graphicFrame>
      <p:graphicFrame>
        <p:nvGraphicFramePr>
          <p:cNvPr id="57" name="표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3481520"/>
              </p:ext>
            </p:extLst>
          </p:nvPr>
        </p:nvGraphicFramePr>
        <p:xfrm>
          <a:off x="7157736" y="3555876"/>
          <a:ext cx="2166937" cy="412597"/>
        </p:xfrm>
        <a:graphic>
          <a:graphicData uri="http://schemas.openxmlformats.org/drawingml/2006/table">
            <a:tbl>
              <a:tblPr/>
              <a:tblGrid>
                <a:gridCol w="2166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78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재난관리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민방위</a:t>
                      </a:r>
                    </a:p>
                  </a:txBody>
                  <a:tcPr marL="9525" marR="9525" marT="953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7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CCTV 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관제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보호구역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3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5309607"/>
                  </a:ext>
                </a:extLst>
              </a:tr>
            </a:tbl>
          </a:graphicData>
        </a:graphic>
      </p:graphicFrame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4437181"/>
              </p:ext>
            </p:extLst>
          </p:nvPr>
        </p:nvGraphicFramePr>
        <p:xfrm>
          <a:off x="622675" y="4036231"/>
          <a:ext cx="2197100" cy="204786"/>
        </p:xfrm>
        <a:graphic>
          <a:graphicData uri="http://schemas.openxmlformats.org/drawingml/2006/table">
            <a:tbl>
              <a:tblPr/>
              <a:tblGrid>
                <a:gridCol w="219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47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상수도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 err="1">
                          <a:solidFill>
                            <a:srgbClr val="000000"/>
                          </a:solidFill>
                          <a:latin typeface="맑은 고딕"/>
                        </a:rPr>
                        <a:t>정수장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하수도</a:t>
                      </a:r>
                    </a:p>
                  </a:txBody>
                  <a:tcPr marL="9525" marR="9525" marT="953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4285424"/>
                  </a:ext>
                </a:extLst>
              </a:tr>
            </a:tbl>
          </a:graphicData>
        </a:graphic>
      </p:graphicFrame>
      <p:graphicFrame>
        <p:nvGraphicFramePr>
          <p:cNvPr id="59" name="표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8310687"/>
              </p:ext>
            </p:extLst>
          </p:nvPr>
        </p:nvGraphicFramePr>
        <p:xfrm>
          <a:off x="622675" y="4300361"/>
          <a:ext cx="2197100" cy="819144"/>
        </p:xfrm>
        <a:graphic>
          <a:graphicData uri="http://schemas.openxmlformats.org/drawingml/2006/table">
            <a:tbl>
              <a:tblPr/>
              <a:tblGrid>
                <a:gridCol w="219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47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분뇨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폐수</a:t>
                      </a:r>
                    </a:p>
                  </a:txBody>
                  <a:tcPr marL="9525" marR="9525" marT="953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2073365"/>
                  </a:ext>
                </a:extLst>
              </a:tr>
              <a:tr h="2047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공원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산림</a:t>
                      </a:r>
                    </a:p>
                  </a:txBody>
                  <a:tcPr marL="9525" marR="9525" marT="953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4543795"/>
                  </a:ext>
                </a:extLst>
              </a:tr>
              <a:tr h="2047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쓰레기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폐기물</a:t>
                      </a:r>
                    </a:p>
                  </a:txBody>
                  <a:tcPr marL="9525" marR="9525" marT="953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46290255"/>
                  </a:ext>
                </a:extLst>
              </a:tr>
              <a:tr h="20478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녹색환경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생태하천</a:t>
                      </a:r>
                    </a:p>
                  </a:txBody>
                  <a:tcPr marL="9525" marR="9525" marT="953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1374269"/>
                  </a:ext>
                </a:extLst>
              </a:tr>
            </a:tbl>
          </a:graphicData>
        </a:graphic>
      </p:graphicFrame>
      <p:graphicFrame>
        <p:nvGraphicFramePr>
          <p:cNvPr id="60" name="표 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4534678"/>
              </p:ext>
            </p:extLst>
          </p:nvPr>
        </p:nvGraphicFramePr>
        <p:xfrm>
          <a:off x="7157736" y="3004230"/>
          <a:ext cx="2166937" cy="371038"/>
        </p:xfrm>
        <a:graphic>
          <a:graphicData uri="http://schemas.openxmlformats.org/drawingml/2006/table">
            <a:tbl>
              <a:tblPr/>
              <a:tblGrid>
                <a:gridCol w="21669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054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문화예술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관광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4" marR="9524" marT="951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88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 err="1">
                          <a:solidFill>
                            <a:srgbClr val="000000"/>
                          </a:solidFill>
                          <a:latin typeface="+mn-lt"/>
                        </a:rPr>
                        <a:t>가야사복원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61" name="표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3417966"/>
              </p:ext>
            </p:extLst>
          </p:nvPr>
        </p:nvGraphicFramePr>
        <p:xfrm>
          <a:off x="622675" y="2336216"/>
          <a:ext cx="2197100" cy="1640671"/>
        </p:xfrm>
        <a:graphic>
          <a:graphicData uri="http://schemas.openxmlformats.org/drawingml/2006/table">
            <a:tbl>
              <a:tblPr/>
              <a:tblGrid>
                <a:gridCol w="219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40353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저소득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차상위 복지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0353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노인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장애인 복지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0353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여성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아동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청소년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영유아 복지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5922736"/>
                  </a:ext>
                </a:extLst>
              </a:tr>
              <a:tr h="2299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자원봉사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9903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지역정보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주민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7541414"/>
                  </a:ext>
                </a:extLst>
              </a:tr>
              <a:tr h="2299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식품위생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공중위생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7878233"/>
                  </a:ext>
                </a:extLst>
              </a:tr>
              <a:tr h="2299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시민건강</a:t>
                      </a:r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/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latin typeface="+mn-lt"/>
                        </a:rPr>
                        <a:t>체육</a:t>
                      </a:r>
                    </a:p>
                  </a:txBody>
                  <a:tcPr marL="9525" marR="9525" marT="952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9056373"/>
                  </a:ext>
                </a:extLst>
              </a:tr>
            </a:tbl>
          </a:graphicData>
        </a:graphic>
      </p:graphicFrame>
      <p:cxnSp>
        <p:nvCxnSpPr>
          <p:cNvPr id="63" name="직선 화살표 연결선 62"/>
          <p:cNvCxnSpPr>
            <a:cxnSpLocks/>
            <a:stCxn id="55" idx="1"/>
            <a:endCxn id="40" idx="3"/>
          </p:cNvCxnSpPr>
          <p:nvPr/>
        </p:nvCxnSpPr>
        <p:spPr>
          <a:xfrm flipH="1">
            <a:off x="6105128" y="1885776"/>
            <a:ext cx="1052608" cy="1701240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63"/>
          <p:cNvCxnSpPr>
            <a:cxnSpLocks/>
            <a:stCxn id="56" idx="1"/>
            <a:endCxn id="50" idx="3"/>
          </p:cNvCxnSpPr>
          <p:nvPr/>
        </p:nvCxnSpPr>
        <p:spPr>
          <a:xfrm flipH="1">
            <a:off x="6105128" y="2604547"/>
            <a:ext cx="1052608" cy="1458527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화살표 연결선 64"/>
          <p:cNvCxnSpPr>
            <a:cxnSpLocks/>
            <a:stCxn id="58" idx="3"/>
            <a:endCxn id="43" idx="1"/>
          </p:cNvCxnSpPr>
          <p:nvPr/>
        </p:nvCxnSpPr>
        <p:spPr>
          <a:xfrm>
            <a:off x="2819775" y="4138624"/>
            <a:ext cx="1070741" cy="876566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화살표 연결선 65"/>
          <p:cNvCxnSpPr>
            <a:cxnSpLocks/>
            <a:stCxn id="59" idx="3"/>
            <a:endCxn id="49" idx="1"/>
          </p:cNvCxnSpPr>
          <p:nvPr/>
        </p:nvCxnSpPr>
        <p:spPr>
          <a:xfrm flipV="1">
            <a:off x="2819775" y="3110958"/>
            <a:ext cx="1070741" cy="1598975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화살표 연결선 66"/>
          <p:cNvCxnSpPr>
            <a:cxnSpLocks/>
            <a:stCxn id="54" idx="3"/>
            <a:endCxn id="51" idx="1"/>
          </p:cNvCxnSpPr>
          <p:nvPr/>
        </p:nvCxnSpPr>
        <p:spPr>
          <a:xfrm flipV="1">
            <a:off x="2819775" y="4539132"/>
            <a:ext cx="1070741" cy="737774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화살표 연결선 67"/>
          <p:cNvCxnSpPr>
            <a:cxnSpLocks/>
            <a:stCxn id="60" idx="1"/>
            <a:endCxn id="34" idx="3"/>
          </p:cNvCxnSpPr>
          <p:nvPr/>
        </p:nvCxnSpPr>
        <p:spPr>
          <a:xfrm flipH="1" flipV="1">
            <a:off x="6105128" y="2158842"/>
            <a:ext cx="1052608" cy="1030907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화살표 연결선 68"/>
          <p:cNvCxnSpPr>
            <a:cxnSpLocks/>
            <a:stCxn id="20" idx="3"/>
            <a:endCxn id="52" idx="1"/>
          </p:cNvCxnSpPr>
          <p:nvPr/>
        </p:nvCxnSpPr>
        <p:spPr>
          <a:xfrm flipV="1">
            <a:off x="2819775" y="5491248"/>
            <a:ext cx="1070741" cy="233883"/>
          </a:xfrm>
          <a:prstGeom prst="straightConnector1">
            <a:avLst/>
          </a:prstGeom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/>
          <p:cNvCxnSpPr>
            <a:stCxn id="57" idx="1"/>
            <a:endCxn id="48" idx="3"/>
          </p:cNvCxnSpPr>
          <p:nvPr/>
        </p:nvCxnSpPr>
        <p:spPr>
          <a:xfrm flipH="1" flipV="1">
            <a:off x="6105128" y="2634900"/>
            <a:ext cx="1052608" cy="1127274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화살표 연결선 74"/>
          <p:cNvCxnSpPr>
            <a:stCxn id="61" idx="3"/>
            <a:endCxn id="48" idx="1"/>
          </p:cNvCxnSpPr>
          <p:nvPr/>
        </p:nvCxnSpPr>
        <p:spPr>
          <a:xfrm flipV="1">
            <a:off x="2819775" y="2634900"/>
            <a:ext cx="1070741" cy="521651"/>
          </a:xfrm>
          <a:prstGeom prst="straightConnector1">
            <a:avLst/>
          </a:prstGeom>
          <a:ln w="127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60" name="Text Box 4"/>
          <p:cNvSpPr txBox="1">
            <a:spLocks noChangeArrowheads="1"/>
          </p:cNvSpPr>
          <p:nvPr/>
        </p:nvSpPr>
        <p:spPr bwMode="auto">
          <a:xfrm>
            <a:off x="461963" y="9652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1.1 </a:t>
            </a:r>
            <a:r>
              <a:rPr lang="ko-KR" altLang="en-US" sz="140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전략테마 설정</a:t>
            </a:r>
            <a:r>
              <a:rPr lang="en-US" altLang="ko-KR" sz="140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조직연계성 검증</a:t>
            </a:r>
            <a:r>
              <a:rPr lang="en-US" altLang="ko-KR" sz="140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9626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96262" name="슬라이드 번호 개체 틀 8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0969BF19-2994-45FE-8A0E-BF609A93A200}" type="slidenum">
              <a:rPr lang="en-US" altLang="ko-KR">
                <a:solidFill>
                  <a:schemeClr val="tx1"/>
                </a:solidFill>
              </a:rPr>
              <a:pPr>
                <a:spcBef>
                  <a:spcPct val="0"/>
                </a:spcBef>
                <a:spcAft>
                  <a:spcPct val="0"/>
                </a:spcAft>
              </a:pPr>
              <a:t>44</a:t>
            </a:fld>
            <a:endParaRPr lang="en-US" altLang="ko-KR" dirty="0">
              <a:solidFill>
                <a:schemeClr val="tx1"/>
              </a:solidFill>
            </a:endParaRPr>
          </a:p>
        </p:txBody>
      </p:sp>
      <p:sp>
        <p:nvSpPr>
          <p:cNvPr id="96263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 전략체계</a:t>
            </a:r>
          </a:p>
        </p:txBody>
      </p:sp>
      <p:sp>
        <p:nvSpPr>
          <p:cNvPr id="102" name="Rectangle 10" descr="밝은 상향 대각선"/>
          <p:cNvSpPr>
            <a:spLocks noChangeArrowheads="1"/>
          </p:cNvSpPr>
          <p:nvPr/>
        </p:nvSpPr>
        <p:spPr bwMode="auto">
          <a:xfrm>
            <a:off x="6818200" y="149272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총무과</a:t>
            </a:r>
          </a:p>
        </p:txBody>
      </p:sp>
      <p:sp>
        <p:nvSpPr>
          <p:cNvPr id="103" name="Rectangle 10" descr="밝은 상향 대각선"/>
          <p:cNvSpPr>
            <a:spLocks noChangeArrowheads="1"/>
          </p:cNvSpPr>
          <p:nvPr/>
        </p:nvSpPr>
        <p:spPr bwMode="auto">
          <a:xfrm>
            <a:off x="6818200" y="1991898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회계과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Rectangle 10" descr="밝은 상향 대각선"/>
          <p:cNvSpPr>
            <a:spLocks noChangeArrowheads="1"/>
          </p:cNvSpPr>
          <p:nvPr/>
        </p:nvSpPr>
        <p:spPr bwMode="auto">
          <a:xfrm>
            <a:off x="6818200" y="1742310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자치행정과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5" name="Rectangle 10" descr="밝은 상향 대각선"/>
          <p:cNvSpPr>
            <a:spLocks noChangeArrowheads="1"/>
          </p:cNvSpPr>
          <p:nvPr/>
        </p:nvSpPr>
        <p:spPr bwMode="auto">
          <a:xfrm>
            <a:off x="6818200" y="2241486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토지정보과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" name="Rectangle 10" descr="밝은 상향 대각선"/>
          <p:cNvSpPr>
            <a:spLocks noChangeArrowheads="1"/>
          </p:cNvSpPr>
          <p:nvPr/>
        </p:nvSpPr>
        <p:spPr bwMode="auto">
          <a:xfrm>
            <a:off x="6818200" y="2491074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수질환경과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7" name="Rectangle 10" descr="밝은 상향 대각선"/>
          <p:cNvSpPr>
            <a:spLocks noChangeArrowheads="1"/>
          </p:cNvSpPr>
          <p:nvPr/>
        </p:nvSpPr>
        <p:spPr bwMode="auto">
          <a:xfrm>
            <a:off x="6818200" y="274066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기후대기과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8" name="Rectangle 10" descr="밝은 상향 대각선"/>
          <p:cNvSpPr>
            <a:spLocks noChangeArrowheads="1"/>
          </p:cNvSpPr>
          <p:nvPr/>
        </p:nvSpPr>
        <p:spPr bwMode="auto">
          <a:xfrm>
            <a:off x="6818200" y="2990250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청소행정과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1" name="Rectangle 10" descr="밝은 상향 대각선"/>
          <p:cNvSpPr>
            <a:spLocks noChangeArrowheads="1"/>
          </p:cNvSpPr>
          <p:nvPr/>
        </p:nvSpPr>
        <p:spPr bwMode="auto">
          <a:xfrm>
            <a:off x="8341047" y="1490663"/>
            <a:ext cx="860425" cy="966823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행정자치국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Rectangle 10" descr="밝은 상향 대각선"/>
          <p:cNvSpPr>
            <a:spLocks noChangeArrowheads="1"/>
          </p:cNvSpPr>
          <p:nvPr/>
        </p:nvSpPr>
        <p:spPr bwMode="auto">
          <a:xfrm>
            <a:off x="1697038" y="148113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공보관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Rectangle 10" descr="밝은 상향 대각선"/>
          <p:cNvSpPr>
            <a:spLocks noChangeArrowheads="1"/>
          </p:cNvSpPr>
          <p:nvPr/>
        </p:nvSpPr>
        <p:spPr bwMode="auto">
          <a:xfrm>
            <a:off x="1697038" y="204415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기획예산담당관</a:t>
            </a:r>
          </a:p>
        </p:txBody>
      </p:sp>
      <p:sp>
        <p:nvSpPr>
          <p:cNvPr id="91" name="Rectangle 10" descr="밝은 상향 대각선"/>
          <p:cNvSpPr>
            <a:spLocks noChangeArrowheads="1"/>
          </p:cNvSpPr>
          <p:nvPr/>
        </p:nvSpPr>
        <p:spPr bwMode="auto">
          <a:xfrm>
            <a:off x="1697038" y="232566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법무담당관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2" name="Rectangle 10" descr="밝은 상향 대각선"/>
          <p:cNvSpPr>
            <a:spLocks noChangeArrowheads="1"/>
          </p:cNvSpPr>
          <p:nvPr/>
        </p:nvSpPr>
        <p:spPr bwMode="auto">
          <a:xfrm>
            <a:off x="1697038" y="260717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정보통신담당관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Rectangle 10" descr="밝은 상향 대각선"/>
          <p:cNvSpPr>
            <a:spLocks noChangeArrowheads="1"/>
          </p:cNvSpPr>
          <p:nvPr/>
        </p:nvSpPr>
        <p:spPr bwMode="auto">
          <a:xfrm>
            <a:off x="1697038" y="345170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지역경제과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Rectangle 10" descr="밝은 상향 대각선"/>
          <p:cNvSpPr>
            <a:spLocks noChangeArrowheads="1"/>
          </p:cNvSpPr>
          <p:nvPr/>
        </p:nvSpPr>
        <p:spPr bwMode="auto">
          <a:xfrm>
            <a:off x="1697038" y="373321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미래산업과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" name="Rectangle 10" descr="밝은 상향 대각선"/>
          <p:cNvSpPr>
            <a:spLocks noChangeArrowheads="1"/>
          </p:cNvSpPr>
          <p:nvPr/>
        </p:nvSpPr>
        <p:spPr bwMode="auto">
          <a:xfrm>
            <a:off x="712788" y="2044157"/>
            <a:ext cx="857250" cy="1057261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기획조정실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Rectangle 10" descr="밝은 상향 대각선"/>
          <p:cNvSpPr>
            <a:spLocks noChangeArrowheads="1"/>
          </p:cNvSpPr>
          <p:nvPr/>
        </p:nvSpPr>
        <p:spPr bwMode="auto">
          <a:xfrm>
            <a:off x="1697038" y="457774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납세과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9" name="Rectangle 10" descr="밝은 상향 대각선"/>
          <p:cNvSpPr>
            <a:spLocks noChangeArrowheads="1"/>
          </p:cNvSpPr>
          <p:nvPr/>
        </p:nvSpPr>
        <p:spPr bwMode="auto">
          <a:xfrm>
            <a:off x="1697038" y="317019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일자리정책과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7" name="Rectangle 10" descr="밝은 상향 대각선"/>
          <p:cNvSpPr>
            <a:spLocks noChangeArrowheads="1"/>
          </p:cNvSpPr>
          <p:nvPr/>
        </p:nvSpPr>
        <p:spPr bwMode="auto">
          <a:xfrm>
            <a:off x="1697038" y="429623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세무과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" name="Rectangle 10" descr="밝은 상향 대각선"/>
          <p:cNvSpPr>
            <a:spLocks noChangeArrowheads="1"/>
          </p:cNvSpPr>
          <p:nvPr/>
        </p:nvSpPr>
        <p:spPr bwMode="auto">
          <a:xfrm>
            <a:off x="1697038" y="485925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시민복지과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3" name="Rectangle 10" descr="밝은 상향 대각선"/>
          <p:cNvSpPr>
            <a:spLocks noChangeArrowheads="1"/>
          </p:cNvSpPr>
          <p:nvPr/>
        </p:nvSpPr>
        <p:spPr bwMode="auto">
          <a:xfrm>
            <a:off x="1697038" y="514076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생활안정과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4" name="Rectangle 10" descr="밝은 상향 대각선"/>
          <p:cNvSpPr>
            <a:spLocks noChangeArrowheads="1"/>
          </p:cNvSpPr>
          <p:nvPr/>
        </p:nvSpPr>
        <p:spPr bwMode="auto">
          <a:xfrm>
            <a:off x="1697038" y="570378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아동보육과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7" name="Rectangle 10" descr="밝은 상향 대각선"/>
          <p:cNvSpPr>
            <a:spLocks noChangeArrowheads="1"/>
          </p:cNvSpPr>
          <p:nvPr/>
        </p:nvSpPr>
        <p:spPr bwMode="auto">
          <a:xfrm>
            <a:off x="712788" y="3166927"/>
            <a:ext cx="857250" cy="1626821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일자리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경제국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9" name="Rectangle 10" descr="밝은 상향 대각선"/>
          <p:cNvSpPr>
            <a:spLocks noChangeArrowheads="1"/>
          </p:cNvSpPr>
          <p:nvPr/>
        </p:nvSpPr>
        <p:spPr bwMode="auto">
          <a:xfrm>
            <a:off x="1697038" y="5985304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노인장애인과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9" name="Rectangle 10" descr="밝은 상향 대각선"/>
          <p:cNvSpPr>
            <a:spLocks noChangeArrowheads="1"/>
          </p:cNvSpPr>
          <p:nvPr/>
        </p:nvSpPr>
        <p:spPr bwMode="auto">
          <a:xfrm>
            <a:off x="6818199" y="3239838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하천과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0" name="Rectangle 10" descr="밝은 상향 대각선"/>
          <p:cNvSpPr>
            <a:spLocks noChangeArrowheads="1"/>
          </p:cNvSpPr>
          <p:nvPr/>
        </p:nvSpPr>
        <p:spPr bwMode="auto">
          <a:xfrm>
            <a:off x="6818200" y="4986954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도시개발과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1" name="Rectangle 10" descr="밝은 상향 대각선"/>
          <p:cNvSpPr>
            <a:spLocks noChangeArrowheads="1"/>
          </p:cNvSpPr>
          <p:nvPr/>
        </p:nvSpPr>
        <p:spPr bwMode="auto">
          <a:xfrm>
            <a:off x="6818199" y="5236542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도시디자인과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4" name="Rectangle 10" descr="밝은 상향 대각선"/>
          <p:cNvSpPr>
            <a:spLocks noChangeArrowheads="1"/>
          </p:cNvSpPr>
          <p:nvPr/>
        </p:nvSpPr>
        <p:spPr bwMode="auto">
          <a:xfrm>
            <a:off x="8342634" y="3484559"/>
            <a:ext cx="858838" cy="1219219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안전건설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교통국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6" name="Rectangle 10" descr="밝은 상향 대각선"/>
          <p:cNvSpPr>
            <a:spLocks noChangeArrowheads="1"/>
          </p:cNvSpPr>
          <p:nvPr/>
        </p:nvSpPr>
        <p:spPr bwMode="auto">
          <a:xfrm>
            <a:off x="6818200" y="3489426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안전도시과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7" name="Rectangle 10" descr="밝은 상향 대각선"/>
          <p:cNvSpPr>
            <a:spLocks noChangeArrowheads="1"/>
          </p:cNvSpPr>
          <p:nvPr/>
        </p:nvSpPr>
        <p:spPr bwMode="auto">
          <a:xfrm>
            <a:off x="6818200" y="3739014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건설과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8" name="Rectangle 10" descr="밝은 상향 대각선"/>
          <p:cNvSpPr>
            <a:spLocks noChangeArrowheads="1"/>
          </p:cNvSpPr>
          <p:nvPr/>
        </p:nvSpPr>
        <p:spPr bwMode="auto">
          <a:xfrm>
            <a:off x="8342634" y="2486205"/>
            <a:ext cx="858838" cy="969634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환경국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9" name="Rectangle 10" descr="밝은 상향 대각선"/>
          <p:cNvSpPr>
            <a:spLocks noChangeArrowheads="1"/>
          </p:cNvSpPr>
          <p:nvPr/>
        </p:nvSpPr>
        <p:spPr bwMode="auto">
          <a:xfrm>
            <a:off x="6818200" y="4487778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대중교통과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1" name="Rectangle 10" descr="밝은 상향 대각선"/>
          <p:cNvSpPr>
            <a:spLocks noChangeArrowheads="1"/>
          </p:cNvSpPr>
          <p:nvPr/>
        </p:nvSpPr>
        <p:spPr bwMode="auto">
          <a:xfrm>
            <a:off x="8342634" y="4743373"/>
            <a:ext cx="858838" cy="1457931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도시관리국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4" name="Rectangle 10" descr="밝은 상향 대각선"/>
          <p:cNvSpPr>
            <a:spLocks noChangeArrowheads="1"/>
          </p:cNvSpPr>
          <p:nvPr/>
        </p:nvSpPr>
        <p:spPr bwMode="auto">
          <a:xfrm>
            <a:off x="6818199" y="4737366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도시계획과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5" name="Rectangle 10" descr="밝은 상향 대각선"/>
          <p:cNvSpPr>
            <a:spLocks noChangeArrowheads="1"/>
          </p:cNvSpPr>
          <p:nvPr/>
        </p:nvSpPr>
        <p:spPr bwMode="auto">
          <a:xfrm>
            <a:off x="6818199" y="3988602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도로과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3" name="Rectangle 10" descr="밝은 상향 대각선"/>
          <p:cNvSpPr>
            <a:spLocks noChangeArrowheads="1"/>
          </p:cNvSpPr>
          <p:nvPr/>
        </p:nvSpPr>
        <p:spPr bwMode="auto">
          <a:xfrm>
            <a:off x="1697038" y="176264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감사관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0" name="Rectangle 10" descr="밝은 상향 대각선"/>
          <p:cNvSpPr>
            <a:spLocks noChangeArrowheads="1"/>
          </p:cNvSpPr>
          <p:nvPr/>
        </p:nvSpPr>
        <p:spPr bwMode="auto">
          <a:xfrm>
            <a:off x="6818199" y="4238190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교통정책과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4" name="Rectangle 10" descr="밝은 상향 대각선"/>
          <p:cNvSpPr>
            <a:spLocks noChangeArrowheads="1"/>
          </p:cNvSpPr>
          <p:nvPr/>
        </p:nvSpPr>
        <p:spPr bwMode="auto">
          <a:xfrm>
            <a:off x="6818200" y="5735718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공동주택과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2" name="Rectangle 10" descr="밝은 상향 대각선"/>
          <p:cNvSpPr>
            <a:spLocks noChangeArrowheads="1"/>
          </p:cNvSpPr>
          <p:nvPr/>
        </p:nvSpPr>
        <p:spPr bwMode="auto">
          <a:xfrm>
            <a:off x="6818199" y="5985304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허가민원과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3" name="Rectangle 10" descr="밝은 상향 대각선"/>
          <p:cNvSpPr>
            <a:spLocks noChangeArrowheads="1"/>
          </p:cNvSpPr>
          <p:nvPr/>
        </p:nvSpPr>
        <p:spPr bwMode="auto">
          <a:xfrm>
            <a:off x="6818199" y="5486130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건축과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4" name="Rectangle 10" descr="밝은 상향 대각선"/>
          <p:cNvSpPr>
            <a:spLocks noChangeArrowheads="1"/>
          </p:cNvSpPr>
          <p:nvPr/>
        </p:nvSpPr>
        <p:spPr bwMode="auto">
          <a:xfrm>
            <a:off x="712974" y="4859257"/>
            <a:ext cx="857250" cy="134204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시민복지국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86" name="직선 화살표 연결선 185"/>
          <p:cNvCxnSpPr>
            <a:stCxn id="35" idx="3"/>
            <a:endCxn id="118" idx="1"/>
          </p:cNvCxnSpPr>
          <p:nvPr/>
        </p:nvCxnSpPr>
        <p:spPr>
          <a:xfrm>
            <a:off x="3049588" y="1589138"/>
            <a:ext cx="840928" cy="437816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148478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일자리가 풍부한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역동적인 경제도시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73E89FE-A605-41F5-81AF-E88DEF419DF2}"/>
              </a:ext>
            </a:extLst>
          </p:cNvPr>
          <p:cNvSpPr/>
          <p:nvPr/>
        </p:nvSpPr>
        <p:spPr>
          <a:xfrm>
            <a:off x="3890516" y="3389016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고르게 잘 사는 지역균형개발</a:t>
            </a:r>
            <a:endParaRPr lang="ko-KR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717302E0-4F74-4ED1-9EDC-EA9286106EC0}"/>
              </a:ext>
            </a:extLst>
          </p:cNvPr>
          <p:cNvSpPr/>
          <p:nvPr/>
        </p:nvSpPr>
        <p:spPr>
          <a:xfrm>
            <a:off x="3890516" y="4817190"/>
            <a:ext cx="2214610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시민이 행복한 물 복지도시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E02BD511-1978-42EA-9CCF-CD4B8957DBF3}"/>
              </a:ext>
            </a:extLst>
          </p:cNvPr>
          <p:cNvSpPr/>
          <p:nvPr/>
        </p:nvSpPr>
        <p:spPr>
          <a:xfrm>
            <a:off x="3890516" y="576930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행정혁신 실현 및 신뢰받는 </a:t>
            </a: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시정구현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1960842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시민과 함께하는 가야역사문화권 중심도시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2436900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시민의 행복을 최고의 가치로 두는 안전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복지도시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2912958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지속가능한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생태환경도시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386507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경남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부산의 도로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교통 중심도시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4341132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고부가 </a:t>
            </a: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첨단농업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육성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5293248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인재양성을 통한 미래교육도시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2" name="직선 화살표 연결선 131"/>
          <p:cNvCxnSpPr>
            <a:stCxn id="113" idx="3"/>
            <a:endCxn id="118" idx="1"/>
          </p:cNvCxnSpPr>
          <p:nvPr/>
        </p:nvCxnSpPr>
        <p:spPr>
          <a:xfrm>
            <a:off x="3049588" y="1870648"/>
            <a:ext cx="840928" cy="409665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3" name="직선 화살표 연결선 132"/>
          <p:cNvCxnSpPr>
            <a:stCxn id="36" idx="3"/>
            <a:endCxn id="118" idx="1"/>
          </p:cNvCxnSpPr>
          <p:nvPr/>
        </p:nvCxnSpPr>
        <p:spPr>
          <a:xfrm>
            <a:off x="3049588" y="2152158"/>
            <a:ext cx="840928" cy="381514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4" name="직선 화살표 연결선 133"/>
          <p:cNvCxnSpPr>
            <a:stCxn id="91" idx="3"/>
            <a:endCxn id="118" idx="1"/>
          </p:cNvCxnSpPr>
          <p:nvPr/>
        </p:nvCxnSpPr>
        <p:spPr>
          <a:xfrm>
            <a:off x="3049588" y="2433668"/>
            <a:ext cx="840928" cy="353363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5" name="직선 화살표 연결선 134"/>
          <p:cNvCxnSpPr>
            <a:stCxn id="92" idx="3"/>
            <a:endCxn id="118" idx="1"/>
          </p:cNvCxnSpPr>
          <p:nvPr/>
        </p:nvCxnSpPr>
        <p:spPr>
          <a:xfrm>
            <a:off x="3049588" y="2715178"/>
            <a:ext cx="840928" cy="325212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6" name="직선 화살표 연결선 135"/>
          <p:cNvCxnSpPr>
            <a:stCxn id="139" idx="3"/>
            <a:endCxn id="109" idx="1"/>
          </p:cNvCxnSpPr>
          <p:nvPr/>
        </p:nvCxnSpPr>
        <p:spPr>
          <a:xfrm flipV="1">
            <a:off x="3049588" y="1682784"/>
            <a:ext cx="840928" cy="159541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7" name="직선 화살표 연결선 136"/>
          <p:cNvCxnSpPr>
            <a:stCxn id="93" idx="3"/>
            <a:endCxn id="109" idx="1"/>
          </p:cNvCxnSpPr>
          <p:nvPr/>
        </p:nvCxnSpPr>
        <p:spPr>
          <a:xfrm flipV="1">
            <a:off x="3049588" y="1682784"/>
            <a:ext cx="840928" cy="18769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8" name="직선 화살표 연결선 137"/>
          <p:cNvCxnSpPr>
            <a:stCxn id="95" idx="3"/>
            <a:endCxn id="109" idx="1"/>
          </p:cNvCxnSpPr>
          <p:nvPr/>
        </p:nvCxnSpPr>
        <p:spPr>
          <a:xfrm flipV="1">
            <a:off x="3049588" y="1682784"/>
            <a:ext cx="840928" cy="215843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0" name="직선 화살표 연결선 139"/>
          <p:cNvCxnSpPr>
            <a:stCxn id="127" idx="3"/>
            <a:endCxn id="118" idx="1"/>
          </p:cNvCxnSpPr>
          <p:nvPr/>
        </p:nvCxnSpPr>
        <p:spPr>
          <a:xfrm>
            <a:off x="3049588" y="4404238"/>
            <a:ext cx="840928" cy="156306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1" name="직선 화살표 연결선 140"/>
          <p:cNvCxnSpPr>
            <a:stCxn id="98" idx="3"/>
            <a:endCxn id="118" idx="1"/>
          </p:cNvCxnSpPr>
          <p:nvPr/>
        </p:nvCxnSpPr>
        <p:spPr>
          <a:xfrm>
            <a:off x="3049588" y="4685748"/>
            <a:ext cx="840928" cy="128155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2" name="직선 화살표 연결선 141"/>
          <p:cNvCxnSpPr>
            <a:stCxn id="124" idx="3"/>
            <a:endCxn id="125" idx="1"/>
          </p:cNvCxnSpPr>
          <p:nvPr/>
        </p:nvCxnSpPr>
        <p:spPr>
          <a:xfrm flipV="1">
            <a:off x="3049588" y="2634900"/>
            <a:ext cx="840928" cy="233235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4" name="직선 화살표 연결선 143"/>
          <p:cNvCxnSpPr>
            <a:stCxn id="173" idx="3"/>
            <a:endCxn id="125" idx="1"/>
          </p:cNvCxnSpPr>
          <p:nvPr/>
        </p:nvCxnSpPr>
        <p:spPr>
          <a:xfrm flipV="1">
            <a:off x="3049588" y="2634900"/>
            <a:ext cx="840928" cy="261386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7" name="직선 화살표 연결선 146"/>
          <p:cNvCxnSpPr>
            <a:stCxn id="174" idx="3"/>
            <a:endCxn id="125" idx="1"/>
          </p:cNvCxnSpPr>
          <p:nvPr/>
        </p:nvCxnSpPr>
        <p:spPr>
          <a:xfrm flipV="1">
            <a:off x="3049588" y="2634900"/>
            <a:ext cx="840928" cy="317688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0" name="직선 화살표 연결선 149"/>
          <p:cNvCxnSpPr>
            <a:stCxn id="179" idx="3"/>
            <a:endCxn id="125" idx="1"/>
          </p:cNvCxnSpPr>
          <p:nvPr/>
        </p:nvCxnSpPr>
        <p:spPr>
          <a:xfrm flipV="1">
            <a:off x="3049588" y="2634900"/>
            <a:ext cx="840928" cy="345840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3" name="직선 화살표 연결선 152"/>
          <p:cNvCxnSpPr>
            <a:stCxn id="102" idx="1"/>
            <a:endCxn id="118" idx="3"/>
          </p:cNvCxnSpPr>
          <p:nvPr/>
        </p:nvCxnSpPr>
        <p:spPr>
          <a:xfrm flipH="1">
            <a:off x="6105128" y="1600722"/>
            <a:ext cx="713072" cy="43665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6" name="직선 화살표 연결선 155"/>
          <p:cNvCxnSpPr>
            <a:stCxn id="104" idx="1"/>
            <a:endCxn id="118" idx="3"/>
          </p:cNvCxnSpPr>
          <p:nvPr/>
        </p:nvCxnSpPr>
        <p:spPr>
          <a:xfrm flipH="1">
            <a:off x="6105128" y="1850310"/>
            <a:ext cx="713072" cy="411699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화살표 연결선 158"/>
          <p:cNvCxnSpPr>
            <a:stCxn id="103" idx="1"/>
            <a:endCxn id="118" idx="3"/>
          </p:cNvCxnSpPr>
          <p:nvPr/>
        </p:nvCxnSpPr>
        <p:spPr>
          <a:xfrm flipH="1">
            <a:off x="6105128" y="2099898"/>
            <a:ext cx="713072" cy="38674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5" name="직선 화살표 연결선 174"/>
          <p:cNvCxnSpPr>
            <a:stCxn id="105" idx="1"/>
            <a:endCxn id="118" idx="3"/>
          </p:cNvCxnSpPr>
          <p:nvPr/>
        </p:nvCxnSpPr>
        <p:spPr>
          <a:xfrm flipH="1">
            <a:off x="6105128" y="2349486"/>
            <a:ext cx="713072" cy="361781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6" name="직선 화살표 연결선 175"/>
          <p:cNvCxnSpPr>
            <a:stCxn id="106" idx="1"/>
            <a:endCxn id="126" idx="3"/>
          </p:cNvCxnSpPr>
          <p:nvPr/>
        </p:nvCxnSpPr>
        <p:spPr>
          <a:xfrm flipH="1">
            <a:off x="6105128" y="2599074"/>
            <a:ext cx="713072" cy="51188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8" name="직선 화살표 연결선 177"/>
          <p:cNvCxnSpPr>
            <a:stCxn id="107" idx="1"/>
            <a:endCxn id="126" idx="3"/>
          </p:cNvCxnSpPr>
          <p:nvPr/>
        </p:nvCxnSpPr>
        <p:spPr>
          <a:xfrm flipH="1">
            <a:off x="6105128" y="2848662"/>
            <a:ext cx="713072" cy="2622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0" name="직선 화살표 연결선 179"/>
          <p:cNvCxnSpPr>
            <a:stCxn id="108" idx="1"/>
            <a:endCxn id="126" idx="3"/>
          </p:cNvCxnSpPr>
          <p:nvPr/>
        </p:nvCxnSpPr>
        <p:spPr>
          <a:xfrm flipH="1">
            <a:off x="6105128" y="3098250"/>
            <a:ext cx="713072" cy="1270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1" name="직선 화살표 연결선 180"/>
          <p:cNvCxnSpPr>
            <a:stCxn id="229" idx="1"/>
            <a:endCxn id="126" idx="3"/>
          </p:cNvCxnSpPr>
          <p:nvPr/>
        </p:nvCxnSpPr>
        <p:spPr>
          <a:xfrm flipH="1" flipV="1">
            <a:off x="6105128" y="3110958"/>
            <a:ext cx="713071" cy="23688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8" name="직선 화살표 연결선 187"/>
          <p:cNvCxnSpPr>
            <a:stCxn id="236" idx="1"/>
            <a:endCxn id="125" idx="3"/>
          </p:cNvCxnSpPr>
          <p:nvPr/>
        </p:nvCxnSpPr>
        <p:spPr>
          <a:xfrm flipH="1" flipV="1">
            <a:off x="6105128" y="2634900"/>
            <a:ext cx="713072" cy="96252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2" name="직선 화살표 연결선 191"/>
          <p:cNvCxnSpPr>
            <a:stCxn id="237" idx="1"/>
            <a:endCxn id="116" idx="3"/>
          </p:cNvCxnSpPr>
          <p:nvPr/>
        </p:nvCxnSpPr>
        <p:spPr>
          <a:xfrm flipH="1" flipV="1">
            <a:off x="6105128" y="3587016"/>
            <a:ext cx="713072" cy="25999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4" name="직선 화살표 연결선 193"/>
          <p:cNvCxnSpPr>
            <a:stCxn id="245" idx="1"/>
            <a:endCxn id="129" idx="3"/>
          </p:cNvCxnSpPr>
          <p:nvPr/>
        </p:nvCxnSpPr>
        <p:spPr>
          <a:xfrm flipH="1" flipV="1">
            <a:off x="6105128" y="4063074"/>
            <a:ext cx="713071" cy="335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5" name="직선 화살표 연결선 194"/>
          <p:cNvCxnSpPr>
            <a:stCxn id="120" idx="1"/>
            <a:endCxn id="129" idx="3"/>
          </p:cNvCxnSpPr>
          <p:nvPr/>
        </p:nvCxnSpPr>
        <p:spPr>
          <a:xfrm flipH="1" flipV="1">
            <a:off x="6105128" y="4063074"/>
            <a:ext cx="713071" cy="2831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7" name="직선 화살표 연결선 196"/>
          <p:cNvCxnSpPr>
            <a:stCxn id="239" idx="1"/>
            <a:endCxn id="129" idx="3"/>
          </p:cNvCxnSpPr>
          <p:nvPr/>
        </p:nvCxnSpPr>
        <p:spPr>
          <a:xfrm flipH="1" flipV="1">
            <a:off x="6105128" y="4063074"/>
            <a:ext cx="713072" cy="53270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8" name="직선 화살표 연결선 197"/>
          <p:cNvCxnSpPr>
            <a:stCxn id="244" idx="1"/>
            <a:endCxn id="116" idx="3"/>
          </p:cNvCxnSpPr>
          <p:nvPr/>
        </p:nvCxnSpPr>
        <p:spPr>
          <a:xfrm flipH="1" flipV="1">
            <a:off x="6105128" y="3587016"/>
            <a:ext cx="713071" cy="125835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0" name="직선 화살표 연결선 199"/>
          <p:cNvCxnSpPr>
            <a:stCxn id="230" idx="1"/>
            <a:endCxn id="116" idx="3"/>
          </p:cNvCxnSpPr>
          <p:nvPr/>
        </p:nvCxnSpPr>
        <p:spPr>
          <a:xfrm flipH="1" flipV="1">
            <a:off x="6105128" y="3587016"/>
            <a:ext cx="713072" cy="150793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1" name="직선 화살표 연결선 200"/>
          <p:cNvCxnSpPr>
            <a:stCxn id="231" idx="1"/>
            <a:endCxn id="116" idx="3"/>
          </p:cNvCxnSpPr>
          <p:nvPr/>
        </p:nvCxnSpPr>
        <p:spPr>
          <a:xfrm flipH="1" flipV="1">
            <a:off x="6105128" y="3587016"/>
            <a:ext cx="713071" cy="175752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2" name="직선 화살표 연결선 201"/>
          <p:cNvCxnSpPr>
            <a:stCxn id="163" idx="1"/>
            <a:endCxn id="116" idx="3"/>
          </p:cNvCxnSpPr>
          <p:nvPr/>
        </p:nvCxnSpPr>
        <p:spPr>
          <a:xfrm flipH="1" flipV="1">
            <a:off x="6105128" y="3587016"/>
            <a:ext cx="713071" cy="200711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4" name="직선 화살표 연결선 203"/>
          <p:cNvCxnSpPr>
            <a:stCxn id="154" idx="1"/>
            <a:endCxn id="116" idx="3"/>
          </p:cNvCxnSpPr>
          <p:nvPr/>
        </p:nvCxnSpPr>
        <p:spPr>
          <a:xfrm flipH="1" flipV="1">
            <a:off x="6105128" y="3587016"/>
            <a:ext cx="713072" cy="225670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7" name="직선 화살표 연결선 206"/>
          <p:cNvCxnSpPr>
            <a:stCxn id="162" idx="1"/>
            <a:endCxn id="116" idx="3"/>
          </p:cNvCxnSpPr>
          <p:nvPr/>
        </p:nvCxnSpPr>
        <p:spPr>
          <a:xfrm flipH="1" flipV="1">
            <a:off x="6105128" y="3587016"/>
            <a:ext cx="713071" cy="250628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0" name="Rectangle 10" descr="밝은 상향 대각선">
            <a:extLst>
              <a:ext uri="{FF2B5EF4-FFF2-40B4-BE49-F238E27FC236}">
                <a16:creationId xmlns:a16="http://schemas.microsoft.com/office/drawing/2014/main" id="{0DB9728A-C2FD-4FDF-8912-D7E037840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788" y="1481138"/>
            <a:ext cx="857250" cy="49751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보좌기관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4" name="Rectangle 10" descr="밝은 상향 대각선"/>
          <p:cNvSpPr>
            <a:spLocks noChangeArrowheads="1"/>
          </p:cNvSpPr>
          <p:nvPr/>
        </p:nvSpPr>
        <p:spPr bwMode="auto">
          <a:xfrm>
            <a:off x="1697038" y="288868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스마트도시담당관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6" name="Rectangle 10" descr="밝은 상향 대각선"/>
          <p:cNvSpPr>
            <a:spLocks noChangeArrowheads="1"/>
          </p:cNvSpPr>
          <p:nvPr/>
        </p:nvSpPr>
        <p:spPr bwMode="auto">
          <a:xfrm>
            <a:off x="1697038" y="401472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투자유치과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Rectangle 10" descr="밝은 상향 대각선"/>
          <p:cNvSpPr>
            <a:spLocks noChangeArrowheads="1"/>
          </p:cNvSpPr>
          <p:nvPr/>
        </p:nvSpPr>
        <p:spPr bwMode="auto">
          <a:xfrm>
            <a:off x="1697038" y="542227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여성가족과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00" name="직선 화살표 연결선 99"/>
          <p:cNvCxnSpPr>
            <a:stCxn id="94" idx="3"/>
            <a:endCxn id="125" idx="1"/>
          </p:cNvCxnSpPr>
          <p:nvPr/>
        </p:nvCxnSpPr>
        <p:spPr>
          <a:xfrm flipV="1">
            <a:off x="3049588" y="2634900"/>
            <a:ext cx="840928" cy="36178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1" name="직선 화살표 연결선 100"/>
          <p:cNvCxnSpPr>
            <a:stCxn id="94" idx="3"/>
            <a:endCxn id="116" idx="1"/>
          </p:cNvCxnSpPr>
          <p:nvPr/>
        </p:nvCxnSpPr>
        <p:spPr>
          <a:xfrm>
            <a:off x="3049588" y="2996688"/>
            <a:ext cx="840928" cy="5903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0" name="직선 화살표 연결선 109"/>
          <p:cNvCxnSpPr>
            <a:stCxn id="94" idx="3"/>
            <a:endCxn id="118" idx="1"/>
          </p:cNvCxnSpPr>
          <p:nvPr/>
        </p:nvCxnSpPr>
        <p:spPr>
          <a:xfrm>
            <a:off x="3049588" y="2996688"/>
            <a:ext cx="840928" cy="297061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2" name="직선 화살표 연결선 111"/>
          <p:cNvCxnSpPr>
            <a:stCxn id="96" idx="3"/>
            <a:endCxn id="109" idx="1"/>
          </p:cNvCxnSpPr>
          <p:nvPr/>
        </p:nvCxnSpPr>
        <p:spPr>
          <a:xfrm flipV="1">
            <a:off x="3049588" y="1682784"/>
            <a:ext cx="840928" cy="24399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4" name="직선 화살표 연결선 113"/>
          <p:cNvCxnSpPr>
            <a:stCxn id="99" idx="3"/>
            <a:endCxn id="125" idx="1"/>
          </p:cNvCxnSpPr>
          <p:nvPr/>
        </p:nvCxnSpPr>
        <p:spPr>
          <a:xfrm flipV="1">
            <a:off x="3049588" y="2634900"/>
            <a:ext cx="840928" cy="28953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5" name="직선 화살표 연결선 114"/>
          <p:cNvCxnSpPr>
            <a:stCxn id="162" idx="1"/>
            <a:endCxn id="118" idx="3"/>
          </p:cNvCxnSpPr>
          <p:nvPr/>
        </p:nvCxnSpPr>
        <p:spPr>
          <a:xfrm flipH="1" flipV="1">
            <a:off x="6105128" y="5967304"/>
            <a:ext cx="713071" cy="12600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DB48C4B-D449-4614-B1D4-BE0AC5A8A25F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45</a:t>
            </a:fld>
            <a:endParaRPr lang="en-US" altLang="ko-KR" sz="100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96260" name="Text Box 4"/>
          <p:cNvSpPr txBox="1">
            <a:spLocks noChangeArrowheads="1"/>
          </p:cNvSpPr>
          <p:nvPr/>
        </p:nvSpPr>
        <p:spPr bwMode="auto">
          <a:xfrm>
            <a:off x="461963" y="965200"/>
            <a:ext cx="3266901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1.1 </a:t>
            </a:r>
            <a:r>
              <a:rPr lang="ko-KR" altLang="en-US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전략테마 설정</a:t>
            </a:r>
            <a:r>
              <a:rPr lang="en-US" altLang="ko-KR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조직연계성 검증</a:t>
            </a:r>
            <a:r>
              <a:rPr lang="en-US" altLang="ko-KR" sz="140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9626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96262" name="슬라이드 번호 개체 틀 8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0969BF19-2994-45FE-8A0E-BF609A93A200}" type="slidenum">
              <a:rPr lang="en-US" altLang="ko-KR">
                <a:solidFill>
                  <a:schemeClr val="tx1"/>
                </a:solidFill>
              </a:rPr>
              <a:pPr>
                <a:spcBef>
                  <a:spcPct val="0"/>
                </a:spcBef>
                <a:spcAft>
                  <a:spcPct val="0"/>
                </a:spcAft>
              </a:pPr>
              <a:t>45</a:t>
            </a:fld>
            <a:endParaRPr lang="en-US" altLang="ko-KR" dirty="0">
              <a:solidFill>
                <a:schemeClr val="tx1"/>
              </a:solidFill>
            </a:endParaRPr>
          </a:p>
        </p:txBody>
      </p:sp>
      <p:sp>
        <p:nvSpPr>
          <p:cNvPr id="96263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 전략체계</a:t>
            </a:r>
          </a:p>
        </p:txBody>
      </p:sp>
      <p:sp>
        <p:nvSpPr>
          <p:cNvPr id="102" name="Rectangle 10" descr="밝은 상향 대각선"/>
          <p:cNvSpPr>
            <a:spLocks noChangeArrowheads="1"/>
          </p:cNvSpPr>
          <p:nvPr/>
        </p:nvSpPr>
        <p:spPr bwMode="auto">
          <a:xfrm>
            <a:off x="6825209" y="149272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수도과</a:t>
            </a:r>
            <a:endParaRPr lang="ko-KR" altLang="en-US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Rectangle 10" descr="밝은 상향 대각선"/>
          <p:cNvSpPr>
            <a:spLocks noChangeArrowheads="1"/>
          </p:cNvSpPr>
          <p:nvPr/>
        </p:nvSpPr>
        <p:spPr bwMode="auto">
          <a:xfrm>
            <a:off x="6825209" y="209173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명동정수과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4" name="Rectangle 10" descr="밝은 상향 대각선"/>
          <p:cNvSpPr>
            <a:spLocks noChangeArrowheads="1"/>
          </p:cNvSpPr>
          <p:nvPr/>
        </p:nvSpPr>
        <p:spPr bwMode="auto">
          <a:xfrm>
            <a:off x="6825209" y="1792227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삼계정수과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5" name="Rectangle 10" descr="밝은 상향 대각선"/>
          <p:cNvSpPr>
            <a:spLocks noChangeArrowheads="1"/>
          </p:cNvSpPr>
          <p:nvPr/>
        </p:nvSpPr>
        <p:spPr bwMode="auto">
          <a:xfrm>
            <a:off x="6825209" y="2391237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하수과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" name="Rectangle 10" descr="밝은 상향 대각선"/>
          <p:cNvSpPr>
            <a:spLocks noChangeArrowheads="1"/>
          </p:cNvSpPr>
          <p:nvPr/>
        </p:nvSpPr>
        <p:spPr bwMode="auto">
          <a:xfrm>
            <a:off x="6825209" y="269074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인재육성지원과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7" name="Rectangle 10" descr="밝은 상향 대각선"/>
          <p:cNvSpPr>
            <a:spLocks noChangeArrowheads="1"/>
          </p:cNvSpPr>
          <p:nvPr/>
        </p:nvSpPr>
        <p:spPr bwMode="auto">
          <a:xfrm>
            <a:off x="6825209" y="2990247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체육지원과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8" name="Rectangle 10" descr="밝은 상향 대각선"/>
          <p:cNvSpPr>
            <a:spLocks noChangeArrowheads="1"/>
          </p:cNvSpPr>
          <p:nvPr/>
        </p:nvSpPr>
        <p:spPr bwMode="auto">
          <a:xfrm>
            <a:off x="6825209" y="3589257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칠암도서관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1" name="Rectangle 10" descr="밝은 상향 대각선"/>
          <p:cNvSpPr>
            <a:spLocks noChangeArrowheads="1"/>
          </p:cNvSpPr>
          <p:nvPr/>
        </p:nvSpPr>
        <p:spPr bwMode="auto">
          <a:xfrm>
            <a:off x="8348056" y="1490663"/>
            <a:ext cx="860425" cy="1116574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상하수도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사업소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Rectangle 10" descr="밝은 상향 대각선"/>
          <p:cNvSpPr>
            <a:spLocks noChangeArrowheads="1"/>
          </p:cNvSpPr>
          <p:nvPr/>
        </p:nvSpPr>
        <p:spPr bwMode="auto">
          <a:xfrm>
            <a:off x="1697038" y="148113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농업정책과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Rectangle 10" descr="밝은 상향 대각선"/>
          <p:cNvSpPr>
            <a:spLocks noChangeArrowheads="1"/>
          </p:cNvSpPr>
          <p:nvPr/>
        </p:nvSpPr>
        <p:spPr bwMode="auto">
          <a:xfrm>
            <a:off x="1697038" y="2520560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농업기술과</a:t>
            </a:r>
          </a:p>
        </p:txBody>
      </p:sp>
      <p:sp>
        <p:nvSpPr>
          <p:cNvPr id="91" name="Rectangle 10" descr="밝은 상향 대각선"/>
          <p:cNvSpPr>
            <a:spLocks noChangeArrowheads="1"/>
          </p:cNvSpPr>
          <p:nvPr/>
        </p:nvSpPr>
        <p:spPr bwMode="auto">
          <a:xfrm>
            <a:off x="1697038" y="2867034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공원녹지과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2" name="Rectangle 10" descr="밝은 상향 대각선"/>
          <p:cNvSpPr>
            <a:spLocks noChangeArrowheads="1"/>
          </p:cNvSpPr>
          <p:nvPr/>
        </p:nvSpPr>
        <p:spPr bwMode="auto">
          <a:xfrm>
            <a:off x="1697038" y="321350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산림과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Rectangle 10" descr="밝은 상향 대각선"/>
          <p:cNvSpPr>
            <a:spLocks noChangeArrowheads="1"/>
          </p:cNvSpPr>
          <p:nvPr/>
        </p:nvSpPr>
        <p:spPr bwMode="auto">
          <a:xfrm>
            <a:off x="1697038" y="3906456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건강증진과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Rectangle 10" descr="밝은 상향 대각선"/>
          <p:cNvSpPr>
            <a:spLocks noChangeArrowheads="1"/>
          </p:cNvSpPr>
          <p:nvPr/>
        </p:nvSpPr>
        <p:spPr bwMode="auto">
          <a:xfrm>
            <a:off x="1697038" y="4252930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지역보건과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" name="Rectangle 10" descr="밝은 상향 대각선"/>
          <p:cNvSpPr>
            <a:spLocks noChangeArrowheads="1"/>
          </p:cNvSpPr>
          <p:nvPr/>
        </p:nvSpPr>
        <p:spPr bwMode="auto">
          <a:xfrm>
            <a:off x="712788" y="1481138"/>
            <a:ext cx="857250" cy="194837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농업기술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센터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Rectangle 10" descr="밝은 상향 대각선"/>
          <p:cNvSpPr>
            <a:spLocks noChangeArrowheads="1"/>
          </p:cNvSpPr>
          <p:nvPr/>
        </p:nvSpPr>
        <p:spPr bwMode="auto">
          <a:xfrm>
            <a:off x="1697038" y="4945878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서부건강지원센터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9" name="Rectangle 10" descr="밝은 상향 대각선"/>
          <p:cNvSpPr>
            <a:spLocks noChangeArrowheads="1"/>
          </p:cNvSpPr>
          <p:nvPr/>
        </p:nvSpPr>
        <p:spPr bwMode="auto">
          <a:xfrm>
            <a:off x="1697038" y="3559982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보건관리과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7" name="Rectangle 10" descr="밝은 상향 대각선"/>
          <p:cNvSpPr>
            <a:spLocks noChangeArrowheads="1"/>
          </p:cNvSpPr>
          <p:nvPr/>
        </p:nvSpPr>
        <p:spPr bwMode="auto">
          <a:xfrm>
            <a:off x="1697038" y="4599404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위생과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" name="Rectangle 10" descr="밝은 상향 대각선"/>
          <p:cNvSpPr>
            <a:spLocks noChangeArrowheads="1"/>
          </p:cNvSpPr>
          <p:nvPr/>
        </p:nvSpPr>
        <p:spPr bwMode="auto">
          <a:xfrm>
            <a:off x="1697038" y="5292352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문화예술과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3" name="Rectangle 10" descr="밝은 상향 대각선"/>
          <p:cNvSpPr>
            <a:spLocks noChangeArrowheads="1"/>
          </p:cNvSpPr>
          <p:nvPr/>
        </p:nvSpPr>
        <p:spPr bwMode="auto">
          <a:xfrm>
            <a:off x="1697038" y="5638826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관광과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7" name="Rectangle 10" descr="밝은 상향 대각선"/>
          <p:cNvSpPr>
            <a:spLocks noChangeArrowheads="1"/>
          </p:cNvSpPr>
          <p:nvPr/>
        </p:nvSpPr>
        <p:spPr bwMode="auto">
          <a:xfrm>
            <a:off x="712788" y="3559981"/>
            <a:ext cx="857250" cy="160189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보건소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9" name="Rectangle 10" descr="밝은 상향 대각선"/>
          <p:cNvSpPr>
            <a:spLocks noChangeArrowheads="1"/>
          </p:cNvSpPr>
          <p:nvPr/>
        </p:nvSpPr>
        <p:spPr bwMode="auto">
          <a:xfrm>
            <a:off x="1697038" y="5985304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가야사복원과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9" name="Rectangle 10" descr="밝은 상향 대각선"/>
          <p:cNvSpPr>
            <a:spLocks noChangeArrowheads="1"/>
          </p:cNvSpPr>
          <p:nvPr/>
        </p:nvSpPr>
        <p:spPr bwMode="auto">
          <a:xfrm>
            <a:off x="6825208" y="3888762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장유도서관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4" name="Rectangle 10" descr="밝은 상향 대각선"/>
          <p:cNvSpPr>
            <a:spLocks noChangeArrowheads="1"/>
          </p:cNvSpPr>
          <p:nvPr/>
        </p:nvSpPr>
        <p:spPr bwMode="auto">
          <a:xfrm>
            <a:off x="8349643" y="2690743"/>
            <a:ext cx="858838" cy="1713524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인재육성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사업소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6" name="Rectangle 10" descr="밝은 상향 대각선"/>
          <p:cNvSpPr>
            <a:spLocks noChangeArrowheads="1"/>
          </p:cNvSpPr>
          <p:nvPr/>
        </p:nvSpPr>
        <p:spPr bwMode="auto">
          <a:xfrm>
            <a:off x="6825209" y="4188267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진영한빛도서관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7" name="Rectangle 10" descr="밝은 상향 대각선"/>
          <p:cNvSpPr>
            <a:spLocks noChangeArrowheads="1"/>
          </p:cNvSpPr>
          <p:nvPr/>
        </p:nvSpPr>
        <p:spPr bwMode="auto">
          <a:xfrm>
            <a:off x="6825209" y="448777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차량등록사업소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9" name="Rectangle 10" descr="밝은 상향 대각선"/>
          <p:cNvSpPr>
            <a:spLocks noChangeArrowheads="1"/>
          </p:cNvSpPr>
          <p:nvPr/>
        </p:nvSpPr>
        <p:spPr bwMode="auto">
          <a:xfrm>
            <a:off x="6825209" y="568579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도시관리과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1" name="Rectangle 10" descr="밝은 상향 대각선"/>
          <p:cNvSpPr>
            <a:spLocks noChangeArrowheads="1"/>
          </p:cNvSpPr>
          <p:nvPr/>
        </p:nvSpPr>
        <p:spPr bwMode="auto">
          <a:xfrm>
            <a:off x="8349643" y="5086782"/>
            <a:ext cx="858838" cy="81501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장유출장소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5" name="Rectangle 10" descr="밝은 상향 대각선"/>
          <p:cNvSpPr>
            <a:spLocks noChangeArrowheads="1"/>
          </p:cNvSpPr>
          <p:nvPr/>
        </p:nvSpPr>
        <p:spPr bwMode="auto">
          <a:xfrm>
            <a:off x="6825208" y="5086782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민원과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3" name="Rectangle 10" descr="밝은 상향 대각선"/>
          <p:cNvSpPr>
            <a:spLocks noChangeArrowheads="1"/>
          </p:cNvSpPr>
          <p:nvPr/>
        </p:nvSpPr>
        <p:spPr bwMode="auto">
          <a:xfrm>
            <a:off x="1697038" y="1827612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농산업지원과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0" name="Rectangle 10" descr="밝은 상향 대각선"/>
          <p:cNvSpPr>
            <a:spLocks noChangeArrowheads="1"/>
          </p:cNvSpPr>
          <p:nvPr/>
        </p:nvSpPr>
        <p:spPr bwMode="auto">
          <a:xfrm>
            <a:off x="6825208" y="5386287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생활지원과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2" name="Rectangle 10" descr="밝은 상향 대각선"/>
          <p:cNvSpPr>
            <a:spLocks noChangeArrowheads="1"/>
          </p:cNvSpPr>
          <p:nvPr/>
        </p:nvSpPr>
        <p:spPr bwMode="auto">
          <a:xfrm>
            <a:off x="6825208" y="5985304"/>
            <a:ext cx="1411288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의회사무국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4" name="Rectangle 10" descr="밝은 상향 대각선"/>
          <p:cNvSpPr>
            <a:spLocks noChangeArrowheads="1"/>
          </p:cNvSpPr>
          <p:nvPr/>
        </p:nvSpPr>
        <p:spPr bwMode="auto">
          <a:xfrm>
            <a:off x="712974" y="5292352"/>
            <a:ext cx="857250" cy="908952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문화관광</a:t>
            </a:r>
            <a:endParaRPr lang="en-US" altLang="ko-KR" sz="12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2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사업소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148478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일자리가 풍부한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역동적인 경제도시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E73E89FE-A605-41F5-81AF-E88DEF419DF2}"/>
              </a:ext>
            </a:extLst>
          </p:cNvPr>
          <p:cNvSpPr/>
          <p:nvPr/>
        </p:nvSpPr>
        <p:spPr>
          <a:xfrm>
            <a:off x="3890516" y="3389016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고르게 잘 사는 지역균형개발</a:t>
            </a:r>
            <a:endParaRPr lang="ko-KR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717302E0-4F74-4ED1-9EDC-EA9286106EC0}"/>
              </a:ext>
            </a:extLst>
          </p:cNvPr>
          <p:cNvSpPr/>
          <p:nvPr/>
        </p:nvSpPr>
        <p:spPr>
          <a:xfrm>
            <a:off x="3890516" y="4817190"/>
            <a:ext cx="2214610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시민이 행복한 물 복지도시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02BD511-1978-42EA-9CCF-CD4B8957DBF3}"/>
              </a:ext>
            </a:extLst>
          </p:cNvPr>
          <p:cNvSpPr/>
          <p:nvPr/>
        </p:nvSpPr>
        <p:spPr>
          <a:xfrm>
            <a:off x="3890516" y="576930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행정혁신 실현 및 신뢰받는 </a:t>
            </a: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시정구현</a:t>
            </a:r>
            <a:endParaRPr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1960842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시민과 함께하는 가야역사문화권 중심도시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2436900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시민의 행복을 최고의 가치로 두는 안전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복지도시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2912958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지속가능한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생태환경도시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3865074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경남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부산의 도로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교통 중심도시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4341132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고부가 </a:t>
            </a:r>
            <a:r>
              <a:rPr lang="ko-KR" altLang="en-US" sz="1100" dirty="0" err="1">
                <a:latin typeface="맑은 고딕" pitchFamily="50" charset="-127"/>
                <a:ea typeface="맑은 고딕" pitchFamily="50" charset="-127"/>
              </a:rPr>
              <a:t>첨단농업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 육성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F05EFC7C-DD95-4B60-B6EE-5CF9254DBC60}"/>
              </a:ext>
            </a:extLst>
          </p:cNvPr>
          <p:cNvSpPr/>
          <p:nvPr/>
        </p:nvSpPr>
        <p:spPr>
          <a:xfrm>
            <a:off x="3890516" y="5293248"/>
            <a:ext cx="2214612" cy="396000"/>
          </a:xfrm>
          <a:prstGeom prst="rect">
            <a:avLst/>
          </a:prstGeom>
          <a:solidFill>
            <a:srgbClr val="666699"/>
          </a:solidFill>
          <a:ln w="28575">
            <a:noFill/>
          </a:ln>
          <a:effectLst>
            <a:softEdge rad="31750"/>
          </a:effectLst>
        </p:spPr>
        <p:txBody>
          <a:bodyPr tIns="180000" bIns="180000" anchor="ctr">
            <a:noAutofit/>
          </a:bodyPr>
          <a:lstStyle/>
          <a:p>
            <a:pPr algn="ctr" fontAlgn="auto">
              <a:spcBef>
                <a:spcPts val="200"/>
              </a:spcBef>
              <a:spcAft>
                <a:spcPts val="0"/>
              </a:spcAft>
              <a:defRPr/>
            </a:pP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인재양성을 통한 미래교육도시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8" name="직선 화살표 연결선 137"/>
          <p:cNvCxnSpPr>
            <a:stCxn id="35" idx="3"/>
            <a:endCxn id="135" idx="1"/>
          </p:cNvCxnSpPr>
          <p:nvPr/>
        </p:nvCxnSpPr>
        <p:spPr>
          <a:xfrm>
            <a:off x="3049588" y="1589138"/>
            <a:ext cx="840928" cy="294999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1" name="직선 화살표 연결선 140"/>
          <p:cNvCxnSpPr>
            <a:stCxn id="102" idx="1"/>
            <a:endCxn id="87" idx="3"/>
          </p:cNvCxnSpPr>
          <p:nvPr/>
        </p:nvCxnSpPr>
        <p:spPr>
          <a:xfrm flipH="1">
            <a:off x="6105126" y="1600722"/>
            <a:ext cx="720083" cy="341446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3" name="직선 화살표 연결선 142"/>
          <p:cNvCxnSpPr>
            <a:stCxn id="113" idx="3"/>
            <a:endCxn id="135" idx="1"/>
          </p:cNvCxnSpPr>
          <p:nvPr/>
        </p:nvCxnSpPr>
        <p:spPr>
          <a:xfrm>
            <a:off x="3049588" y="1935612"/>
            <a:ext cx="840928" cy="260352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4" name="직선 화살표 연결선 143"/>
          <p:cNvCxnSpPr>
            <a:stCxn id="36" idx="3"/>
            <a:endCxn id="135" idx="1"/>
          </p:cNvCxnSpPr>
          <p:nvPr/>
        </p:nvCxnSpPr>
        <p:spPr>
          <a:xfrm>
            <a:off x="3049588" y="2628560"/>
            <a:ext cx="840928" cy="191057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6" name="직선 화살표 연결선 145"/>
          <p:cNvCxnSpPr>
            <a:stCxn id="91" idx="3"/>
            <a:endCxn id="132" idx="1"/>
          </p:cNvCxnSpPr>
          <p:nvPr/>
        </p:nvCxnSpPr>
        <p:spPr>
          <a:xfrm>
            <a:off x="3049588" y="2975034"/>
            <a:ext cx="840928" cy="13592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7" name="직선 화살표 연결선 146"/>
          <p:cNvCxnSpPr>
            <a:stCxn id="92" idx="3"/>
            <a:endCxn id="132" idx="1"/>
          </p:cNvCxnSpPr>
          <p:nvPr/>
        </p:nvCxnSpPr>
        <p:spPr>
          <a:xfrm flipV="1">
            <a:off x="3049588" y="3110958"/>
            <a:ext cx="840928" cy="21055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9" name="직선 화살표 연결선 148"/>
          <p:cNvCxnSpPr>
            <a:stCxn id="139" idx="3"/>
            <a:endCxn id="101" idx="1"/>
          </p:cNvCxnSpPr>
          <p:nvPr/>
        </p:nvCxnSpPr>
        <p:spPr>
          <a:xfrm flipV="1">
            <a:off x="3049588" y="2634900"/>
            <a:ext cx="840928" cy="103308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0" name="직선 화살표 연결선 149"/>
          <p:cNvCxnSpPr>
            <a:stCxn id="93" idx="3"/>
            <a:endCxn id="101" idx="1"/>
          </p:cNvCxnSpPr>
          <p:nvPr/>
        </p:nvCxnSpPr>
        <p:spPr>
          <a:xfrm flipV="1">
            <a:off x="3049588" y="2634900"/>
            <a:ext cx="840928" cy="137955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2" name="직선 화살표 연결선 151"/>
          <p:cNvCxnSpPr>
            <a:stCxn id="95" idx="3"/>
            <a:endCxn id="101" idx="1"/>
          </p:cNvCxnSpPr>
          <p:nvPr/>
        </p:nvCxnSpPr>
        <p:spPr>
          <a:xfrm flipV="1">
            <a:off x="3049588" y="2634900"/>
            <a:ext cx="840928" cy="172603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3" name="직선 화살표 연결선 152"/>
          <p:cNvCxnSpPr>
            <a:stCxn id="127" idx="3"/>
            <a:endCxn id="101" idx="1"/>
          </p:cNvCxnSpPr>
          <p:nvPr/>
        </p:nvCxnSpPr>
        <p:spPr>
          <a:xfrm flipV="1">
            <a:off x="3049588" y="2634900"/>
            <a:ext cx="840928" cy="207250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4" name="직선 화살표 연결선 153"/>
          <p:cNvCxnSpPr>
            <a:stCxn id="98" idx="3"/>
            <a:endCxn id="101" idx="1"/>
          </p:cNvCxnSpPr>
          <p:nvPr/>
        </p:nvCxnSpPr>
        <p:spPr>
          <a:xfrm flipV="1">
            <a:off x="3049588" y="2634900"/>
            <a:ext cx="840928" cy="24189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화살표 연결선 154"/>
          <p:cNvCxnSpPr>
            <a:stCxn id="124" idx="3"/>
            <a:endCxn id="90" idx="1"/>
          </p:cNvCxnSpPr>
          <p:nvPr/>
        </p:nvCxnSpPr>
        <p:spPr>
          <a:xfrm flipV="1">
            <a:off x="3049588" y="2158842"/>
            <a:ext cx="840928" cy="324151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6" name="직선 화살표 연결선 155"/>
          <p:cNvCxnSpPr>
            <a:stCxn id="173" idx="3"/>
            <a:endCxn id="90" idx="1"/>
          </p:cNvCxnSpPr>
          <p:nvPr/>
        </p:nvCxnSpPr>
        <p:spPr>
          <a:xfrm flipV="1">
            <a:off x="3049588" y="2158842"/>
            <a:ext cx="840928" cy="358798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7" name="직선 화살표 연결선 156"/>
          <p:cNvCxnSpPr>
            <a:stCxn id="179" idx="3"/>
            <a:endCxn id="90" idx="1"/>
          </p:cNvCxnSpPr>
          <p:nvPr/>
        </p:nvCxnSpPr>
        <p:spPr>
          <a:xfrm flipV="1">
            <a:off x="3049588" y="2158842"/>
            <a:ext cx="840928" cy="393446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8" name="직선 화살표 연결선 157"/>
          <p:cNvCxnSpPr>
            <a:stCxn id="104" idx="1"/>
            <a:endCxn id="87" idx="3"/>
          </p:cNvCxnSpPr>
          <p:nvPr/>
        </p:nvCxnSpPr>
        <p:spPr>
          <a:xfrm flipH="1">
            <a:off x="6105126" y="1900227"/>
            <a:ext cx="720083" cy="311496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직선 화살표 연결선 158"/>
          <p:cNvCxnSpPr>
            <a:stCxn id="103" idx="1"/>
            <a:endCxn id="87" idx="3"/>
          </p:cNvCxnSpPr>
          <p:nvPr/>
        </p:nvCxnSpPr>
        <p:spPr>
          <a:xfrm flipH="1">
            <a:off x="6105126" y="2199732"/>
            <a:ext cx="720083" cy="281545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0" name="직선 화살표 연결선 159"/>
          <p:cNvCxnSpPr>
            <a:stCxn id="105" idx="1"/>
            <a:endCxn id="87" idx="3"/>
          </p:cNvCxnSpPr>
          <p:nvPr/>
        </p:nvCxnSpPr>
        <p:spPr>
          <a:xfrm flipH="1">
            <a:off x="6105126" y="2499237"/>
            <a:ext cx="720083" cy="251595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1" name="직선 화살표 연결선 160"/>
          <p:cNvCxnSpPr>
            <a:stCxn id="106" idx="1"/>
            <a:endCxn id="137" idx="3"/>
          </p:cNvCxnSpPr>
          <p:nvPr/>
        </p:nvCxnSpPr>
        <p:spPr>
          <a:xfrm flipH="1">
            <a:off x="6105128" y="2798742"/>
            <a:ext cx="720081" cy="269250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3" name="직선 화살표 연결선 162"/>
          <p:cNvCxnSpPr>
            <a:stCxn id="107" idx="1"/>
            <a:endCxn id="137" idx="3"/>
          </p:cNvCxnSpPr>
          <p:nvPr/>
        </p:nvCxnSpPr>
        <p:spPr>
          <a:xfrm flipH="1">
            <a:off x="6105128" y="3098247"/>
            <a:ext cx="720081" cy="239300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5" name="직선 화살표 연결선 164"/>
          <p:cNvCxnSpPr>
            <a:stCxn id="108" idx="1"/>
            <a:endCxn id="137" idx="3"/>
          </p:cNvCxnSpPr>
          <p:nvPr/>
        </p:nvCxnSpPr>
        <p:spPr>
          <a:xfrm flipH="1">
            <a:off x="6105128" y="3697257"/>
            <a:ext cx="720081" cy="179399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6" name="직선 화살표 연결선 165"/>
          <p:cNvCxnSpPr>
            <a:stCxn id="229" idx="1"/>
            <a:endCxn id="137" idx="3"/>
          </p:cNvCxnSpPr>
          <p:nvPr/>
        </p:nvCxnSpPr>
        <p:spPr>
          <a:xfrm flipH="1">
            <a:off x="6105128" y="3996762"/>
            <a:ext cx="720080" cy="149448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7" name="직선 화살표 연결선 166"/>
          <p:cNvCxnSpPr>
            <a:stCxn id="236" idx="1"/>
            <a:endCxn id="137" idx="3"/>
          </p:cNvCxnSpPr>
          <p:nvPr/>
        </p:nvCxnSpPr>
        <p:spPr>
          <a:xfrm flipH="1">
            <a:off x="6105128" y="4296267"/>
            <a:ext cx="720081" cy="119498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직선 화살표 연결선 167"/>
          <p:cNvCxnSpPr>
            <a:stCxn id="237" idx="1"/>
            <a:endCxn id="134" idx="3"/>
          </p:cNvCxnSpPr>
          <p:nvPr/>
        </p:nvCxnSpPr>
        <p:spPr>
          <a:xfrm flipH="1" flipV="1">
            <a:off x="6105128" y="4063074"/>
            <a:ext cx="720081" cy="53269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9" name="직선 화살표 연결선 168"/>
          <p:cNvCxnSpPr>
            <a:stCxn id="245" idx="1"/>
            <a:endCxn id="89" idx="3"/>
          </p:cNvCxnSpPr>
          <p:nvPr/>
        </p:nvCxnSpPr>
        <p:spPr>
          <a:xfrm flipH="1">
            <a:off x="6105128" y="5194782"/>
            <a:ext cx="720080" cy="77252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0" name="직선 화살표 연결선 169"/>
          <p:cNvCxnSpPr>
            <a:stCxn id="120" idx="1"/>
            <a:endCxn id="101" idx="3"/>
          </p:cNvCxnSpPr>
          <p:nvPr/>
        </p:nvCxnSpPr>
        <p:spPr>
          <a:xfrm flipH="1" flipV="1">
            <a:off x="6105128" y="2634900"/>
            <a:ext cx="720080" cy="285938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1" name="직선 화살표 연결선 170"/>
          <p:cNvCxnSpPr>
            <a:stCxn id="239" idx="1"/>
            <a:endCxn id="86" idx="3"/>
          </p:cNvCxnSpPr>
          <p:nvPr/>
        </p:nvCxnSpPr>
        <p:spPr>
          <a:xfrm flipH="1" flipV="1">
            <a:off x="6105128" y="3587016"/>
            <a:ext cx="720081" cy="22067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6" name="Rectangle 10" descr="밝은 상향 대각선"/>
          <p:cNvSpPr>
            <a:spLocks noChangeArrowheads="1"/>
          </p:cNvSpPr>
          <p:nvPr/>
        </p:nvSpPr>
        <p:spPr bwMode="auto">
          <a:xfrm>
            <a:off x="1699488" y="2174086"/>
            <a:ext cx="1352550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축산과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7" name="Rectangle 10" descr="밝은 상향 대각선"/>
          <p:cNvSpPr>
            <a:spLocks noChangeArrowheads="1"/>
          </p:cNvSpPr>
          <p:nvPr/>
        </p:nvSpPr>
        <p:spPr bwMode="auto">
          <a:xfrm>
            <a:off x="6825209" y="3289752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전국체전추진단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8" name="Rectangle 10" descr="밝은 상향 대각선"/>
          <p:cNvSpPr>
            <a:spLocks noChangeArrowheads="1"/>
          </p:cNvSpPr>
          <p:nvPr/>
        </p:nvSpPr>
        <p:spPr bwMode="auto">
          <a:xfrm>
            <a:off x="6825209" y="4787277"/>
            <a:ext cx="1411287" cy="2160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대성동고분박물관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79" name="직선 화살표 연결선 78"/>
          <p:cNvCxnSpPr>
            <a:stCxn id="78" idx="1"/>
            <a:endCxn id="90" idx="3"/>
          </p:cNvCxnSpPr>
          <p:nvPr/>
        </p:nvCxnSpPr>
        <p:spPr>
          <a:xfrm flipH="1" flipV="1">
            <a:off x="6105128" y="2158842"/>
            <a:ext cx="720081" cy="273643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" name="직선 화살표 연결선 81"/>
          <p:cNvCxnSpPr>
            <a:stCxn id="77" idx="1"/>
            <a:endCxn id="137" idx="3"/>
          </p:cNvCxnSpPr>
          <p:nvPr/>
        </p:nvCxnSpPr>
        <p:spPr>
          <a:xfrm flipH="1">
            <a:off x="6105128" y="3397752"/>
            <a:ext cx="720081" cy="209349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1085629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Text Box 4"/>
          <p:cNvSpPr txBox="1">
            <a:spLocks noChangeArrowheads="1"/>
          </p:cNvSpPr>
          <p:nvPr/>
        </p:nvSpPr>
        <p:spPr bwMode="auto">
          <a:xfrm>
            <a:off x="461963" y="965200"/>
            <a:ext cx="5878512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1.2 </a:t>
            </a:r>
            <a:r>
              <a:rPr lang="ko-KR" altLang="en-US" sz="1400" dirty="0" err="1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전략맵</a:t>
            </a:r>
            <a:endParaRPr lang="en-US" altLang="ko-KR" sz="1400" dirty="0">
              <a:solidFill>
                <a:schemeClr val="tx1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01379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01380" name="슬라이드 번호 개체 틀 8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D07FF583-848D-4F2C-8C41-7FE9DD8DC0E2}" type="slidenum">
              <a:rPr lang="en-US" altLang="ko-KR">
                <a:solidFill>
                  <a:schemeClr val="tx1"/>
                </a:solidFill>
              </a:rPr>
              <a:pPr>
                <a:spcBef>
                  <a:spcPct val="0"/>
                </a:spcBef>
                <a:spcAft>
                  <a:spcPct val="0"/>
                </a:spcAft>
              </a:pPr>
              <a:t>46</a:t>
            </a:fld>
            <a:endParaRPr lang="en-US" altLang="ko-KR">
              <a:solidFill>
                <a:schemeClr val="tx1"/>
              </a:solidFill>
            </a:endParaRPr>
          </a:p>
        </p:txBody>
      </p:sp>
      <p:sp>
        <p:nvSpPr>
          <p:cNvPr id="10138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eaLnBrk="1" fontAlgn="t" hangingPunct="1">
              <a:buFont typeface="Symbol" panose="05050102010706020507" pitchFamily="18" charset="2"/>
              <a:buNone/>
            </a:pPr>
            <a:r>
              <a:rPr kumimoji="1" lang="en-US" altLang="ko-KR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kumimoji="1" lang="ko-KR" altLang="en-US">
                <a:solidFill>
                  <a:schemeClr val="tx1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 전략체계</a:t>
            </a: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57911" y="1289050"/>
            <a:ext cx="7590178" cy="5092700"/>
          </a:xfrm>
          <a:prstGeom prst="rect">
            <a:avLst/>
          </a:prstGeom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47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공보관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endParaRPr lang="en-US" altLang="ko-KR" sz="1400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47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4845433"/>
              </p:ext>
            </p:extLst>
          </p:nvPr>
        </p:nvGraphicFramePr>
        <p:xfrm>
          <a:off x="215900" y="1260475"/>
          <a:ext cx="9490075" cy="332065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403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761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시정이미지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시정홍보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언론홍보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긍정 언론보도 횟수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8,096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761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시정이미지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시정홍보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김해시보 배부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배부부수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148,000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시정홍보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761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시정이미지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시정홍보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종합보도실적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보도건수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시정홍보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6259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시정이미지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시정홍보 강화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SNS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자료 게재실적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SNS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자료 게재건수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블로그 및 페이스북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카카오스토리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카카오톡 채널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트위터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유튜브 인스타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  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뉴미디어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6259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시정이미지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시정홍보강화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SNS(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소셜네트워크서비스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를 통한 시정홍보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블로거 방문자수 *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0.4+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유투브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구독자수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*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 +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페이스북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구독자수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*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0.2*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인스타그램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팔로워수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*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2,513,228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뉴미디어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335349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48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2.2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감사관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endParaRPr lang="en-US" altLang="ko-KR" sz="1400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48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6778618"/>
              </p:ext>
            </p:extLst>
          </p:nvPr>
        </p:nvGraphicFramePr>
        <p:xfrm>
          <a:off x="215900" y="1260475"/>
          <a:ext cx="9490075" cy="339266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956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429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명예감사관 감사참여율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감사일수*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11.54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429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공직기강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공무원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대비위발생건수 감소도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비위발생건수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429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계약심사금액절감율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절감액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기술감사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429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현장방문감사시행율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방문감사실시개소수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억원이상공사개소수*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기술감사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429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청렴도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국민권익위 청렴도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청렴도점수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청렴윤리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822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청렴도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모니터링실적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모니터링발생일로부터 기준일내 처리한 모니터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발생건수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)*100*0.5+(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승인건수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)*100*0.5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%/%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88/98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청렴윤리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5882644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49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기획조정실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기획예산담당관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49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4636110"/>
              </p:ext>
            </p:extLst>
          </p:nvPr>
        </p:nvGraphicFramePr>
        <p:xfrm>
          <a:off x="215900" y="1260475"/>
          <a:ext cx="9490075" cy="4191560"/>
        </p:xfrm>
        <a:graphic>
          <a:graphicData uri="http://schemas.openxmlformats.org/drawingml/2006/table">
            <a:tbl>
              <a:tblPr/>
              <a:tblGrid>
                <a:gridCol w="416620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934819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430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지시사항 이행율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지시건수*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제안제도활성화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공무원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기준인건비 준수율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재정균형집행 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재정신속집행 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상반기 신속집행액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상반기 신속집행목표액*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100%)*0.5+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재정최종집행 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연간 총 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해당연도 예산현액*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100%)*0.5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국도비 안정적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국도비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국도비확보실적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국도비확보금액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8,005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주민참여예산반영실적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예산반영율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주민참여예산액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지자체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100)*0.3+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0.15/75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재정진단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출자출연기관만족도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91.50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재정진단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학습과성장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성과관리 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성과관리만족도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성과관리 수용도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성과관리 수용도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수용도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67.9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재정진단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시책만족도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지속가능한 인구정책 추진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인구정책 교육 및 홍보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 및 홍보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인구정책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시책만족도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지속가능한 인구정책 추진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저출산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고령화 시책 제안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제안건수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인구정책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정책연구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정책연구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도시상임기획단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5680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594888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50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기획조정실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법무담당관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50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8110001"/>
              </p:ext>
            </p:extLst>
          </p:nvPr>
        </p:nvGraphicFramePr>
        <p:xfrm>
          <a:off x="215900" y="1260472"/>
          <a:ext cx="9490075" cy="389671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766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28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조례 제∙개정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제정건수*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개정건수*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7473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필수조례적기마련율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년간 시행된 법령의 필수조례 마련율*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해당연도에 시행되는 법령의 필수조례마련율*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0.6+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해당연도에 시행되는 시행유예 법령의 필수조례마련율*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28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소송 승소율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심판승소건수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심판접수 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82.37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송무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28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시책만족도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시민소통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시장에게 바란다 답변 약속사항 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약속한사항*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시민소통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28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콜센터 민원응대 해결율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콜센터 응대 완료된 서비스 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 콜센터 응대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56.45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시민소통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28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규제개혁 성과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규제개선 과제발굴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규제개선 과제발굴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규제개혁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28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규제개혁 성과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적극행정을 통한 규제애로 해소실적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제출건수*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0.2)+(1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 선정 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0.3)+(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최종선정건수*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규제개혁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306138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51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기획조정실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정보통신담당관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51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9104"/>
              </p:ext>
            </p:extLst>
          </p:nvPr>
        </p:nvGraphicFramePr>
        <p:xfrm>
          <a:off x="215900" y="1260475"/>
          <a:ext cx="9490075" cy="4256761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125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시정이미지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정보제공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홈페이지방문자수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2,600,000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시정이미지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정보제공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도민정보화교육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도민정보화교육 추진 실적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도민정보화교육 계획 목표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행정정보화 역량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공문서 전자결재 이용율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전자생산문서건수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전체공문생산건수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97.6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행정정보화 역량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정보통신시스템 가동율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운영시간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장애시간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운영시간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통신운영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통신서비스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사용전검사 민원처리 단축률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{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 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누계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 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누계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)}/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 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누계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75.75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통신운영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정보보안의식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보안 취약점 진단실적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보안 취약점 진단 점수 합계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정보보호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정보보안의식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개인정보보호 관리수준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공공기관 개인정보보호 관리수준 진단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정보보호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공간정보 활용성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공간정보통합시스템의 무중단 가동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시스템 전체 가동시간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다운시간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시스템 전체 가동시간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공간정보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6913634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52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기획조정실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스마트도시담당관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52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4857417"/>
              </p:ext>
            </p:extLst>
          </p:nvPr>
        </p:nvGraphicFramePr>
        <p:xfrm>
          <a:off x="215900" y="1260474"/>
          <a:ext cx="9490075" cy="418474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8258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695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스마트서비스 확산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스마트시트 조성 기획활동실적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활동건수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홍보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관련부서 회의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워크숍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박람회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공모 신청 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상급기관 회의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도시기획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332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스마트서비스 확산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삼방지구 스마트도시재생 조성사업 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도시조성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332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스마트서비스 확산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빅데이터 기반 스마트 주민안심 서비스 구축실적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도시조성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332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스마트서비스 확산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 와이파이 가동율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가동률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=(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운영시간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장애시간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운영시간*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98.5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도시조성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332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정보활용성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지역통계 확충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주요 기본통계 작성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지역특화통계 작성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데이터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융합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332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정보활용성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데이터기반 행정 활성화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분석건수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활용건수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데이터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융합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332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시민생활안전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CCTV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가동율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정상가동수량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총설치수량*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98.11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영상정보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332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시민생활안전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지능형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CCTV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설치율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시군별 지능형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CCTV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설치 개수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시군별 배정된 지능형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CCTV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설치 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영상정보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816830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53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일자리경제국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일자리정책과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53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3380613"/>
              </p:ext>
            </p:extLst>
          </p:nvPr>
        </p:nvGraphicFramePr>
        <p:xfrm>
          <a:off x="215900" y="1260475"/>
          <a:ext cx="9490075" cy="440077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392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271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좋은 일자리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 취업지원 서비스 달성률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공공서비스기관의 취업자 수 달성률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(90%)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공공서비스기관의 공개 구인 정보 달성률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(10%)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%/%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100/94.9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일자리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010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좋은 일자리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신중년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평생일자리 사업실적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일자리참여자수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일자리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010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좋은 일자리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체" panose="020B0609000101010101" pitchFamily="49" charset="-127"/>
                          <a:ea typeface="굴림체" panose="020B0609000101010101" pitchFamily="49" charset="-127"/>
                        </a:rPr>
                        <a:t>김해형 청년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체" panose="020B0609000101010101" pitchFamily="49" charset="-127"/>
                          <a:ea typeface="굴림체" panose="020B0609000101010101" pitchFamily="49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체" panose="020B0609000101010101" pitchFamily="49" charset="-127"/>
                          <a:ea typeface="굴림체" panose="020B0609000101010101" pitchFamily="49" charset="-127"/>
                        </a:rPr>
                        <a:t>인 크리에이터 활동률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유튜브 크리에이터 활동자수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사업참여자수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청년정책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010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좋은 일자리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체" panose="020B0609000101010101" pitchFamily="49" charset="-127"/>
                          <a:ea typeface="굴림체" panose="020B0609000101010101" pitchFamily="49" charset="-127"/>
                        </a:rPr>
                        <a:t>지역청년채용실적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채용인원수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청년정책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010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 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사회적마을기업육성실적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사회적기업 일자리수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마을기업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271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 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사회적경제 구매율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마을기업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)+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사회적협동조합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예비사회적기업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사회적기업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구매액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}/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 구매액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3.77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010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 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사회적경제기업 맞춤형 컨설팅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사회적경제기업 진입 컨설팅 횟수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 멘토링 횟수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010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좋은 일자리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자치단체 일자리사업을 통한 창출 및 참여실적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(‘21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일자리사업 창출 및 참여인원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’21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일자리사업 계획인원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노사협력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010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고용안정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좋은 일자리 창출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노동법률비대면교육참여율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구독자수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노동조합갯수*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노사협력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557913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54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일자리경제국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지역경제과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54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3291575"/>
              </p:ext>
            </p:extLst>
          </p:nvPr>
        </p:nvGraphicFramePr>
        <p:xfrm>
          <a:off x="215900" y="1260478"/>
          <a:ext cx="9490075" cy="440076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075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 지원사업 집행율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경영환경 개선 사업실적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선정업체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삼방시장 온라인 배송서비스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주문건수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2324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온라인 플랫폼 구축율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완료시장수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대상시장수*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착한가격업소 지정업체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착한가격업소지정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소비자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9616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소비자보호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특수거래분야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방문판매법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할부거래법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법집행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시정권고건수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×3+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과태료부과건수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×5+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직권말소건수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×3+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정상영업업체수 그룹지수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소비자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에너지 신산업 선도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도시가스 보급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도시가스 시비지원 설치구간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도시가스 시비지원 결정구간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에너지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김해사랑상품권판매실적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판매금액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비대면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경제팀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스마트점포전환실적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스마트점포 전환 개소수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비대면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경제팀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774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소상공인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전통시장 동반성장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온라인쇼핑몰 입점지원실적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쇼핑몰 입점 점포수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비대면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경제팀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301940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55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일자리경제국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미래산업과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55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7998325"/>
              </p:ext>
            </p:extLst>
          </p:nvPr>
        </p:nvGraphicFramePr>
        <p:xfrm>
          <a:off x="215900" y="1260475"/>
          <a:ext cx="9490075" cy="411274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865381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6275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92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신성장동력산업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신성장동력산업 활동실적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활동건수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미래산업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92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기업창업지원체계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 비즈니스센터 이용활성화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부대시설이용건수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미래산업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92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신성장동력산업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스마트공장 진단분석 지원실적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컨설팅 지원선정업체수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산업융합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92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신성장동력산업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 공장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보급기업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스마트공장 구축사업 지원선정업체수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산업융합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92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신성장동력산업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 강소연구개발특구 내 연구소기업 등록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연구소기업 신규등록 업체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의생명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특구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92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신성장동력산업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기술이전사업화실적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사업화건수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의생명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특구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928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지역경제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서민경제 안정화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에너지 신산업 선도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신재생에너지 설비 설치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신재생에너지 설비설치 용량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kW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신재생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에너지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466378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56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일자리경제국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투자유치과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56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7579690"/>
              </p:ext>
            </p:extLst>
          </p:nvPr>
        </p:nvGraphicFramePr>
        <p:xfrm>
          <a:off x="215900" y="1260475"/>
          <a:ext cx="9490075" cy="418475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7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투자유치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 투자유치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투자협약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(MOU)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체결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투자유치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투자유치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기업체 수출계약실적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수출 계약 추진액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3,440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투자유치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기업창업지원체계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사회적경제 구매율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여성기업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장애인기업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구매액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}/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 구매액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기업창업지원체계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신기술제품 구매율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{(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기술개발제품 구매액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녹색제품구매액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중소기업물품 구매액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)}×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22.8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기업창업지원체계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창업카페 이용현황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창업카페 이용 인원수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기업창업지원체계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중소기업판로지원실적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공공조달 등록업체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기업지원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산업도시 기반구축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단지 유지관리사업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산업단지관리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268656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57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일자리경제국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세무과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57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6661070"/>
              </p:ext>
            </p:extLst>
          </p:nvPr>
        </p:nvGraphicFramePr>
        <p:xfrm>
          <a:off x="215900" y="1260471"/>
          <a:ext cx="9490075" cy="461680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599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72568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지방세 당초 세입목표 달성도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당해년도 세입액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6,650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도세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시세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재산세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소득세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도세 징수액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도세 징수금액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주민세 징수액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주민세 징수금액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자동차세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정기분 개별주택가격 조정실적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이의신청 인용건수*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재산세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재산세 납기내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납기내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재산세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지방소득세 징수액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지방소득세 징수금액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소득세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탈루은닉 추징실적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지방세 세무조사 추징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세무조사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16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비과세감면추징실적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비과세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감면 사후관리 추징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세원관리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184302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58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일자리경제국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납세과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58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8097229"/>
              </p:ext>
            </p:extLst>
          </p:nvPr>
        </p:nvGraphicFramePr>
        <p:xfrm>
          <a:off x="215900" y="1260477"/>
          <a:ext cx="9490075" cy="4472778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6426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지방세 소송 승소율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승소건수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당해연도 소송 종결건수*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납세지원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세외수입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부과액*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세입관리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현년도 체납세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현년도 체납액*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체납관리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과년도 체납세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과년도 체납액*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체납관리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지방세 압류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지방세 압류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체납관리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행정제제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행정제재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징수기동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체납관리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세외수입과년도체납액징수율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과년도 체납액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세외수입체납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5515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세외수입  압류실적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압류건수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세외수입체납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차량체납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196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지방세 체납차량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등록번호판 영치실적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영치대수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차량체납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1542763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59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2.5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시민복지국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시민복지과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59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4606456"/>
              </p:ext>
            </p:extLst>
          </p:nvPr>
        </p:nvGraphicFramePr>
        <p:xfrm>
          <a:off x="215900" y="1260475"/>
          <a:ext cx="9490075" cy="432876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229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나눔문화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이웃돕기 성금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지원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당해년도 이웃돕기 성금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지원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나눔문화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민간자원 연계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기부식품 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활성화 정도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예산지원액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 지원액 및 인건비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천원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53,021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맞춤형 복지서비스 실현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지자체 복지사각지대 발굴실적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해당차수 지원완료자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 차수 발굴후보자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맞춤형 복지서비스 실현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노인 지역사회 통합돌봄 지원실적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지원자수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지역통합돌봄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맞춤형 복지서비스 실현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사회복지법인 행정조치 이행율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행정조치 이행완료건수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적발건수*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95.95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복지시설관리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맞춤형 복지서비스 실현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김해시복지재단평가점수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평가점수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85.46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복지시설관리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 등록대비 활동율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자원봉사자 활동인원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자원봉사자 등록수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자원봉사교육인원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자원봉사교육인원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23,760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자원봉사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449229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60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2.5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시민복지국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생활안정과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60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341800"/>
              </p:ext>
            </p:extLst>
          </p:nvPr>
        </p:nvGraphicFramePr>
        <p:xfrm>
          <a:off x="215900" y="1260475"/>
          <a:ext cx="9490075" cy="404073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814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06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기본생활 보장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의료급여수급자 사례관리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의료급여수급자 사례관리 대상자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생활안정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06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기본생활 보장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수급권자 의료급여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최근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(’18~’20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인당 평균 증가율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/’21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인당 평균 증가율 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생활안정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06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자립성공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자활참여자 성공률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생계급여탈수급자수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취창업자수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업그레이드형 자활사업 참여한 생계급여 수급자수*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자활복지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067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기본생활 보장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지역사회서비스 투자사업 예산집행률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교부액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자활복지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666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효율적인 복지서비스 연계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복지서비스 대상자 발굴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복지서비스 대상자 발굴자수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통합조사관리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1~2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6661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효율적인 복지서비스 연계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지자체 확인조사 기간내 완수율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확인조사 정비완료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확인조사 정비대상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통합조사관리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1~2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381695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61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2.5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시민복지국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여성가족과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61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6077261"/>
              </p:ext>
            </p:extLst>
          </p:nvPr>
        </p:nvGraphicFramePr>
        <p:xfrm>
          <a:off x="215900" y="1260471"/>
          <a:ext cx="9490075" cy="461680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4960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80085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여성가족 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성별영향평가 정책 실시율 및 개선율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[2021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성별영향평가 실시 세부사업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÷ 2021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성별영향평가 대상 세출예산 단위사업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x 100] x 0.5 + [2021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년에 개선완료한 세부 사업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÷ 2021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성별영향평가 실시 세부사업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100] x 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여성가족 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 취업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창업지원 실적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여성새로일하기센터를 통한 여성 취창업자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여성가족 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공무원 폭력 예방 교육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교육이수자수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전체대상수*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여성가족 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아이돌봄서비스지원율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아이돌봄 서비스 실이용 아동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 이하 아동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1.178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가족지원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여성가족 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다문화가족지원 서비스 이용률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센터 신규 가입 및 이용률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다문화가족지원센터 신규 가입률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)×0.6+(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다문화가족지원센터 이용률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)×0.4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3.97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가족지원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여성가족 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가족역량강화 지원율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사례관리 가정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목표 가정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가족지원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외국인주민 지원 기반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외국인 주민지원사업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외국인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주민지원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지역사회 청소년 보호육성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청소년안전망 운영 활성화 수준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실행위원회 담당공무원 참여건수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(30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고위기청소년 지원서비스 연계 사례수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(70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지역사회 청소년 보호육성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학교밖청소년 지원 노력도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지원인원 목표 달성도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(50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성과비율 목표 달성도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(50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68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복지안전망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지역사회 청소년 보호육성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청소년유해환경 감시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‧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단속활동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활동횟수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654584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62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2.5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시민복지국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아동보육과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62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4668079"/>
              </p:ext>
            </p:extLst>
          </p:nvPr>
        </p:nvGraphicFramePr>
        <p:xfrm>
          <a:off x="215900" y="1260474"/>
          <a:ext cx="9490075" cy="454478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512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지역아동센터이용률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이용자수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정원*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아동친화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요보호아동 보호 내실화 정도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아동발달지원계좌 월평균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만원 이상 저축아동 비율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자립수당 지급결정률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80.1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아동친화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아동행복지원사업조사율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위기아동수*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아동보호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가정위탁보호 내실화율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위탁아동 양육보조금 지급 목표 달성률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위탁부모 보수교육 이수 목표 달성률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/ 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아동보호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드림스타트 지원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드림스타트 사례관리 대상아동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드림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스타트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아동복지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드림스타트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 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응답자수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4.738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드림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스타트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보육서비스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평가인증율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평가시설수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대상시설수*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87.174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Ⅱ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7143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보육서비스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국공립 어린이집 이용률 증감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(‘21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국공립 어린이집 이용 아동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’21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전체 어린이집 이용 아동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100) -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(‘20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국공립 어린이집 이용 아동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’20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전체 어린이집 이용 아동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보육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Ⅱ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09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보육서비스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어린이집 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점검어린이집수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등록어린이집수*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보육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Ⅰ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0894406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63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2.5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시민복지국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노인장애인과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63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1060676"/>
              </p:ext>
            </p:extLst>
          </p:nvPr>
        </p:nvGraphicFramePr>
        <p:xfrm>
          <a:off x="215900" y="1260475"/>
          <a:ext cx="9490075" cy="4544785"/>
        </p:xfrm>
        <a:graphic>
          <a:graphicData uri="http://schemas.openxmlformats.org/drawingml/2006/table">
            <a:tbl>
              <a:tblPr/>
              <a:tblGrid>
                <a:gridCol w="272604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147025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387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노후생활 안정화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노인일자리 참여자수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노인일자리참여자수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노후생활 안정화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노인맞춤돌봄서비스 제공 실적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노인맞춤돌봄서비스 이용인원 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노후생활 안정화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기초연금 수급자수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기초연금 수급자수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노후생활 안정화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장기요양기관 재무회계규칙 지도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 달성률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시정명령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행정처분 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시설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위반시설 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노인시설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장애인복지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중증장애인 활동보조 서비스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제공실적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장애인활동지원 서비스 이용인원 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장애인복지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장애인일자리 사업 추진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달성률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(‘21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장애인일자리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집행액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‘21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장애인일자리 사업 예산액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× 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장애인복지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장애인연금 수급률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수급자수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수급권자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장애인복지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중증장애인생산품구매실적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구매금액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천원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226,817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장애인복지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장애인주정차위반과태료징수율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부과금액*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장애인시설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노인장애인 복지증진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장애인복지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시각장애인 주간보호소 이용률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시각장애인주간보호소 이용 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시각장애인주간보호소 정원*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장애인시설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800779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64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2.6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행정자치국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총무과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64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9149521"/>
              </p:ext>
            </p:extLst>
          </p:nvPr>
        </p:nvGraphicFramePr>
        <p:xfrm>
          <a:off x="215900" y="1260475"/>
          <a:ext cx="9490075" cy="4400776"/>
        </p:xfrm>
        <a:graphic>
          <a:graphicData uri="http://schemas.openxmlformats.org/drawingml/2006/table">
            <a:tbl>
              <a:tblPr/>
              <a:tblGrid>
                <a:gridCol w="416620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934819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720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254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기초 법질서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특별사법경찰 운영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단속조치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검찰송치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특사경 지명인원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850.9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254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조직역량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초과근무 감축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인당 초과근무시간수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254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조직역량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인사 관련 합동평가지표 달성도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인사 관련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 지표 달성률 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254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조직역량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육아휴직 인력대체 실적률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{(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별도정원충원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육아휴직이용자수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)}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254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학습과 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직원만족도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후생복리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직원복지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공무원 후생복지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공무원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복지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2541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조직역량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산업안전보건 교육 및 사전점검 이행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교육참여인원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]*0.5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사전점검 및 상담 실시횟수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]*0.5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3,336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공무직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254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254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정보공개 처리기한 단축 실적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역순위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정보공개청구 평균 처리기한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기록물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   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254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처리과별 기록관리기준표 관리 운영 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처리과별 기록물철 작성기준 수립율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작성기준에 따른 처리과별 단위과제카드 정비율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기록물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   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5558275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65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2.6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행정자치국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자치행정과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65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707431"/>
              </p:ext>
            </p:extLst>
          </p:nvPr>
        </p:nvGraphicFramePr>
        <p:xfrm>
          <a:off x="215900" y="1260475"/>
          <a:ext cx="9490075" cy="4472780"/>
        </p:xfrm>
        <a:graphic>
          <a:graphicData uri="http://schemas.openxmlformats.org/drawingml/2006/table">
            <a:tbl>
              <a:tblPr/>
              <a:tblGrid>
                <a:gridCol w="416620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934819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1690561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226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소통 협력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대민협력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시민소통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시정모니터단 운영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반영건수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제시건수*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소통 협력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대민협력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시민소통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동향보고실적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동향보고건수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6087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학습과 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직원역량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직원전문성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교육훈련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역량강화를 위한 혁신교육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 실시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사회혁신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정책품질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 및 적극행정사례 발굴실적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발굴건수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사회혁신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소통 협력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기관협력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국내외교류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국제 자매도시 교류 및 해외교류 지원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국제교류 및 교류지원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교류협력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소통 협력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기관협력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국내외교류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국내자매도시 교류실적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국내교류 및 교류지원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교류협력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소통 협력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대민협력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주민자치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주민자치회 시범실시 관련 주민설명회 개최실적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설명회참여자수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자치분권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소통 협력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대민협력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주민자치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주민자치회 시범지역 주민자치 의무교육실적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자치분권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213628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66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2.6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행정자치국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회계과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66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5552273"/>
              </p:ext>
            </p:extLst>
          </p:nvPr>
        </p:nvGraphicFramePr>
        <p:xfrm>
          <a:off x="215900" y="1260475"/>
          <a:ext cx="9490075" cy="4472779"/>
        </p:xfrm>
        <a:graphic>
          <a:graphicData uri="http://schemas.openxmlformats.org/drawingml/2006/table">
            <a:tbl>
              <a:tblPr/>
              <a:tblGrid>
                <a:gridCol w="416620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934819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29239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499354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301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학습과성장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직원역량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직원전문성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회계전문성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회계교육 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참석률*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0.4+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100/85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회계운영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일이내 계약 지출 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일이내 지출건수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지출건수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계약신뢰성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신속 재정집행률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선금지급건수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종합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억이상 공사계약건수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계약신뢰성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하도급대금 등의 지급률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하도급대금 총 지급금액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하도급계약금액 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공유재산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공유재산 대부료 등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{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현년도 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과년도 미수납액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현년도 부과액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)}×100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93.84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재산관리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공유재산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공유재산 실태조사율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현년도 실태조사 완료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공유재산 전체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재산관리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효율적인 청사관리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청사 유지보수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청사관리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효율적인 청사관리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청사이용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청사관리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공유재산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공용차량 운영 효율성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공용차량 정수별 운행률 합계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공용차량 정수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공용차량지원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공유재산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공용차량 중정비 감소도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현년도 중정비 수리비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전년도 중정비 수리비*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공용차량지원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696500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67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2.6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행정자치국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토지정보과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67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8369479"/>
              </p:ext>
            </p:extLst>
          </p:nvPr>
        </p:nvGraphicFramePr>
        <p:xfrm>
          <a:off x="215900" y="1260475"/>
          <a:ext cx="9490075" cy="461680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0291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지적행정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지적측량기준점조사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지적측량기준점조사 완료율 평점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망실기준점 복구 가점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토지이동 민원처리기간 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법정처리기간*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86.0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지적행정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지적관련문서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DB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구축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 문서건수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 문서건수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개발부담금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지가조사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부동산관리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개별공시지가 산정비율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개별공시지가 산정필지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 개별공시지가 산정대상 전체 필지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지가조사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부동산관리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개별공시지가 검증비율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개별공시지가 검증필지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 개별공시지가 산정 필지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지가조사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부동산관련법위반 과태료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부동산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부동산관리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부동산중개업소준법율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위반업소수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71.9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부동산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공간정보활용성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상세주소 부여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상세주소 부여건수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/‘21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년도 목표건수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새주소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공간정보활용성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도로명주소 활용 활성화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도로명판 확충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× {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 집행액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 확보액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)}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새주소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지적행정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지적재조사 추진실적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추진공정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(80%)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시군구별 사업량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(20%)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지적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재조사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5680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657635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68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2.7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환경국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수질환경과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68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132697"/>
              </p:ext>
            </p:extLst>
          </p:nvPr>
        </p:nvGraphicFramePr>
        <p:xfrm>
          <a:off x="215900" y="1260475"/>
          <a:ext cx="9490075" cy="4544786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941207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787386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907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저탄소 녹색생활 실천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녹색제품 구매 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녹색제품 구매금액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 구매액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28.5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저탄소 녹색생활 실천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지속가능교육실적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수생태계 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수질 오염총량관리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목표수질 달성 단위유역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단위유역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수계관리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수생태계 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지역개발사업 이행여부 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전년도 준공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수계관리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수생태계 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하천쓰레기 정화사업 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수계관리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수생태계 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가축분뇨폐수처리효율성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유입수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BOD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방류수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BOD)/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유입수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BOD*100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수질보전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수생태계 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가축분뇨 관련시설 점검 위반율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위반개소수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점검개소수*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수질보전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수생태계 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생물다양성관리계약사업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계약금액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화포천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습지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393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수생태계 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화포천습지 생태관광 활성화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연간 방문객수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20,300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화포천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습지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991403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69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2.7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환경국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기후대기과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69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1562742"/>
              </p:ext>
            </p:extLst>
          </p:nvPr>
        </p:nvGraphicFramePr>
        <p:xfrm>
          <a:off x="215900" y="1260475"/>
          <a:ext cx="9490075" cy="425675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859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10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기후변화 대응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저탄소 녹색생활 실천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탄소포인트제 가입 가구수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가입 가구수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32,239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기후변화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10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기후변화 대응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저탄소 녹색생활 실천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공공부문 온실가스 감축률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기준배출량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당해배출량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기준배출량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기후변화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10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기후변화 대응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저탄소 녹색생활 실천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 자동차 신규 등록률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해당년도 친환경자동차 신규 등록대수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해당년도 전체 자동차 신규 등록대수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기후변화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10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대기질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대기배출업소 환경법령 위반율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대기배출업소 환경법령 위반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대기배출업소 지도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9.65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대기보전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10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기후변화 대응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저탄소 녹색생활 실천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노후차량 저공해화 및 친환경 전환 확대실적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)X100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미세먼지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10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대기질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대기환경기준 준수율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준수 항목수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기준항목수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83.44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미세먼지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5101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환경민원접수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인터넷 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처리기간 단축률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법정처리기간*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71.1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환경민원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582217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70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2.7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환경국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청소행정과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70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7831685"/>
              </p:ext>
            </p:extLst>
          </p:nvPr>
        </p:nvGraphicFramePr>
        <p:xfrm>
          <a:off x="215900" y="1260475"/>
          <a:ext cx="9490075" cy="447278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226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깨끗한 청소행정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종량제봉투사용료 수입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수입금액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백만원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11,500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깨끗한 청소행정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생활쓰레기 불법투기 적발실적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적발건수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 폐기물처리시설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음식물 자원화처리시설 현대화사업 추진실적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기본 및 실시설계 용역 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 폐기물처리시설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매립장 침출수 기준 준수율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 준수 항목수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항목수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 재활용 촉진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인당 재활용품 분리수거량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(‘21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년도 재활용품 분리수거량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 년도 총인구수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kg/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31.724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재활용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자원 재활용 촉진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음식물류 폐기물 감량률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역순위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배출량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(kg)/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주민수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kg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재활용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630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깨끗한 청소행정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폐기물 배출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처리업체 관리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중복업체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]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폐기물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6087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청소 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폐기물 인허가 처리기간 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민원사무별 법정처리기간 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실제처리기간 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민원사무별 법정처리기간 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]*100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폐기물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938293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71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2.7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환경국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하천과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71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0550300"/>
              </p:ext>
            </p:extLst>
          </p:nvPr>
        </p:nvGraphicFramePr>
        <p:xfrm>
          <a:off x="215900" y="1260475"/>
          <a:ext cx="9490075" cy="440077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793373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216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하수친수공간 관리체계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생림 오토캠핑장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이용면수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3824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국가하천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하수친수공간 관리체계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국가하천 유지보수사업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국가하천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하수친수공간 관리체계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지방하천 정비사업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97.65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지방하천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하수친수공간 관리체계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생태하천복원사업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지방하천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하수친수공간 관리체계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지방하천 기성제 정비실적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지방하천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하수친수공간 관리체계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소하천 개수율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개수연장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요개수연장*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59.69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소하천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하수친수공간 관리체계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소하천 정비사업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소하천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지하수이용부담금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97.1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 물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 보존 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지하수방치공 원상복구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 방치공 원상복구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신청건수*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879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 물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 보존 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보조관측망확충실적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관측망확충개소수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지하수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9138445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72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2.8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안전건설교통국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안전도시과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72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523083"/>
              </p:ext>
            </p:extLst>
          </p:nvPr>
        </p:nvGraphicFramePr>
        <p:xfrm>
          <a:off x="215900" y="1260479"/>
          <a:ext cx="9490075" cy="454478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241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예방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지역안전지수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등급 이상 분야수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예방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재난안전분야 종사자 전문교육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법정교육이수인원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법정교육대상인원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예방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국가안전대진단 추진실적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점검실적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점검대상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안전점검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예방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 재난안전점검 분야 추진실태 점검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 재난안전점검 분야 추진실태 점검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안전점검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재난대응 역량강화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재해 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‧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경보시설 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점검실적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점검대상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재난대응 역량강화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풍수해 보험 가입실적 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주택보험 가입 시설물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주택 가입대상 시설물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30.901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재난대응 역량강화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김해시이동 자연재해위험개선지구 정비사업공정율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실시설계공정율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예방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안전신문고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신고채택건수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신고건수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)*100*0.5+(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사후등록처리율*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83.2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민방위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5124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민방위역량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화생방 방독면 자체확보율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{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기술지원대원용화생방 방독면확보수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}/{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지역민방위대원수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기술지원대원수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}*100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민방위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898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민방위역량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년차 이상 민방위 사이버교육 수료율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사이버교육수료자수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년차이상민방위대원수*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민방위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431309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73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2.8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안전건설교통국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건설과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73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8673355"/>
              </p:ext>
            </p:extLst>
          </p:nvPr>
        </p:nvGraphicFramePr>
        <p:xfrm>
          <a:off x="215900" y="1260470"/>
          <a:ext cx="9490075" cy="468880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4078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국유재산관리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국유재산 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사용료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수납액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건설행정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286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도농균형발전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지방자치단체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지방공기업포함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발주공사 안전사고 예방활동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군의 건설현장 안전지도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 노력도*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0.6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사고예방 교육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홍보 참여도*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 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홍보점수*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도농균형발전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지역업체 하도급률 향상 추진실적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‧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 지역건설업체 하도급률*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0.4+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군의 하도급률 향상 노력도*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하도급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도농균형발전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일반 농산어촌 개발사업 주민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농촌협약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도농균형발전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주민숙원사업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당해년도사업대상건수*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도농균형발전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소교량정비율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정비건수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정비대상*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도농균형발전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농업기반시설 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정비건수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정비대상*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농업기반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도농균형발전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농업용수 재이용사업 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농업기반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기동대 시민생활불편민원 해소율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기동대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40215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시민생활안전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가로등 및 보안등 신설실적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신설등수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120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기동대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597712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74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2.8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안전건설교통국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도로과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74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2786392"/>
              </p:ext>
            </p:extLst>
          </p:nvPr>
        </p:nvGraphicFramePr>
        <p:xfrm>
          <a:off x="215900" y="1260475"/>
          <a:ext cx="9490075" cy="476081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185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편입 토지 보상완료율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국도˙ 국지도등 간선도로사업 예산집행율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도시도로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동지역 도시계획도로 예산집행율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48.2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도시도로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군도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농촌도로정비 예산집행율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농촌도로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읍면지역 도시계획도로 예산집행율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농촌도로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 유지관리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노후도로정비사업 집행율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도로기반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도로시설물 안전점검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점검대상건수*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도로점용 사용료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납부금액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98.4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자전거 이용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자전거이용시설물 정비 예산집행률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  <a:tr h="3856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자전거 이용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자전거교육장운영실적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자전거교육장 이용자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4,008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5680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608245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75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2.8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안전건설교통국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교통정책과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75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1300146"/>
              </p:ext>
            </p:extLst>
          </p:nvPr>
        </p:nvGraphicFramePr>
        <p:xfrm>
          <a:off x="215900" y="1260475"/>
          <a:ext cx="9490075" cy="461680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472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교통유발부담금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교통유발부담금 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교통유발부담금부과액*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95.36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준법질서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자동차관리사업체 준법율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적발업소수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점검업소수*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91.67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준법질서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불법주정차 단속실적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금년도 불법주정차 단속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82,000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교통지도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주정차위반과태료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주정차위반과태료징수액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주정차위반과태료부과액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73.6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교통지도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교통안전 예산집행율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금년도 교통안전시설 개선 및 정비사업 예산 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어린이교통공원이용실적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이용자수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12,700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주차장 확보율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주차장면수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자동차등록대수 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101.56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주차시설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주차공유 확대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확보면수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주차시설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민원처리기간 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법정처리기간*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교통민원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40695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교통편익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행복택시운영실적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운영횟수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9,000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교통민원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235999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76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2.8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안전건설교통국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대중교통과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76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6371887"/>
              </p:ext>
            </p:extLst>
          </p:nvPr>
        </p:nvGraphicFramePr>
        <p:xfrm>
          <a:off x="215900" y="1260475"/>
          <a:ext cx="9490075" cy="447277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153413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814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교통편익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시내버스 교통카드 이용률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교통카드 이용자수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이용자수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88.32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대중교통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교통편익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버스승강장 설치율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버스승강장 설치 대수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버스정류장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대중교통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교통편익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저상버스 운영율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운영대수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버스대수*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34.34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대중교통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교통편익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경전철 승차인원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경전철 승차인원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 평균값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35,100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경전철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교통편익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경전철 이용고객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경전철 이용고객 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경전철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교통편익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교통약자 이동지원실적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이용건수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62,407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버스운영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교통안전관리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내실화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버스정보안내기 설치율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안내기 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정류장수*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42.8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교통안전관리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내실화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교통신호시설 설치 이행율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심의의결건수*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주민불편 최소화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주민지원사업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지출액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신공항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784283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77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2.9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도시관리국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도시계획과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77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9184734"/>
              </p:ext>
            </p:extLst>
          </p:nvPr>
        </p:nvGraphicFramePr>
        <p:xfrm>
          <a:off x="215900" y="1260475"/>
          <a:ext cx="9490075" cy="432876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229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준법질서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개발제한구역 위법사항 조치이행율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위법행위 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위법행위 행정조치건수 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준법질서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도시지역 위법사항 조치이행율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위법행위 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위법행위 행정조치건수 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계획적 도시개발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도시관리계획 결정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변경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도시관리계획 결정고시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도시관리계획 입안공고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계획적 도시개발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도시계획시설 실시계획인가 처리기간 단축실적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최근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년간 민원처리평균일수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당해년도 민원처리일수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70C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계획적 도시개발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난개발지역 기반시설 정비사업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지출액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도시정비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계획적 도시개발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개발제한구역 주민지원사업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지출액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도시정비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계획적 도시개발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장기미집행 도시공원 토지매입률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사업예산액 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공원조성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활성화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임호공원 조성사업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공원조성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462298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78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2.9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도시관리국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도시개발과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78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971066"/>
              </p:ext>
            </p:extLst>
          </p:nvPr>
        </p:nvGraphicFramePr>
        <p:xfrm>
          <a:off x="215900" y="1260475"/>
          <a:ext cx="9490075" cy="3176635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732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006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계획적 도시개발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도시개발사업 조성률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현재조성면적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기준면적*평균증가치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)]*100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민자사업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006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계획적 도시개발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도시개발사업장 안전점검율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도시개발사업 안전점검 현장수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대상사업장수*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민자사업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006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산업도시 기반구축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산업단지조성사업 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당해연도까지 조성면적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산업단지 조성계획 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]*100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45.897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산업단지계획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006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산업도시 기반구축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사충단 주변 환경정비사업보상율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보상필지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대상필지*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민자사업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006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산업도시 기반구축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사이언스파크 일반산업단지 진입도로 개설 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민자사업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690466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79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2.9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도시관리국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도시디자인과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79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2933842"/>
              </p:ext>
            </p:extLst>
          </p:nvPr>
        </p:nvGraphicFramePr>
        <p:xfrm>
          <a:off x="215900" y="1260475"/>
          <a:ext cx="9490075" cy="447277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301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도시경관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고품격 도시경관디자인 지원율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협의요청건수*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디자인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도시경관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가설울타리 디자인 개발 및 이행실적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디자인 개발건수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개발목표건수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협의신청건수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디자인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도시경관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 경사지붕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옥상녹화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설치율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지붕 설치건수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신고건수*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재생사업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거리문화 정착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가로경관 정비사업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계획사업건수*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재생사업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거리문화 정착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간판개선 사업실적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개선 개소수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재생사업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도시재생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도시재생 뉴딜사업 추진실적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추진조직 설치실적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공모사업 선정실적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 집행실적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재생사업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1,2,3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도시재생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동상시장 주차환경개선사업 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재생사업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도시재생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새뜰마을 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취약지역 생활여건 개조사업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추진율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예산현액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재생사업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거리문화 정착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지도단속 정비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불법옥외광고물 지도단속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135,541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광고물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거리문화 정착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광고물 허가 승인율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승인건수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허가신청건수*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광고물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166196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80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2.9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도시관리국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건축과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80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3862670"/>
              </p:ext>
            </p:extLst>
          </p:nvPr>
        </p:nvGraphicFramePr>
        <p:xfrm>
          <a:off x="215900" y="1260475"/>
          <a:ext cx="9490075" cy="4688805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941207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787386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557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 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마을회관건립보수실적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마을회관 건립 및 보수 완료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 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빈집정비실적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빈집정비 실적물량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빈집정비 계획물량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 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공공건축 혁신 노력도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공공건축가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민간전문가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제도 정착 및 활성화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 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 개선 노력도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건축행정 건실화 및 개선을 위한 지자체 특수시책 등 추진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 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 유지관리 적정성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위반건축물 조치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이행강제금 부과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413.00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건축관리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예방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 안전점검 실시율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안전점검 실적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안전점검 계획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100.00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건축안전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공공청사 건립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공공청사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공공건축물 이용 만족도조사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92.1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공공건축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자산관리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공공청사 건립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공공청사 건립 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실제공정율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계획공정율*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공공건축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 인증정보의 건축물대장 등록률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인증정보 등록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대상건축물 개수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]*100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대장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4133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건축물대장 도로명주소 전환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전환건수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대장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840788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81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2.9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도시관리국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공동주택과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81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7113346"/>
              </p:ext>
            </p:extLst>
          </p:nvPr>
        </p:nvGraphicFramePr>
        <p:xfrm>
          <a:off x="215900" y="1260475"/>
          <a:ext cx="9490075" cy="440077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865381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3327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친환경주거단지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 지하주차장 확보율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주차대수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지상주차 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)]/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주차대수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]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공동주택승인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친환경주거단지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 법정주차대수 초과 확보율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실제주차대수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법정주차대수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공동주택승인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친환경주거단지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 건설공사현장 안점점검율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점검완료 단지수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대상단지수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공동주택승인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친환경주거단지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의무관리대상 감사실시실적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실시단지수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공동주택감사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친환경주거단지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감사처분 이행율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처분건수*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100.00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공동주택감사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친환경주거단지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공동주택관리 보조금 지원사업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공동주택감사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친환경주거단지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 안전점검율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점검완료 단지수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대상단지수*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공동주택관리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709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주거복지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수선유지급여사업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공급물량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배정물량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저소득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주거지원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5797911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82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2.9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도시관리국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허가민원과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82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9762084"/>
              </p:ext>
            </p:extLst>
          </p:nvPr>
        </p:nvGraphicFramePr>
        <p:xfrm>
          <a:off x="215900" y="1260476"/>
          <a:ext cx="9490075" cy="4760811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937389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057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공장등록 대행율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대행처리건수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공장등록건수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34.1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공장설립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공장설립승인 민원처리 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총처리일수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총법정처리일수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51.1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공장설립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공장 비대면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온라인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온라인처리건수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총접수건수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공장설립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도시건축물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건축신고 건축물 지도율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지도건수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48.78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건축허가</a:t>
                      </a:r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건축허가 민원처리기간 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53.28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건축허가</a:t>
                      </a:r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개발행위 허가민원 처리시간 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실제처리시간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법정처리시간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)) × 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38.39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개발행위허가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농지보전부담금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개발행위허가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일이상의 민원사무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실제처리기간 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민원사무별 법정처리기간 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63.67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민원실 고객만족도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설문내용별 고객만족도 평균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: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 고객수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설문조사참여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94.32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49435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본인서명사실확인서 발급률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본인서명사실확인서 발급통수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인감증명서 발급통수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본인서명사실확인서 발급통수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6.19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  <a:tr h="3760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가족관계등록처리 정확도 제고 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직권 정정건수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가족관계등록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5680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014245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83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2.10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농업기술센터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농업정책과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83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132847"/>
              </p:ext>
            </p:extLst>
          </p:nvPr>
        </p:nvGraphicFramePr>
        <p:xfrm>
          <a:off x="215900" y="1260475"/>
          <a:ext cx="9490075" cy="447277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814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전문인력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전문농업인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후계농업경영인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누적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전문인력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청년창업농육성실적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청년창업농 지원인원수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농지처분 유예 이행률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처분유예필지수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처분대상필지수*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77.60%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농지원부정비율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농지원부 정비건수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농지원부 정비대상 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식량작물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친환경농산물 유기농 인증 면적 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유기농 인증 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친환경인증면적*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농지관리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식량작물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쌀생산면적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벼재배면적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ha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식량산업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식량작물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겨울철 유휴농지활용 맥류 재배면적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맥류 재배 면적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ha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식량산업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식량작물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공익직불제사업 면적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공익직불제사업 면적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ha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식량산업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농가경영 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농기계 임대사업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금년도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임대대수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4,150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농기계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698699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84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2.10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농업기술센터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농산업지원과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84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8953131"/>
              </p:ext>
            </p:extLst>
          </p:nvPr>
        </p:nvGraphicFramePr>
        <p:xfrm>
          <a:off x="215900" y="1260475"/>
          <a:ext cx="9490075" cy="4475405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865381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556626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720527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4306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 유통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 직거래 판매액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인터넷 직거래 농산물판매액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천원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111,789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농산물유통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 유통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 산지 유통실적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매출액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백만원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113,452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농산물유통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 유통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GAP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인증 농가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GAP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인증 농가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415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농산물유통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시정성과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지역농업 성장 동력 확보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농산물 유통 활성화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딸기 농가 수출실적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수출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FOB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금액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백만원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2,200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농산물수출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시정성과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지역농업 성장 동력 확보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농산물 유통 활성화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농식품수출 전문업체 수출실적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수출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FOB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금액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백만원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54,000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농산물수출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원예과수산업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선진원예산업지원 농가수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보조금교부결정사업대상자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199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원예산업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원예과수산업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과수산업발전계획 참여실적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시행주체 출하량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참여조직 총 취급량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36.8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과수특작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농가경영 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농작물재해보험 가입실적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{(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가입면적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가입대상면적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100} × 0.6 + [{(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가입면적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전년도가입면적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최근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년간 농작물재해보험 평균 가입면적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} × 100] × 0.4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35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과수특작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농가경영 안정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과수 돌발해충 방제 면적비율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돌발해충 방제 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김해시 단감 재배 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83.8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과수특작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지역먹거리 선순환체계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학교급식 친환경 식재료 사용 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우수 농산물 구매액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학교급식 식재료 구매액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공공급식팀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지역먹거리 선순환체계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지역먹거리 공급실적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매출액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백만원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공공급식팀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먹거리정책팀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568085"/>
                  </a:ext>
                </a:extLst>
              </a:tr>
              <a:tr h="32027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추가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지역먹거리 선순환체계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 푸드플랜 참여 생산자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 생산자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먹거리정책팀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1300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764691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85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2.10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농업기술센터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축산과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85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6327619"/>
              </p:ext>
            </p:extLst>
          </p:nvPr>
        </p:nvGraphicFramePr>
        <p:xfrm>
          <a:off x="215900" y="1260474"/>
          <a:ext cx="9490075" cy="440077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866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362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축사밀집지역 스마트 축산화 구축실적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사업대상개소수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(130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362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퇴비부숙도검사실적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검사 농가수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362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동물복지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길고양이 중성화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중성화두수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동물복지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362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동물복지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반려동물 등록률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`21.12.31.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 동물등록 마리수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누계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/ `21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동물등록 목표 마리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누계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동물복지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362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브랜드 축산물 유통실적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김해시 대표 브랜드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 업체의 축산물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돼지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연간 도축두수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428,888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축수산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유통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362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브랜드 한우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등급 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등급한우두수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도축한우두수*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86.85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축수산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유통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362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축산전염병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가축 전염병 관리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질병발생농가수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가축사육농가수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*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가축방역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7603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축산전염병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돼지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번식돈에 한함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구제역 예방접종 항체 양성률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 구제역 혈청검사 항체 양성두수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 구제역 혈청검사 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0.3 +{(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돼지 구제역 혈청검사 항체 양성두수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돼지 구제역 혈청검사 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84.1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가축방역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818790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86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2.10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농업기술센터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농업기술과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86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2293092"/>
              </p:ext>
            </p:extLst>
          </p:nvPr>
        </p:nvGraphicFramePr>
        <p:xfrm>
          <a:off x="215900" y="1260475"/>
          <a:ext cx="9490075" cy="4544785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865381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387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전문인력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농업인교육실적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농업인교육 참여인원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전문인력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강소농육성실적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강소농 육성 인원수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누적인원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농업인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친환경농산물 생산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정부 벼 보급종 종자갱신 공급율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벼 보급종 공급량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벼 종자 소요량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48.5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작물환경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친환경농산물 생산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종합검정실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분석점수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3,000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작물환경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신기술 보급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원예작물 국내육성 품종보급율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국내육성품종 보급면적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대상품목 전체대상면적*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35.50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경제작물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신기술 보급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주요 채소 수경재배 기술 보급면적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채소 주요작목 수경재배 보급 면적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ha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39.6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경제작물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성장전략품목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산딸기 생산율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12°brix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이상 산딸기 생산량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농협계통생산량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31.57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특산작물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성장전략품목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장군차 생산량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장군차 생산량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kg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3,300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특산작물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도시농업 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도시농업교육 수료율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도시농업교육 수료생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도시농업교육 전체교육생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농촌자원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지역농업 성장 동력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농촌자원 소득화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농촌체험실적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농촌체험 교육 참여인원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농촌자원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85404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87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2.10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농업기술센터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공원녹지과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87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2148271"/>
              </p:ext>
            </p:extLst>
          </p:nvPr>
        </p:nvGraphicFramePr>
        <p:xfrm>
          <a:off x="215900" y="1260475"/>
          <a:ext cx="9490075" cy="396872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793373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395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755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조경수 및 잔디 권역별 통합 유지관리사업 추진율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755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녹지 관리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녹지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755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김해형뉴딜사업실적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조성개소수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녹지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755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도시공원 이용자 안전도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조경시설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755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가로수 식재 예산집행률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가로수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755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가로변 조경시설지 조성관리 예산집행률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가로수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755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시민녹색공간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꽃 생산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시가지 꽃거리 조성 꽃 생산 본수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천본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도시화훼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908071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88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2.10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농업기술센터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산림과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88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9687920"/>
              </p:ext>
            </p:extLst>
          </p:nvPr>
        </p:nvGraphicFramePr>
        <p:xfrm>
          <a:off x="215900" y="1260475"/>
          <a:ext cx="9490075" cy="476081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498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산림병해충 방제 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소나무재선충병 방제 협업 운영실적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(50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소나무재선충병 현장점검 운영실적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(50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 전문인력 일자리 창출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고용인원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6466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지속가능한 산림자원육성 달성률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{(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수종갱신 벌채실적률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+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조림 실적률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+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조림지 활착률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+(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조림지사후관리 달성률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+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산물수집 달성률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+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공익림가꾸기 달성률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)} ÷ 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채석단지 및 토석채취허가지 정기점검율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점검개소수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대상개소수*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산지관리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과태료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부과금액*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산지관리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6466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산불로 인한 산림피해 최소화 목표 달성률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소각산불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논밭두렁 및 쓰레기소각으로 인한 산불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감축 목표 달성률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(%)*0.5+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소각산불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논밭두렁 및 쓰레기소각으로 인한 산불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가해자 검거목표 달성률*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산림보호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임도사업 실적률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실적량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계획량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산림보호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숲길 및 등산로 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정비연장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km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산림복지시설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김해목재문화박물관 이용자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이용자수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산림복지운영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710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생태환경 보존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산림자원 보존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숲해설 프로그램 이용자 수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이용자수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산림복지운영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720122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89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2.11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보건소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보건관리과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89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5975929"/>
              </p:ext>
            </p:extLst>
          </p:nvPr>
        </p:nvGraphicFramePr>
        <p:xfrm>
          <a:off x="215900" y="1260475"/>
          <a:ext cx="9490075" cy="4760812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4945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보건소 시설이용자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조사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91.55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보건민원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365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안심병동 병상이용률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이용연인원수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 가동 병상수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의약업소 점검률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의약업소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심폐소생술 교육만족도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 만족도 평균점수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응급의료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감영병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대응체계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강화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 어르신 폐렴구균 접종률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 폐렴구균 예방접종 전산 등록자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 인구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감염병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9560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감영병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대응체계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강화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결핵신환자 치료성공률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A/B × C × 100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ㆍ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A = 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 결핵치료 성공자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ㆍ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B =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다제내성결핵 및 사망자를 제외한 사업 전년도 결핵 신환자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ㆍ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C = 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 이상인 경우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가중치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5%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(1.05),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그 외는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99.40%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감염병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감영병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대응체계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강화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역학조사의 완성도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역학조사 완료건수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전수감시대상 감염병 발생건수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역학조사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감영병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대응체계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강화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취약지방역소독실적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방역소독횟수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91,000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생활방역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건강 아카데미 수료율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등록자수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87.63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동부도시보건지소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67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건강운동프로그램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등록자수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81.23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동부도시보건지소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571399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90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2.11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보건소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건강증진과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90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565513"/>
              </p:ext>
            </p:extLst>
          </p:nvPr>
        </p:nvGraphicFramePr>
        <p:xfrm>
          <a:off x="215900" y="1260474"/>
          <a:ext cx="9490075" cy="440077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834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082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주민주도형건강증진사업프로그랭운영실적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참여인원수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건강증진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082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보건소 금연클리닉 운영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회이상 금연상담 이수자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건강관리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082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영양플러스사업 수혜자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대상자 만족도 점수의 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수혜자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건강관리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6680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방문건강관리사업 신규등록가구 적정관리 및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 이상 노인가구원 신규등록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신규등록가구 적정관리 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×0.4)+( 65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 이상 노인가구의 신규등록 비율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×0.6)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방문건강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082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심뇌혈관질환예방관리 상담실적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상담건수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26,000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만성질환관리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082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국가암검진 수검률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암종별 합계 수검 건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암종별 합계 검진대상 건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☓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41.26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건강검진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5082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의료급여 수급권자 건강검진 수검률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수검건수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검진대상자*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32.21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건강검진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103747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91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2.11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보건소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지역보건과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91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4364677"/>
              </p:ext>
            </p:extLst>
          </p:nvPr>
        </p:nvGraphicFramePr>
        <p:xfrm>
          <a:off x="215900" y="1260475"/>
          <a:ext cx="9490075" cy="468880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083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한의약건강증진사업참여자 이수율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교육이수자수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사업참여자수*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건강지원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어르신 틀니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임플란트 보급실적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수혜인원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지역보건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969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영유아 검진 수검률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의료급여수급권자 영유아건강검진 수검자수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의료급여수급권자 영유아건강검진 대상자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68.70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모자보건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산모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신생아 건강관리 서비스 지원율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서비스 이용자수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‘21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년 출생아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40.3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모자보건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지역정신보건서비스 수혜율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정신보건서비스 수혜자수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세이상 인구수*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7.953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정신보건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지역사회 정신질환자 등록관리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지역사회 재활기관 등록 정신질환자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정신보건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6588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지역사회치매관리율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진단검사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단계 검사자수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진단검사 대상자수*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0.5+[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쉼터 이용자수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)*0.2+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맞춤형사례관리 관리자수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)*0.3]/60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 이상 추정 치매환자수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치매관리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치매예방교실 운영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참여인원수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치매관리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주촌건강생활지원센터 맞춤형 운동교실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주촌건강생활지원센터 맞춤형 운동교실 프로그램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출석자수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등록자수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주촌건강생활지원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780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체계적인 건강증진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동부건강생활지원센터 맞춤형 운동교실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동부건강생활지원센터 맞춤형 운동교실 프로그램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출석자수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등록자수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동부건강생활지원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69676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92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2.11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보건소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위생과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92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345550"/>
              </p:ext>
            </p:extLst>
          </p:nvPr>
        </p:nvGraphicFramePr>
        <p:xfrm>
          <a:off x="215900" y="1260473"/>
          <a:ext cx="9490075" cy="440077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551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427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식품안전성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어린이 급식관리 지원 수혜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(100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인 미만 시설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달성률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어린이급식관리지원센터 등록 관리율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어린이급식관리지원센터 등록 목표 관리율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위생정책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식품안전성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어린이 식품안전보호구역 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 지도 점검업소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점검대상 총 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)]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위생정책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식품안전성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위해식품 회수율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회수대상 제품 총 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폐기량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회수 폐기 계획량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유통식품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식품안전성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집단급식소 식품판매업소 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실제 지도 점검업소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중복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/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점검대상 총 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)]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유통식품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위생민원서비스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민원처리 단축율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민원처리단축일수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법정민원처리일수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식품위생허가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식품안전성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집단급식소 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집단급식소 지도점검업소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중복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집단급식소업소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식품위생관리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식품안전성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식중독 발생 관리율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식중독 환자수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목표 환자수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식품위생관리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공중위생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위생서비스 평가결과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우수등급 이상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전년 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평가대상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전년 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공중위생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128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공중위생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공중위생업소 지도점검률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지도점검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중복 제외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지도점검 대상 업소수*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83.1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공중위생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8646350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93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2.11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보건소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서부건강지원센터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93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5501592"/>
              </p:ext>
            </p:extLst>
          </p:nvPr>
        </p:nvGraphicFramePr>
        <p:xfrm>
          <a:off x="215900" y="1260475"/>
          <a:ext cx="9490075" cy="382470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1633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583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체계적인 건강지원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서부건강지원센터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583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지역보건 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의약업소 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점검개소수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대상개소수*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583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체계적인 건강지원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건강지원사업 활성화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프로그램 참여자수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체험관 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26,184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건강지원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583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체계적인 건강지원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어린이치아건강교실 참여자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어린이치아건강교실 참여자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건강지원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583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체계적인 건강지원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모자보건프로그램 참여율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참여자수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의료지원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583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체계적인 건강지원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한방중풍예방교실 프로그램 참여율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참여자수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의료지원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583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보건의료서비스의 질적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체계적인 건강지원 프로그램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만성질환 프로그램 참여율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참여자수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88.16%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진영읍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보건지소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7346333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94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2.12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문화관광사업소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문화예술과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94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5723341"/>
              </p:ext>
            </p:extLst>
          </p:nvPr>
        </p:nvGraphicFramePr>
        <p:xfrm>
          <a:off x="215900" y="1260475"/>
          <a:ext cx="9490075" cy="368069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861563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147025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7388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011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지역문화예술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 향유기회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문화누리카드 사업 예산 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문화누리카드 이용금액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문화누리카드 사업 예산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011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지역문화예술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 향유기회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시립예술단 행사 좌석점유율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관람객수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전체 좌석수*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61.9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011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지역문화예술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 향유기회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 활동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문화예술단체 추진 공연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전시회 등 개최수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011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지역문화예술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 향유기회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게임업소 지도 점검률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지도점검업소수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대상업소수*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문화산업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011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지역문화예술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 향유기회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박물관 운영 실적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진영역철도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김해한글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관람객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18,225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011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지역문화예술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문화예술 향유기회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공공문화기반시설 이용자수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금년도 유료이용객수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52,791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349425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95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2.12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문화관광사업소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관광과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95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1211633"/>
              </p:ext>
            </p:extLst>
          </p:nvPr>
        </p:nvGraphicFramePr>
        <p:xfrm>
          <a:off x="215900" y="1260475"/>
          <a:ext cx="9490075" cy="447277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861563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147025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814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김해분청도자박물관 운영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김해분청도자박물관 방문객수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38000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주요관광지점 입장객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주요관광지점 입장객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천명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관광상품 판매액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관광기념품 판매금액 총액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천원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3,214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마케팅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'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가야땅따먹기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'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스탬프투어 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스탬프 투어 참여자 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관외 관광객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마케팅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김해시티투어 ‘가야의땅’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투어 참여자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마케팅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관광인프라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관광자원 개발사업 추진 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실공정률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계획공정률*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낙동강 생태탐방선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대동선착장 이용인원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관광시설물 정비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슬로시티정책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지역관광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관광객유치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슬로학교 교육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교육영상 조회수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슬로시티정책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284763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96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2.12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문화관광사업소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가야사복원과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96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0251194"/>
              </p:ext>
            </p:extLst>
          </p:nvPr>
        </p:nvGraphicFramePr>
        <p:xfrm>
          <a:off x="215900" y="1260475"/>
          <a:ext cx="9490075" cy="4544785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861563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147025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628634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648519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387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가야유적 발굴조사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완료면적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대상면적*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가야사정책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가야사국제학술회의 개최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학술회의 참여자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가야사정책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가야역사문화 환경정비사업 보상완료율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가야사복원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가야왕궁복원보상율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가야사복원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문화재의 자원화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가야유적 탐방 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문화재의 자원화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문화재구역편입토지 보상 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보상집행액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보상액*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문화재의 자원화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 야행사업 추진실적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프로그램 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2,021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국가 및 도지정 문화재 보수정비율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72.42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전통사찰 보수정비율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당해연도 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93.8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400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문화재의 자원화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사적지 방문객수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974,045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사적지관리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847592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97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상하수도사업소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수도과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97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7399504"/>
              </p:ext>
            </p:extLst>
          </p:nvPr>
        </p:nvGraphicFramePr>
        <p:xfrm>
          <a:off x="215900" y="1260475"/>
          <a:ext cx="9490075" cy="468880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4724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특별회계 집행률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공기업 경영평가 결과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평가등급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과년도 체납요금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체납요금 부과액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요금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상수도요금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상수도사용료 부과액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요금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도수관로복선화사업공정률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명동정수장 증설사업 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진례지구 배수관로 확장공사 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김해시 분말활성탄 접촉시설 설치공사 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수도계획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스마트미터링사업실적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사업전수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수도전*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유수수량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생산량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스마트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수도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상수도 보급률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급수인구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총인구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급수관리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568085"/>
                  </a:ext>
                </a:extLst>
              </a:tr>
              <a:tr h="3513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수돗물의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상수도 단수율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역순위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단수건수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전체민원건수*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급수관리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1300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7398728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98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상하수도사업소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삼계정수과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98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6277190"/>
              </p:ext>
            </p:extLst>
          </p:nvPr>
        </p:nvGraphicFramePr>
        <p:xfrm>
          <a:off x="215900" y="1260475"/>
          <a:ext cx="9490075" cy="4040736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5114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842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수돗물 공급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정수 생산량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천톤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35,869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삼계정수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842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정수장 정상가동율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(365 -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단수일수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)/365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삼계정수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842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정수장 운영 안전도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삼계정수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842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여과지 수질 적합도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자체기준적합건수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총측정건수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삼계수질관리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842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수돗물 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수돗물 수질검사 적합도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기준적합건수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총측정건수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삼계수질관리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842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방류수질 적합도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기준적합건수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측정건수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삼계고도정수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842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고도정수처리시설 수질적합도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자체기준적합건수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총측정건수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삼계고도정수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781056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99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상하수도사업소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명동정수과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99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7558267"/>
              </p:ext>
            </p:extLst>
          </p:nvPr>
        </p:nvGraphicFramePr>
        <p:xfrm>
          <a:off x="215900" y="1260475"/>
          <a:ext cx="9490075" cy="4256761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125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수돗물 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PET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병입 수돗물 공급실적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병입 수돗물 공급수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병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216,000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명동정수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정수장 운영 안전도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안전사고 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명동정수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여과지 수질 적합도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자체기준적합건수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총측정건수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명동수질관리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정수장 정상가동율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(365 -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단수일수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)/365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명동고도정수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방류수질 적합도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기준적합건수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측정건수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명동고도정수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고품질 수돗물 생산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고도정수처리시설 수질적합도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자체기준적합건수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총측정건수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명동고도정수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수돗물 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자체감시항목 수질검사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검사완료항목수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총자체감시항목수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수질검사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555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수돗물 신뢰도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수질검사실적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검사건수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5,831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수질검사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0256115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100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2.13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상하수도사업소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하수과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100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832704"/>
              </p:ext>
            </p:extLst>
          </p:nvPr>
        </p:nvGraphicFramePr>
        <p:xfrm>
          <a:off x="215900" y="1260475"/>
          <a:ext cx="9490075" cy="461680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0291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체납요금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총체납액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하수도요금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하수도사용료 부과액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98.62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특별회계 집행률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하수행정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하수수질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공공하수처리시설 건설공정률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건설 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공공하수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건실한 재정운영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재정건전성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재정운영 합리화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맑은물순환센터 운영비절감실적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전연도 운영비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당해연도 운영비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백만원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공공하수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공중위생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공중화장실 유지보수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개인하수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하수수질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오수처리시설 행정처분 이행율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이행건수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행정처분건수*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개인하수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하수수질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하수관로 정비실적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관로연장시설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계획연장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100)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맑은물의 안정적 공급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하수수질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하수도 보급율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하수처리인구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총인구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100)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재난역량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배수펌프장 운영관리율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가동일수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강우일수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하수민원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  <a:tr h="3739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주거환경 개선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주거환경 개선사업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정비완료건수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정비요청건수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하수민원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25680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9100801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101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인재육성사업소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인재육성지원과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101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833334"/>
              </p:ext>
            </p:extLst>
          </p:nvPr>
        </p:nvGraphicFramePr>
        <p:xfrm>
          <a:off x="215900" y="1260475"/>
          <a:ext cx="9490075" cy="4040732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70942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275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미래형 인재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공교육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방과후 학교 및 맞춤형강좌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만족도점수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학교지원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69349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미래형 인재 육성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공교육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서민자녀 교육지원사업 신규신청 추가 등록율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역순위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시군별 서민자녀교육지원사업 등록 누락건수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시군별 신규 서민자녀교육지원사업 신청건수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]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학교지원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275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평생학습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평생학습 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시민교양강좌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만족 이상 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평생학습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275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평생학습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평생학습 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시민평생교육 참여자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평생학습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275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김해시 올해의 책 독서릴레이 운영실적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20,991 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도서관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2756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작은도서관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대출권수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185,384</a:t>
                      </a:r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도서관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251228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102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인재육성사업소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체육지원과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102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3128351"/>
              </p:ext>
            </p:extLst>
          </p:nvPr>
        </p:nvGraphicFramePr>
        <p:xfrm>
          <a:off x="215900" y="1260475"/>
          <a:ext cx="9490075" cy="4184750"/>
        </p:xfrm>
        <a:graphic>
          <a:graphicData uri="http://schemas.openxmlformats.org/drawingml/2006/table">
            <a:tbl>
              <a:tblPr/>
              <a:tblGrid>
                <a:gridCol w="560636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7435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전문체육 육성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체육대회 입상 실적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전국소년체전 점수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94.6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체육지원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공공스포츠클럽활성화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연간 누적 회원가입자수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생활체육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스포츠강좌이용권 집행률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합동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스포츠강좌이용권 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(B) /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스포츠강좌이용권 예산 배정액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(A) × 100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생활체육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전문체육 육성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직장운동경기부 운영실적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전국대회순위점수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스포츠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마케팅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전문체육 육성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방문스포츠팀유치실적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유치팀수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스포츠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마케팅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 이용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체육시설관리 안전도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100-(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사고건수*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5014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 이용 활성화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체육시설유지보수 집행률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체육시설유지보수 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체육시설유지보수 예산액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X100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4223507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103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인재육성사업소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전국체전추진단</a:t>
            </a: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lang="en-US" altLang="ko-KR" sz="1400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103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9796005"/>
              </p:ext>
            </p:extLst>
          </p:nvPr>
        </p:nvGraphicFramePr>
        <p:xfrm>
          <a:off x="215900" y="1260475"/>
          <a:ext cx="9490075" cy="209651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865381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488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825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 이용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김해종합운동장 건립사업 공정률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공정율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체전시설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825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 이용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양대체전 홍보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양대체전 홍보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체전기획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825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체육시설 이용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우수 지자체 벤치마킹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벤치마킹 횟수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체전기획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809316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104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인재육성사업소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칠암도서관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104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743063"/>
              </p:ext>
            </p:extLst>
          </p:nvPr>
        </p:nvGraphicFramePr>
        <p:xfrm>
          <a:off x="215900" y="1260475"/>
          <a:ext cx="9490075" cy="4184751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0219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77.7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평생학습강좌 수료율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수강자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90.5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 방문대출 및 책두레 제공 자료수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76,239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화정글샘열람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참여자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화정글샘열람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평생학습강좌 수료율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수강자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화정글샘열람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478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 방문대출 및 책두레 제공 자료수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122,519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화정글샘열람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68898272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105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인재육성사업소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장유도서관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105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1692716"/>
              </p:ext>
            </p:extLst>
          </p:nvPr>
        </p:nvGraphicFramePr>
        <p:xfrm>
          <a:off x="215900" y="1260475"/>
          <a:ext cx="9490075" cy="4328763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2291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 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 대출권수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 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186,762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참여인원*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 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평생학습강좌 수료율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수강자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참여인원*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율하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 대출권수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182,627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율하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수료인원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참여인원*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기적의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632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 대출권수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212,611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기적의</a:t>
                      </a:r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4136056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106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2.14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인재육성사업소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진영한빛도서관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106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5651760"/>
              </p:ext>
            </p:extLst>
          </p:nvPr>
        </p:nvGraphicFramePr>
        <p:xfrm>
          <a:off x="215900" y="1260475"/>
          <a:ext cx="9490075" cy="2528564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3618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7309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도서관만족도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만족도 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7309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독서프로그램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7309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평생학습 기회 확대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문화강좌 수료율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수료자수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수강자수*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87.7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7309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사람중심 미래교육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진흥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독서문화 정착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대출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도서관 방문대출 및 책두레 제공 자료수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101,467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열람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240734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107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2.15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차량등록사업소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endParaRPr lang="en-US" altLang="ko-KR" sz="1400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107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6102786"/>
              </p:ext>
            </p:extLst>
          </p:nvPr>
        </p:nvGraphicFramePr>
        <p:xfrm>
          <a:off x="215900" y="1260475"/>
          <a:ext cx="9490075" cy="274458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937389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859394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905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135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차량민원서비스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 검사기간 경과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임박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차량 이전 시 안내문 발송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자동차검사 기간경과한 이전등록 차량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안내문 발송건수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1,167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차량관리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135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차량민원서비스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자동차민원 대국민포털 운영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자동차관리시스템 포털민원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5,549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차량등록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135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준법 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무보험운행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사건 처리율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무보험운행 사건 처리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무보험운행 사건 적발 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차량세무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135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세외수입 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자동차 세외수입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자동차 검사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보험 과태료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현년도 징수실적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징수금액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천원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622,895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차량세무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626062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108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2.16 </a:t>
            </a:r>
            <a:r>
              <a:rPr lang="ko-KR" altLang="en-US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대성동고분박물관 </a:t>
            </a:r>
            <a:r>
              <a:rPr lang="ko-KR" altLang="en-US" sz="1400" dirty="0" err="1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endParaRPr lang="en-US" altLang="ko-KR" sz="1400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108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1520761"/>
              </p:ext>
            </p:extLst>
          </p:nvPr>
        </p:nvGraphicFramePr>
        <p:xfrm>
          <a:off x="215900" y="1260475"/>
          <a:ext cx="9417620" cy="1808484"/>
        </p:xfrm>
        <a:graphic>
          <a:graphicData uri="http://schemas.openxmlformats.org/drawingml/2006/table">
            <a:tbl>
              <a:tblPr/>
              <a:tblGrid>
                <a:gridCol w="488628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2016224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1531770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52626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68135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43813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</a:tblGrid>
              <a:tr h="5597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162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문화재의 자원화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박물관 방문객수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방문자수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31,695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162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문화재의 자원화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박물관 사회교육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참여자수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162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가야문화 가치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문화유산 계승 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문화재의 자원화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박물관 소장품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관리실적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유물점수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     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10,341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67649318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109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2.17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장유출장소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민원과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109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228882"/>
              </p:ext>
            </p:extLst>
          </p:nvPr>
        </p:nvGraphicFramePr>
        <p:xfrm>
          <a:off x="215900" y="1260475"/>
          <a:ext cx="9490075" cy="4472777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814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사용전검사 민원처리 단축률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 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누계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실제 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누계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 처리기간*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등록신고업소 지도 점검률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점검업소수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대상업소수*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본인서명사실확인서 발급률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본인서명사실확인서 발급통수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본인서명사실확인서 발급통수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인감증명서 발급통수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민원처리기간 단축률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(6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일이상 법정민원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법정처리기간합계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실제처리기간합계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법정처리기간합계*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 재정기반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자주재원 확충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세수증대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지방세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징수액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부과액*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지적행정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중개업소 지도점검률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점검업소수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대상업소수*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토지이동 처리기간 단축률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법정처리기간합계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실제처리기간합계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법정처리기간합계*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지적행정 효율성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지적재조사사업 추진실적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추진공정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43237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도시안전성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시민생활안전 확보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적기 수리율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시간이내수리건수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신고건수*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120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기동대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7696985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110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2.17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장유출장소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생활지원과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110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325016"/>
              </p:ext>
            </p:extLst>
          </p:nvPr>
        </p:nvGraphicFramePr>
        <p:xfrm>
          <a:off x="215900" y="1260475"/>
          <a:ext cx="9490075" cy="447277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153413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435697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5301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보육서비스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어린이집 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지도점검건수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전체대상건수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희망복지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가정복지 활력화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보육서비스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어린이집 평가 인증율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인증시설수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어린이집수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)*100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환경민원접수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 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처리기간 단축률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실제처리기간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법정처리기간*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기후변화 대응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쾌적한 생활환경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운행차 배출가스 점검실적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운행차 배출가스 점검실적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운행차 배출가스 점검목표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도시공원 시민 편의증대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공원 이용자 만족도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만족 이상 응답자수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응답자수*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산업녹지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시민휴식공간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도시공원 시민 편의증대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공원 및 등산로 유지보수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완료건수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사업건수*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산업녹지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농축산업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축산업 경쟁력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축산물안전성 관리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축산물지도점검율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점검 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점검대상 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X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산업녹지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0805852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식품공중위생서비스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공중위생 관련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민원처리 단축률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법정민원처리기간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민원처리기간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법정민원처리기간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]×100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위생허가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373768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공중 위생수준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어린이 식품안전보호구역 지도점검율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실제 지도 점검업소 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점검대상 총 업소 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)] 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위생관리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72786"/>
                  </a:ext>
                </a:extLst>
              </a:tr>
              <a:tr h="3942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시민건강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시민위생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공중 위생수준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공중위생업소 위반업소 재점검율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공중업소관리법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전년도적발업소지도점검 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전년도 적발업소수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위생관리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8265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9755133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111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2.17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장유출장소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도시관리과</a:t>
            </a:r>
            <a:r>
              <a:rPr lang="en-US" altLang="ko-KR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111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683632"/>
              </p:ext>
            </p:extLst>
          </p:nvPr>
        </p:nvGraphicFramePr>
        <p:xfrm>
          <a:off x="215900" y="1260475"/>
          <a:ext cx="9490075" cy="3536679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369437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183457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6475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481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굴림" panose="020B0600000101010101" pitchFamily="50" charset="-127"/>
                        <a:ea typeface="굴림" panose="020B0600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도로환경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도로유지관리사업 완료율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집행액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예산액*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84.4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481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지속가능 녹색성장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시민안심 생활환경 구축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쾌적한 생활환경 조성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생활환경 단속실적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단속건수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도시미관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481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고객만족도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건축민원서비스 향상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허가기간만료 사전예고율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예고건수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대상건수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×100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건축허가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481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 균형발전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건축행정 건실화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건축물 유지관리 적정성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위반건축물 조치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이행강제금 부과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건축관리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481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준법질서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정차위반 차량 단속실적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․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정차위반 차량 단속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31,198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4815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도시발전역량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편안한 도로교통체계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준법질서 확립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주정차위반과태료 징수율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징수금액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부과금액*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77.4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교통관리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6015447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슬라이드 번호 개체 틀 1"/>
          <p:cNvSpPr txBox="1">
            <a:spLocks noGrp="1"/>
          </p:cNvSpPr>
          <p:nvPr/>
        </p:nvSpPr>
        <p:spPr bwMode="auto">
          <a:xfrm>
            <a:off x="4016375" y="6526213"/>
            <a:ext cx="1930400" cy="287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>
              <a:spcBef>
                <a:spcPct val="50000"/>
              </a:spcBef>
              <a:spcAft>
                <a:spcPct val="20000"/>
              </a:spcAft>
            </a:pPr>
            <a:fld id="{6630CE86-791A-48C0-A146-CAD30A7D57C9}" type="slidenum">
              <a:rPr lang="en-US" altLang="ko-KR" sz="1000">
                <a:solidFill>
                  <a:srgbClr val="FFFFFF"/>
                </a:solidFill>
                <a:ea typeface="가을체" panose="02030600000101010101" pitchFamily="18" charset="-127"/>
              </a:rPr>
              <a:pPr algn="ctr">
                <a:spcBef>
                  <a:spcPct val="50000"/>
                </a:spcBef>
                <a:spcAft>
                  <a:spcPct val="20000"/>
                </a:spcAft>
              </a:pPr>
              <a:t>112</a:t>
            </a:fld>
            <a:endParaRPr lang="en-US" altLang="ko-KR" sz="1000" dirty="0">
              <a:solidFill>
                <a:srgbClr val="FFFFFF"/>
              </a:solidFill>
              <a:ea typeface="가을체" panose="02030600000101010101" pitchFamily="18" charset="-127"/>
            </a:endParaRPr>
          </a:p>
        </p:txBody>
      </p:sp>
      <p:sp>
        <p:nvSpPr>
          <p:cNvPr id="111619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sz="1400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2.18 </a:t>
            </a:r>
            <a:r>
              <a:rPr lang="ko-KR" altLang="en-US" sz="1400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의회사무국 </a:t>
            </a:r>
            <a:r>
              <a:rPr lang="ko-KR" altLang="en-US" sz="1400" dirty="0" err="1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전략체계</a:t>
            </a:r>
            <a:endParaRPr lang="en-US" altLang="ko-KR" sz="1400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11620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1. </a:t>
            </a:r>
            <a:r>
              <a:rPr lang="ko-KR" altLang="en-US">
                <a:solidFill>
                  <a:srgbClr val="FFFFFF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1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부서전략체계</a:t>
            </a:r>
          </a:p>
        </p:txBody>
      </p:sp>
      <p:sp>
        <p:nvSpPr>
          <p:cNvPr id="111622" name="슬라이드 번호 개체 틀 8"/>
          <p:cNvSpPr txBox="1">
            <a:spLocks/>
          </p:cNvSpPr>
          <p:nvPr/>
        </p:nvSpPr>
        <p:spPr bwMode="auto">
          <a:xfrm>
            <a:off x="6499225" y="6381750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ctr"/>
            <a:fld id="{AC936524-BB3E-4BBA-8702-4C5FEA260CC4}" type="slidenum">
              <a:rPr lang="en-US" altLang="ko-KR">
                <a:solidFill>
                  <a:schemeClr val="tx1"/>
                </a:solidFill>
              </a:rPr>
              <a:pPr algn="ctr"/>
              <a:t>112</a:t>
            </a:fld>
            <a:endParaRPr lang="en-US" altLang="ko-KR">
              <a:solidFill>
                <a:schemeClr val="tx1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4569208"/>
              </p:ext>
            </p:extLst>
          </p:nvPr>
        </p:nvGraphicFramePr>
        <p:xfrm>
          <a:off x="215900" y="1260475"/>
          <a:ext cx="9490075" cy="3824710"/>
        </p:xfrm>
        <a:graphic>
          <a:graphicData uri="http://schemas.openxmlformats.org/drawingml/2006/table">
            <a:tbl>
              <a:tblPr/>
              <a:tblGrid>
                <a:gridCol w="347145">
                  <a:extLst>
                    <a:ext uri="{9D8B030D-6E8A-4147-A177-3AD203B41FA5}">
                      <a16:colId xmlns:a16="http://schemas.microsoft.com/office/drawing/2014/main" val="4263126839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415320976"/>
                    </a:ext>
                  </a:extLst>
                </a:gridCol>
                <a:gridCol w="1004294">
                  <a:extLst>
                    <a:ext uri="{9D8B030D-6E8A-4147-A177-3AD203B41FA5}">
                      <a16:colId xmlns:a16="http://schemas.microsoft.com/office/drawing/2014/main" val="2196326912"/>
                    </a:ext>
                  </a:extLst>
                </a:gridCol>
                <a:gridCol w="1085223">
                  <a:extLst>
                    <a:ext uri="{9D8B030D-6E8A-4147-A177-3AD203B41FA5}">
                      <a16:colId xmlns:a16="http://schemas.microsoft.com/office/drawing/2014/main" val="2347844462"/>
                    </a:ext>
                  </a:extLst>
                </a:gridCol>
                <a:gridCol w="1643370">
                  <a:extLst>
                    <a:ext uri="{9D8B030D-6E8A-4147-A177-3AD203B41FA5}">
                      <a16:colId xmlns:a16="http://schemas.microsoft.com/office/drawing/2014/main" val="4071558269"/>
                    </a:ext>
                  </a:extLst>
                </a:gridCol>
                <a:gridCol w="2351447">
                  <a:extLst>
                    <a:ext uri="{9D8B030D-6E8A-4147-A177-3AD203B41FA5}">
                      <a16:colId xmlns:a16="http://schemas.microsoft.com/office/drawing/2014/main" val="1850579020"/>
                    </a:ext>
                  </a:extLst>
                </a:gridCol>
                <a:gridCol w="428575">
                  <a:extLst>
                    <a:ext uri="{9D8B030D-6E8A-4147-A177-3AD203B41FA5}">
                      <a16:colId xmlns:a16="http://schemas.microsoft.com/office/drawing/2014/main" val="3134487596"/>
                    </a:ext>
                  </a:extLst>
                </a:gridCol>
                <a:gridCol w="348574">
                  <a:extLst>
                    <a:ext uri="{9D8B030D-6E8A-4147-A177-3AD203B41FA5}">
                      <a16:colId xmlns:a16="http://schemas.microsoft.com/office/drawing/2014/main" val="1344146518"/>
                    </a:ext>
                  </a:extLst>
                </a:gridCol>
                <a:gridCol w="704291">
                  <a:extLst>
                    <a:ext uri="{9D8B030D-6E8A-4147-A177-3AD203B41FA5}">
                      <a16:colId xmlns:a16="http://schemas.microsoft.com/office/drawing/2014/main" val="1149940398"/>
                    </a:ext>
                  </a:extLst>
                </a:gridCol>
                <a:gridCol w="572862">
                  <a:extLst>
                    <a:ext uri="{9D8B030D-6E8A-4147-A177-3AD203B41FA5}">
                      <a16:colId xmlns:a16="http://schemas.microsoft.com/office/drawing/2014/main" val="478400455"/>
                    </a:ext>
                  </a:extLst>
                </a:gridCol>
              </a:tblGrid>
              <a:tr h="70025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관점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 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전략목표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성과목표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성과지표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지표산식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</a:t>
                      </a:r>
                      <a:b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</a:b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가중치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단위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목표값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담당</a:t>
                      </a:r>
                    </a:p>
                  </a:txBody>
                  <a:tcPr marL="9526" marR="9526" marT="9523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8D8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040497"/>
                  </a:ext>
                </a:extLst>
              </a:tr>
              <a:tr h="5207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의회홍보 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홈페이지 정보제공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정보제공건 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761682"/>
                  </a:ext>
                </a:extLst>
              </a:tr>
              <a:tr h="5207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소통협력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기관협력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국내외교류 활성화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국내 의정활동 교류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교류건수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621859"/>
                  </a:ext>
                </a:extLst>
              </a:tr>
              <a:tr h="5207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의회운영 지원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의원 국내연수 및 교육실적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연수 및 교육 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의정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8292183"/>
                  </a:ext>
                </a:extLst>
              </a:tr>
              <a:tr h="5207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고객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시정인지도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시정신뢰성 제고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의회홍보 역량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의정활동 홍보 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홍보건수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의정홍보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248671"/>
                  </a:ext>
                </a:extLst>
              </a:tr>
              <a:tr h="5207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의회운영 지원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조례 및 의안검토 심사 처리율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처리건수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제출건수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×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7003607"/>
                  </a:ext>
                </a:extLst>
              </a:tr>
              <a:tr h="5207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시정성과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혁신행정 구현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행정효율성 증진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의회운영 지원 강화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정례회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임시회의 운영실적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정례회와 임시회 개회 일수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일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굴림" panose="020B0600000101010101" pitchFamily="50" charset="-127"/>
                          <a:ea typeface="굴림" panose="020B0600000101010101" pitchFamily="50" charset="-127"/>
                        </a:rPr>
                        <a:t>의사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02681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909630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제목 16"/>
          <p:cNvSpPr>
            <a:spLocks noGrp="1"/>
          </p:cNvSpPr>
          <p:nvPr>
            <p:ph type="ctrTitle"/>
          </p:nvPr>
        </p:nvSpPr>
        <p:spPr bwMode="auto">
          <a:xfrm>
            <a:off x="6113463" y="3136900"/>
            <a:ext cx="5030787" cy="7207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150000"/>
              </a:lnSpc>
            </a:pPr>
            <a:r>
              <a:rPr lang="en-US" altLang="ko-KR" dirty="0"/>
              <a:t>1. </a:t>
            </a:r>
            <a:r>
              <a:rPr lang="en-US" altLang="ko-KR" dirty="0" smtClean="0"/>
              <a:t>2020</a:t>
            </a:r>
            <a:r>
              <a:rPr lang="ko-KR" altLang="en-US" dirty="0" smtClean="0"/>
              <a:t>년 </a:t>
            </a:r>
            <a:r>
              <a:rPr lang="ko-KR" altLang="en-US" dirty="0"/>
              <a:t>평가결과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en-US" altLang="ko-KR" dirty="0"/>
              <a:t>2. </a:t>
            </a:r>
            <a:r>
              <a:rPr lang="ko-KR" altLang="en-US" dirty="0"/>
              <a:t>성과관리체계 </a:t>
            </a:r>
            <a:r>
              <a:rPr lang="ko-KR" altLang="en-US" dirty="0" smtClean="0"/>
              <a:t>개선방안</a:t>
            </a:r>
            <a:endParaRPr lang="ko-KR" altLang="en-US" dirty="0"/>
          </a:p>
        </p:txBody>
      </p:sp>
      <p:sp>
        <p:nvSpPr>
          <p:cNvPr id="18" name="부제목 17"/>
          <p:cNvSpPr>
            <a:spLocks noGrp="1"/>
          </p:cNvSpPr>
          <p:nvPr>
            <p:ph type="subTitle" idx="1"/>
          </p:nvPr>
        </p:nvSpPr>
        <p:spPr>
          <a:xfrm>
            <a:off x="193675" y="3213100"/>
            <a:ext cx="6934200" cy="647700"/>
          </a:xfrm>
        </p:spPr>
        <p:txBody>
          <a:bodyPr/>
          <a:lstStyle/>
          <a:p>
            <a:pPr eaLnBrk="1" hangingPunct="1">
              <a:spcBef>
                <a:spcPct val="0"/>
              </a:spcBef>
              <a:defRPr/>
            </a:pPr>
            <a:r>
              <a:rPr lang="en-US" altLang="ko-KR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V</a:t>
            </a: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en-US" altLang="ko-KR" dirty="0"/>
              <a:t> </a:t>
            </a:r>
            <a:r>
              <a:rPr lang="ko-KR" altLang="en-US" dirty="0"/>
              <a:t>정책적 제언</a:t>
            </a:r>
            <a:endParaRPr lang="ko-KR" altLang="en-US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446" name="Rectangle 6"/>
          <p:cNvSpPr>
            <a:spLocks noChangeArrowheads="1"/>
          </p:cNvSpPr>
          <p:nvPr/>
        </p:nvSpPr>
        <p:spPr bwMode="auto">
          <a:xfrm>
            <a:off x="0" y="58738"/>
            <a:ext cx="184150" cy="33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8" dist="17961" dir="135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 anchor="ctr">
            <a:spAutoFit/>
          </a:bodyPr>
          <a:lstStyle/>
          <a:p>
            <a:pPr>
              <a:defRPr/>
            </a:pPr>
            <a:endParaRPr lang="ko-KR" altLang="en-US">
              <a:solidFill>
                <a:srgbClr val="FFFFFF"/>
              </a:solidFill>
              <a:latin typeface="굴림" charset="-127"/>
              <a:ea typeface="굴림" charset="-127"/>
            </a:endParaRPr>
          </a:p>
        </p:txBody>
      </p:sp>
      <p:pic>
        <p:nvPicPr>
          <p:cNvPr id="8" name="_x445030160" descr="EMB0000107c051f">
            <a:extLst>
              <a:ext uri="{FF2B5EF4-FFF2-40B4-BE49-F238E27FC236}">
                <a16:creationId xmlns:a16="http://schemas.microsoft.com/office/drawing/2014/main" id="{37C26E87-E4B8-44D0-A1B5-1083DA1BC6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370638"/>
            <a:ext cx="1408471" cy="48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41232" y="-99392"/>
            <a:ext cx="2476500" cy="2857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285719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슬라이드 번호 개체 틀 3"/>
          <p:cNvSpPr txBox="1">
            <a:spLocks noGrp="1"/>
          </p:cNvSpPr>
          <p:nvPr/>
        </p:nvSpPr>
        <p:spPr bwMode="auto">
          <a:xfrm>
            <a:off x="7099300" y="6245225"/>
            <a:ext cx="2311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algn="r">
              <a:spcBef>
                <a:spcPct val="50000"/>
              </a:spcBef>
            </a:pPr>
            <a:fld id="{70B6951D-D6DB-4962-982D-B09B99C55218}" type="slidenum">
              <a:rPr lang="ko-KR" altLang="en-US" sz="1400">
                <a:ea typeface="굴림체" panose="020B0609000101010101" pitchFamily="49" charset="-127"/>
              </a:rPr>
              <a:pPr algn="r">
                <a:spcBef>
                  <a:spcPct val="50000"/>
                </a:spcBef>
              </a:pPr>
              <a:t>114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  <p:sp>
        <p:nvSpPr>
          <p:cNvPr id="94211" name="슬라이드 번호 개체 틀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4D4FA00B-5C71-4B9B-8B33-C5AD9BFA147D}" type="slidenum">
              <a:rPr lang="ko-KR" altLang="en-US" sz="1400">
                <a:ea typeface="굴림체" panose="020B0609000101010101" pitchFamily="49" charset="-127"/>
              </a:rPr>
              <a:pPr/>
              <a:t>114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81963307"/>
      </p:ext>
    </p:extLst>
  </p:cSld>
  <p:clrMapOvr>
    <a:masterClrMapping/>
  </p:clrMapOvr>
  <p:transition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슬라이드 번호 개체 틀 3"/>
          <p:cNvSpPr>
            <a:spLocks noGrp="1"/>
          </p:cNvSpPr>
          <p:nvPr>
            <p:ph type="sldNum" sz="quarter" idx="429496729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fld id="{4D4FA00B-5C71-4B9B-8B33-C5AD9BFA147D}" type="slidenum"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굴림체" panose="020B0609000101010101" pitchFamily="49" charset="-127"/>
                <a:cs typeface="+mn-cs"/>
              </a:rPr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2000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US" altLang="ko-KR" sz="14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굴림체" panose="020B0609000101010101" pitchFamily="49" charset="-127"/>
              <a:cs typeface="+mn-cs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457200" marR="0" lvl="0" indent="-457200" algn="l" defTabSz="914400" rtl="0" eaLnBrk="0" fontAlgn="t" latinLnBrk="0" hangingPunct="0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1.1 </a:t>
            </a: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전체 </a:t>
            </a: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공통지표</a:t>
            </a: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 검토 의견</a:t>
            </a:r>
            <a:endParaRPr kumimoji="0" lang="en-US" altLang="ko-KR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  <a:cs typeface="+mn-cs"/>
            </a:endParaRP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457200" marR="0" lvl="0" indent="-457200" algn="l" defTabSz="914400" rtl="0" eaLnBrk="0" fontAlgn="t" latinLnBrk="0" hangingPunct="0">
              <a:lnSpc>
                <a:spcPct val="10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1</a:t>
            </a:r>
            <a:r>
              <a:rPr kumimoji="0" lang="en-US" altLang="ko-KR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. 2020</a:t>
            </a:r>
            <a:r>
              <a:rPr kumimoji="0" lang="ko-KR" alt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년 평가결과</a:t>
            </a:r>
            <a:endParaRPr kumimoji="0" lang="ko-KR" alt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  <a:cs typeface="+mn-cs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9526025"/>
              </p:ext>
            </p:extLst>
          </p:nvPr>
        </p:nvGraphicFramePr>
        <p:xfrm>
          <a:off x="488952" y="1227666"/>
          <a:ext cx="8958264" cy="2797943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2828522">
                  <a:extLst>
                    <a:ext uri="{9D8B030D-6E8A-4147-A177-3AD203B41FA5}">
                      <a16:colId xmlns:a16="http://schemas.microsoft.com/office/drawing/2014/main" val="2772752423"/>
                    </a:ext>
                  </a:extLst>
                </a:gridCol>
                <a:gridCol w="772766">
                  <a:extLst>
                    <a:ext uri="{9D8B030D-6E8A-4147-A177-3AD203B41FA5}">
                      <a16:colId xmlns:a16="http://schemas.microsoft.com/office/drawing/2014/main" val="43722087"/>
                    </a:ext>
                  </a:extLst>
                </a:gridCol>
                <a:gridCol w="772766">
                  <a:extLst>
                    <a:ext uri="{9D8B030D-6E8A-4147-A177-3AD203B41FA5}">
                      <a16:colId xmlns:a16="http://schemas.microsoft.com/office/drawing/2014/main" val="2339818568"/>
                    </a:ext>
                  </a:extLst>
                </a:gridCol>
                <a:gridCol w="772766">
                  <a:extLst>
                    <a:ext uri="{9D8B030D-6E8A-4147-A177-3AD203B41FA5}">
                      <a16:colId xmlns:a16="http://schemas.microsoft.com/office/drawing/2014/main" val="2231561153"/>
                    </a:ext>
                  </a:extLst>
                </a:gridCol>
                <a:gridCol w="772766">
                  <a:extLst>
                    <a:ext uri="{9D8B030D-6E8A-4147-A177-3AD203B41FA5}">
                      <a16:colId xmlns:a16="http://schemas.microsoft.com/office/drawing/2014/main" val="771235478"/>
                    </a:ext>
                  </a:extLst>
                </a:gridCol>
                <a:gridCol w="772766">
                  <a:extLst>
                    <a:ext uri="{9D8B030D-6E8A-4147-A177-3AD203B41FA5}">
                      <a16:colId xmlns:a16="http://schemas.microsoft.com/office/drawing/2014/main" val="3491786243"/>
                    </a:ext>
                  </a:extLst>
                </a:gridCol>
                <a:gridCol w="772766">
                  <a:extLst>
                    <a:ext uri="{9D8B030D-6E8A-4147-A177-3AD203B41FA5}">
                      <a16:colId xmlns:a16="http://schemas.microsoft.com/office/drawing/2014/main" val="3645289524"/>
                    </a:ext>
                  </a:extLst>
                </a:gridCol>
                <a:gridCol w="1493146">
                  <a:extLst>
                    <a:ext uri="{9D8B030D-6E8A-4147-A177-3AD203B41FA5}">
                      <a16:colId xmlns:a16="http://schemas.microsoft.com/office/drawing/2014/main" val="4042273833"/>
                    </a:ext>
                  </a:extLst>
                </a:gridCol>
              </a:tblGrid>
              <a:tr h="42918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지표명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최고값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최저값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</a:t>
                      </a:r>
                      <a:endParaRPr lang="en-US" altLang="ko-KR" sz="100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</a:t>
                      </a:r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점</a:t>
                      </a:r>
                      <a:endParaRPr lang="en-US" altLang="ko-KR" sz="1000" dirty="0" smtClean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미만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격차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2238045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교육훈련 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이수율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93.35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66.93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33.07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100" spc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120673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시정홍보실적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98.93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90.74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9.26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2851537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양성평등추진 이행 실적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50.25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</a:t>
                      </a:r>
                      <a:endParaRPr lang="en-US" sz="1000" b="1" kern="100" spc="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CC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612445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 인계인수 실적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63.87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CC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7937045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일자리 목표 달성도 및 일자리 창출 노력도 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sz="1000" b="1" kern="100" spc="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CC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002392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자체청렴도 결과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93.11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9666420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재정균형집행 실적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90.21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99.96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45.96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7442546"/>
                  </a:ext>
                </a:extLst>
              </a:tr>
              <a:tr h="203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정부합동 평가 구매실적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50.95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없음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704073"/>
                  </a:ext>
                </a:extLst>
              </a:tr>
              <a:tr h="36893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지시사항 처리 실적 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98.53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  <a:endParaRPr 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  <a:r>
                        <a:rPr lang="ko-KR" altLang="en-US" sz="1000" b="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 부서는 지시사항이 없음</a:t>
                      </a: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0338669"/>
                  </a:ext>
                </a:extLst>
              </a:tr>
              <a:tr h="36893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혁신 및 </a:t>
                      </a:r>
                      <a:r>
                        <a:rPr lang="ko-KR" altLang="en-US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적극행정</a:t>
                      </a:r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우수사례 제출 실적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100" spc="0" dirty="0" smtClean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  <a:endParaRPr lang="en-US" sz="1000" b="1" kern="100" spc="0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</a:t>
                      </a:r>
                      <a:r>
                        <a:rPr lang="ko-KR" altLang="en-US" sz="1000" b="1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 부서는 우수사례 </a:t>
                      </a:r>
                      <a:r>
                        <a:rPr lang="ko-KR" altLang="en-US" sz="1000" b="1" kern="100" spc="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미제출</a:t>
                      </a:r>
                      <a:endParaRPr lang="ko-KR" alt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9486312"/>
                  </a:ext>
                </a:extLst>
              </a:tr>
            </a:tbl>
          </a:graphicData>
        </a:graphic>
      </p:graphicFrame>
      <p:graphicFrame>
        <p:nvGraphicFramePr>
          <p:cNvPr id="7" name="Group 2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69752231"/>
              </p:ext>
            </p:extLst>
          </p:nvPr>
        </p:nvGraphicFramePr>
        <p:xfrm>
          <a:off x="488504" y="4074228"/>
          <a:ext cx="8958263" cy="2235092"/>
        </p:xfrm>
        <a:graphic>
          <a:graphicData uri="http://schemas.openxmlformats.org/drawingml/2006/table">
            <a:tbl>
              <a:tblPr/>
              <a:tblGrid>
                <a:gridCol w="21597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984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0701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■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양성평등추진 이행 실적</a:t>
                      </a:r>
                      <a:endParaRPr kumimoji="1" lang="ko-KR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평가기준 중 성별영향분석평가 대상 사업 발굴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건에 배점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점이 주어지고 있음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발굴이 없는데 점수 부여하는 것은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부적정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건의 경우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 부여 필요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60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■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 인계인수 실적</a:t>
                      </a:r>
                      <a:endParaRPr kumimoji="1" lang="ko-KR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구간별 평가는 성과가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상이해도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동일한 점수가 부여됨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즉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80%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89.9%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동일한 점수가 부여됨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구간별 평가가 아닌 순수 목표 대비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달성도로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평가 필요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목표값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90%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대비 실적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달성도로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평가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81%(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실적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)/90%(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목표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)=90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현행은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가점도 동일한 방식으로 평가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541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■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일자리 목표 달성도 및 </a:t>
                      </a:r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일자리 창출 노력도 </a:t>
                      </a:r>
                      <a:endParaRPr kumimoji="1" lang="ko-KR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 인계인수 실적과 유사하게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일자리목표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달성도를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평가하고 있음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구간별 평가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구간별 평가가 아닌 순수 목표 대비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달성도로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평가 필요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목표값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90%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대비 실적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달성도로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평가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81%(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실적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)/90%(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목표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)=90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현행은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). 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701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■ 혁신 및 </a:t>
                      </a:r>
                      <a:r>
                        <a:rPr kumimoji="1" lang="ko-KR" altLang="en-US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적극행정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우수사례 </a:t>
                      </a:r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제출 실적</a:t>
                      </a:r>
                    </a:p>
                  </a:txBody>
                  <a:tcPr marL="90000" marR="90000" marT="46786" marB="46786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우수사례를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미제출한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부서가 많아서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점수 격차가 크게 발생했으나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지극히 당연한 결과로 보임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9558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64487534"/>
      </p:ext>
    </p:extLst>
  </p:cSld>
  <p:clrMapOvr>
    <a:masterClrMapping/>
  </p:clrMapOvr>
  <p:transition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슬라이드 번호 개체 틀 3"/>
          <p:cNvSpPr>
            <a:spLocks noGrp="1"/>
          </p:cNvSpPr>
          <p:nvPr>
            <p:ph type="sldNum" sz="quarter" idx="429496729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fld id="{4D4FA00B-5C71-4B9B-8B33-C5AD9BFA147D}" type="slidenum"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굴림체" panose="020B0609000101010101" pitchFamily="49" charset="-127"/>
                <a:cs typeface="+mn-cs"/>
              </a:rPr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2000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US" altLang="ko-KR" sz="14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굴림체" panose="020B0609000101010101" pitchFamily="49" charset="-127"/>
              <a:cs typeface="+mn-cs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457200" marR="0" lvl="0" indent="-457200" algn="l" defTabSz="914400" rtl="0" eaLnBrk="0" fontAlgn="t" latinLnBrk="0" hangingPunct="0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1.2 </a:t>
            </a: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읍면동지표</a:t>
            </a: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 검토</a:t>
            </a:r>
            <a:endParaRPr kumimoji="0" lang="en-US" altLang="ko-KR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  <a:cs typeface="+mn-cs"/>
            </a:endParaRP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457200" marR="0" lvl="0" indent="-457200" algn="l" defTabSz="914400" rtl="0" eaLnBrk="0" fontAlgn="t" latinLnBrk="0" hangingPunct="0">
              <a:lnSpc>
                <a:spcPct val="10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1</a:t>
            </a:r>
            <a:r>
              <a:rPr kumimoji="0" lang="en-US" altLang="ko-KR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. 2020</a:t>
            </a:r>
            <a:r>
              <a:rPr kumimoji="0" lang="ko-KR" alt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년 평가결과</a:t>
            </a:r>
            <a:endParaRPr kumimoji="0" lang="ko-KR" alt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  <a:cs typeface="+mn-cs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6059299"/>
              </p:ext>
            </p:extLst>
          </p:nvPr>
        </p:nvGraphicFramePr>
        <p:xfrm>
          <a:off x="488952" y="1227666"/>
          <a:ext cx="8784527" cy="3127496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330638">
                  <a:extLst>
                    <a:ext uri="{9D8B030D-6E8A-4147-A177-3AD203B41FA5}">
                      <a16:colId xmlns:a16="http://schemas.microsoft.com/office/drawing/2014/main" val="2772752423"/>
                    </a:ext>
                  </a:extLst>
                </a:gridCol>
                <a:gridCol w="1663815">
                  <a:extLst>
                    <a:ext uri="{9D8B030D-6E8A-4147-A177-3AD203B41FA5}">
                      <a16:colId xmlns:a16="http://schemas.microsoft.com/office/drawing/2014/main" val="43722087"/>
                    </a:ext>
                  </a:extLst>
                </a:gridCol>
                <a:gridCol w="2994867">
                  <a:extLst>
                    <a:ext uri="{9D8B030D-6E8A-4147-A177-3AD203B41FA5}">
                      <a16:colId xmlns:a16="http://schemas.microsoft.com/office/drawing/2014/main" val="2339818568"/>
                    </a:ext>
                  </a:extLst>
                </a:gridCol>
                <a:gridCol w="1464157">
                  <a:extLst>
                    <a:ext uri="{9D8B030D-6E8A-4147-A177-3AD203B41FA5}">
                      <a16:colId xmlns:a16="http://schemas.microsoft.com/office/drawing/2014/main" val="2231561153"/>
                    </a:ext>
                  </a:extLst>
                </a:gridCol>
                <a:gridCol w="665525">
                  <a:extLst>
                    <a:ext uri="{9D8B030D-6E8A-4147-A177-3AD203B41FA5}">
                      <a16:colId xmlns:a16="http://schemas.microsoft.com/office/drawing/2014/main" val="4042273833"/>
                    </a:ext>
                  </a:extLst>
                </a:gridCol>
                <a:gridCol w="665525">
                  <a:extLst>
                    <a:ext uri="{9D8B030D-6E8A-4147-A177-3AD203B41FA5}">
                      <a16:colId xmlns:a16="http://schemas.microsoft.com/office/drawing/2014/main" val="3714241238"/>
                    </a:ext>
                  </a:extLst>
                </a:gridCol>
              </a:tblGrid>
              <a:tr h="40146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주관부서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지표명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err="1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지표산식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평가방법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배점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2238045"/>
                  </a:ext>
                </a:extLst>
              </a:tr>
              <a:tr h="26659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총무과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동향보고 실적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보고건수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당해연도 읍면동 평균건수*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 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120673"/>
                  </a:ext>
                </a:extLst>
              </a:tr>
              <a:tr h="3203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납세과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세정우수 평가실적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세정평가점수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2851537"/>
                  </a:ext>
                </a:extLst>
              </a:tr>
              <a:tr h="26659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기후대기과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공공기관 온실가스 감축실적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감축률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612445"/>
                  </a:ext>
                </a:extLst>
              </a:tr>
              <a:tr h="26659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산림과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산불방지 활동실적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산불방지 활동평가점수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7937045"/>
                  </a:ext>
                </a:extLst>
              </a:tr>
              <a:tr h="3203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문화예술가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문화누리카드 사용실적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카드이용금액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카드발급금액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×100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8002392"/>
                  </a:ext>
                </a:extLst>
              </a:tr>
              <a:tr h="26659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읍면동 자체확인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민원처리기간 단축실적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민원처리단축일수 합계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/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민원처리 전체건수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9666420"/>
                  </a:ext>
                </a:extLst>
              </a:tr>
              <a:tr h="3203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읍면동 자체확인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신규수급자 발굴실적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신규수급자 발굴 세대수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목표대비 달성도</a:t>
                      </a:r>
                      <a:r>
                        <a:rPr lang="en-US" altLang="ko-KR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7442546"/>
                  </a:ext>
                </a:extLst>
              </a:tr>
              <a:tr h="26659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읍면동 자체확인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자치프로그램 만족도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만족도 조사결과 만족이상을 받은 비율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절대평가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643671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청소행정과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읍면동 청결상태 개선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청소실시</a:t>
                      </a:r>
                      <a:r>
                        <a:rPr lang="ko-KR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횟수 </a:t>
                      </a:r>
                      <a:r>
                        <a:rPr lang="en-US" altLang="ko-KR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</a:t>
                      </a:r>
                      <a:r>
                        <a:rPr lang="ko-KR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="1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참여인원</a:t>
                      </a:r>
                      <a:r>
                        <a:rPr lang="ko-KR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lang="ko-KR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쓰레기 수거량</a:t>
                      </a:r>
                      <a:endParaRPr lang="en-US" altLang="ko-KR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algn="ctr" fontAlgn="ctr"/>
                      <a:r>
                        <a:rPr lang="en-US" altLang="ko-KR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+ </a:t>
                      </a:r>
                      <a:r>
                        <a:rPr lang="ko-KR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기관장 관심도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상대평가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r>
                        <a:rPr lang="ko-KR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 신규</a:t>
                      </a:r>
                      <a:endParaRPr lang="ko-KR" alt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704073"/>
                  </a:ext>
                </a:extLst>
              </a:tr>
            </a:tbl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1117626"/>
              </p:ext>
            </p:extLst>
          </p:nvPr>
        </p:nvGraphicFramePr>
        <p:xfrm>
          <a:off x="488952" y="4505672"/>
          <a:ext cx="8784531" cy="1739551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2231800">
                  <a:extLst>
                    <a:ext uri="{9D8B030D-6E8A-4147-A177-3AD203B41FA5}">
                      <a16:colId xmlns:a16="http://schemas.microsoft.com/office/drawing/2014/main" val="2772752423"/>
                    </a:ext>
                  </a:extLst>
                </a:gridCol>
                <a:gridCol w="888099">
                  <a:extLst>
                    <a:ext uri="{9D8B030D-6E8A-4147-A177-3AD203B41FA5}">
                      <a16:colId xmlns:a16="http://schemas.microsoft.com/office/drawing/2014/main" val="43722087"/>
                    </a:ext>
                  </a:extLst>
                </a:gridCol>
                <a:gridCol w="888099">
                  <a:extLst>
                    <a:ext uri="{9D8B030D-6E8A-4147-A177-3AD203B41FA5}">
                      <a16:colId xmlns:a16="http://schemas.microsoft.com/office/drawing/2014/main" val="2339818568"/>
                    </a:ext>
                  </a:extLst>
                </a:gridCol>
                <a:gridCol w="888099">
                  <a:extLst>
                    <a:ext uri="{9D8B030D-6E8A-4147-A177-3AD203B41FA5}">
                      <a16:colId xmlns:a16="http://schemas.microsoft.com/office/drawing/2014/main" val="2231561153"/>
                    </a:ext>
                  </a:extLst>
                </a:gridCol>
                <a:gridCol w="1044117">
                  <a:extLst>
                    <a:ext uri="{9D8B030D-6E8A-4147-A177-3AD203B41FA5}">
                      <a16:colId xmlns:a16="http://schemas.microsoft.com/office/drawing/2014/main" val="771235478"/>
                    </a:ext>
                  </a:extLst>
                </a:gridCol>
                <a:gridCol w="1044117">
                  <a:extLst>
                    <a:ext uri="{9D8B030D-6E8A-4147-A177-3AD203B41FA5}">
                      <a16:colId xmlns:a16="http://schemas.microsoft.com/office/drawing/2014/main" val="349178624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3645289524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4042273833"/>
                    </a:ext>
                  </a:extLst>
                </a:gridCol>
              </a:tblGrid>
              <a:tr h="309123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구분</a:t>
                      </a:r>
                      <a:r>
                        <a:rPr lang="en-US" altLang="ko-KR" sz="1000" b="1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(19</a:t>
                      </a:r>
                      <a:r>
                        <a:rPr lang="ko-KR" altLang="en-US" sz="1000" b="1" kern="0" spc="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개읍면동</a:t>
                      </a:r>
                      <a:r>
                        <a:rPr lang="en-US" altLang="ko-KR" sz="1000" b="1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평균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최고값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최저값</a:t>
                      </a:r>
                      <a:endParaRPr lang="ko-KR" altLang="en-US" sz="1000" kern="100" spc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만점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저조부서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격차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 smtClean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비고</a:t>
                      </a:r>
                      <a:endParaRPr lang="ko-KR" altLang="en-US" sz="10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CCC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2238045"/>
                  </a:ext>
                </a:extLst>
              </a:tr>
              <a:tr h="357607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부서지표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(40)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32.26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25.97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 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90%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이하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10.73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0120673"/>
                  </a:ext>
                </a:extLst>
              </a:tr>
              <a:tr h="357607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읍면동공통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시공통포함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)(40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30.23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35.48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25.64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 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70%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이하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9.84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2851537"/>
                  </a:ext>
                </a:extLst>
              </a:tr>
              <a:tr h="357607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특수시책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(10)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8.42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8.66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8.11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전체 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%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0.55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8612445"/>
                  </a:ext>
                </a:extLst>
              </a:tr>
              <a:tr h="357607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상급자평가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(10)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5.95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개</a:t>
                      </a: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kern="0" spc="0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  <a:endParaRPr lang="en-US" sz="1000" b="1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b="0" kern="100" spc="0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64770" marR="64770" marT="17907" marB="17907" anchor="ctr"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79370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1224703"/>
      </p:ext>
    </p:extLst>
  </p:cSld>
  <p:clrMapOvr>
    <a:masterClrMapping/>
  </p:clrMapOvr>
  <p:transition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슬라이드 번호 개체 틀 3"/>
          <p:cNvSpPr>
            <a:spLocks noGrp="1"/>
          </p:cNvSpPr>
          <p:nvPr>
            <p:ph type="sldNum" sz="quarter" idx="429496729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fld id="{4D4FA00B-5C71-4B9B-8B33-C5AD9BFA147D}" type="slidenum">
              <a:rPr kumimoji="0" lang="ko-KR" altLang="en-US" sz="14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굴림체" panose="020B0609000101010101" pitchFamily="49" charset="-127"/>
                <a:cs typeface="+mn-cs"/>
              </a:rPr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2000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US" altLang="ko-KR" sz="14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굴림체" panose="020B0609000101010101" pitchFamily="49" charset="-127"/>
              <a:cs typeface="+mn-cs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488950" y="692150"/>
            <a:ext cx="5878513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0" tIns="0" rIns="0" bIns="0">
            <a:spAutoFit/>
          </a:bodyPr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457200" marR="0" lvl="0" indent="-457200" algn="l" defTabSz="914400" rtl="0" eaLnBrk="0" fontAlgn="t" latinLnBrk="0" hangingPunct="0">
              <a:lnSpc>
                <a:spcPct val="15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1.2 </a:t>
            </a:r>
            <a:r>
              <a:rPr kumimoji="0" lang="ko-KR" altLang="en-US" sz="14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읍면동지표</a:t>
            </a:r>
            <a:r>
              <a:rPr kumimoji="0" lang="ko-KR" altLang="en-US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 검토 의견</a:t>
            </a:r>
            <a:endParaRPr kumimoji="0" lang="en-US" altLang="ko-KR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  <a:cs typeface="+mn-cs"/>
            </a:endParaRP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344488" y="333375"/>
            <a:ext cx="25923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marL="457200" marR="0" lvl="0" indent="-457200" algn="l" defTabSz="914400" rtl="0" eaLnBrk="0" fontAlgn="t" latinLnBrk="0" hangingPunct="0">
              <a:lnSpc>
                <a:spcPct val="100000"/>
              </a:lnSpc>
              <a:spcBef>
                <a:spcPct val="50000"/>
              </a:spcBef>
              <a:spcAft>
                <a:spcPct val="20000"/>
              </a:spcAft>
              <a:buClrTx/>
              <a:buSzTx/>
              <a:buFont typeface="Symbol" panose="05050102010706020507" pitchFamily="18" charset="2"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1</a:t>
            </a:r>
            <a:r>
              <a:rPr kumimoji="0" lang="en-US" altLang="ko-KR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. 2020</a:t>
            </a:r>
            <a:r>
              <a:rPr kumimoji="0" lang="ko-KR" altLang="en-US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Y헤드라인M" panose="02030600000101010101" pitchFamily="18" charset="-127"/>
                <a:ea typeface="HY헤드라인M" panose="02030600000101010101" pitchFamily="18" charset="-127"/>
                <a:cs typeface="+mn-cs"/>
              </a:rPr>
              <a:t>년 평가결과</a:t>
            </a:r>
            <a:endParaRPr kumimoji="0" lang="ko-KR" alt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Y헤드라인M" panose="02030600000101010101" pitchFamily="18" charset="-127"/>
              <a:ea typeface="HY헤드라인M" panose="02030600000101010101" pitchFamily="18" charset="-127"/>
              <a:cs typeface="+mn-cs"/>
            </a:endParaRPr>
          </a:p>
        </p:txBody>
      </p:sp>
      <p:graphicFrame>
        <p:nvGraphicFramePr>
          <p:cNvPr id="8" name="Group 2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17645398"/>
              </p:ext>
            </p:extLst>
          </p:nvPr>
        </p:nvGraphicFramePr>
        <p:xfrm>
          <a:off x="488950" y="1196752"/>
          <a:ext cx="8958263" cy="3793791"/>
        </p:xfrm>
        <a:graphic>
          <a:graphicData uri="http://schemas.openxmlformats.org/drawingml/2006/table">
            <a:tbl>
              <a:tblPr/>
              <a:tblGrid>
                <a:gridCol w="21597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984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085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■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민원처리기간 </a:t>
                      </a:r>
                      <a:r>
                        <a:rPr kumimoji="1" lang="ko-KR" altLang="en-US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단축실적</a:t>
                      </a:r>
                      <a:endParaRPr kumimoji="1" lang="ko-KR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합동평가</a:t>
                      </a: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본인서명확인서발급률</a:t>
                      </a: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본인서명확인서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발급건수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본인서명확인서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발급건수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+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인감증명서발급건수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)*100)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변경 검토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■ </a:t>
                      </a:r>
                      <a:r>
                        <a:rPr kumimoji="1" lang="ko-KR" altLang="en-US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읍면동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청결상태 개선</a:t>
                      </a:r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(2021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 신규 검토</a:t>
                      </a: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현재평가방식은 지역단체의 활동이나 규모가 큰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읍면동이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유리한 구조임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세부산식별로 평가방식 구분 적용 필요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절대평가 항목은 개별 목표치 설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검토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예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청소횟수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→ 연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 절대평가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참여인원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→ 전년 대비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5%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상향값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목표 절대평가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수거량 → 전년 대비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5%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상향값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목표 절대평가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or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전년 대비 증가율로 상대평가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955899"/>
                  </a:ext>
                </a:extLst>
              </a:tr>
              <a:tr h="15846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■ 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상급자 평가</a:t>
                      </a:r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2D05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부여된 배점 수준과 비교하여 부서간 격차가 다소 높게 설정됨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19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읍면동의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점수 분포를 보면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상위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개부서는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7~10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점을 받고 하위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부서는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1.5~6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점을 받아 점수 분포가 고르지 않다는 것을 알 수 있음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기본적으로 상대평가를 한다면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점수분포가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고르게 분배되어야 하며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최고점과 최저점의 격차가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8.5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점이나 되어 평가결과에 대한 영향력이 매우 높으므로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부서간 격차를 완화할 방안이 요구됨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l-GR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6" marB="4678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2352274"/>
      </p:ext>
    </p:extLst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슬라이드 번호 개체 틀 3"/>
          <p:cNvSpPr>
            <a:spLocks noGrp="1"/>
          </p:cNvSpPr>
          <p:nvPr>
            <p:ph type="sldNum" sz="quarter" idx="429496729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4D4FA00B-5C71-4B9B-8B33-C5AD9BFA147D}" type="slidenum">
              <a:rPr lang="ko-KR" altLang="en-US" sz="1400">
                <a:solidFill>
                  <a:schemeClr val="tx1"/>
                </a:solidFill>
                <a:ea typeface="굴림체" panose="020B0609000101010101" pitchFamily="49" charset="-127"/>
              </a:rPr>
              <a:pPr/>
              <a:t>118</a:t>
            </a:fld>
            <a:endParaRPr lang="en-US" altLang="ko-KR" sz="1400" dirty="0">
              <a:solidFill>
                <a:schemeClr val="tx1"/>
              </a:solidFill>
              <a:ea typeface="굴림체" panose="020B0609000101010101" pitchFamily="49" charset="-127"/>
            </a:endParaRPr>
          </a:p>
        </p:txBody>
      </p:sp>
      <p:sp>
        <p:nvSpPr>
          <p:cNvPr id="14" name="Text Box 3">
            <a:extLst>
              <a:ext uri="{FF2B5EF4-FFF2-40B4-BE49-F238E27FC236}">
                <a16:creationId xmlns:a16="http://schemas.microsoft.com/office/drawing/2014/main" id="{00F37E81-5030-4CF2-938D-EB0AD0A3B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8" y="333375"/>
            <a:ext cx="604867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성과관리체계 </a:t>
            </a:r>
            <a:r>
              <a:rPr lang="ko-KR" altLang="en-US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개선방안 </a:t>
            </a:r>
            <a:r>
              <a:rPr lang="en-US" altLang="ko-KR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– </a:t>
            </a:r>
            <a:r>
              <a:rPr lang="ko-KR" altLang="en-US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본청 평가체계 개선</a:t>
            </a:r>
            <a:r>
              <a:rPr lang="en-US" altLang="ko-KR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</a:t>
            </a:r>
            <a:r>
              <a:rPr lang="en-US" altLang="ko-KR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lang="ko-KR" altLang="en-US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16" name="표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5370829"/>
              </p:ext>
            </p:extLst>
          </p:nvPr>
        </p:nvGraphicFramePr>
        <p:xfrm>
          <a:off x="6753200" y="1481955"/>
          <a:ext cx="2350647" cy="2482966"/>
        </p:xfrm>
        <a:graphic>
          <a:graphicData uri="http://schemas.openxmlformats.org/drawingml/2006/table">
            <a:tbl>
              <a:tblPr/>
              <a:tblGrid>
                <a:gridCol w="730647">
                  <a:extLst>
                    <a:ext uri="{9D8B030D-6E8A-4147-A177-3AD203B41FA5}">
                      <a16:colId xmlns:a16="http://schemas.microsoft.com/office/drawing/2014/main" val="96649288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925950511"/>
                    </a:ext>
                  </a:extLst>
                </a:gridCol>
              </a:tblGrid>
              <a:tr h="24650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 분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EAF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 서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EA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280145"/>
                  </a:ext>
                </a:extLst>
              </a:tr>
              <a:tr h="246500">
                <a:tc rowSpan="2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정량평가</a:t>
                      </a:r>
                    </a:p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(70)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성과지표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(40) 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77332"/>
                  </a:ext>
                </a:extLst>
              </a:tr>
              <a:tr h="246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공통지표 평가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(30) 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0621923"/>
                  </a:ext>
                </a:extLst>
              </a:tr>
              <a:tr h="246500">
                <a:tc rowSpan="3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정성평가</a:t>
                      </a:r>
                    </a:p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en-US" altLang="ko-KR" sz="1000" kern="0" spc="0" dirty="0" smtClean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 사전성격평가</a:t>
                      </a:r>
                      <a:r>
                        <a:rPr lang="en-US" altLang="ko-KR" sz="1000" kern="0" spc="0" dirty="0" smtClean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(10)</a:t>
                      </a:r>
                      <a:endParaRPr lang="ko-KR" altLang="en-US" sz="1000" kern="0" spc="0" dirty="0">
                        <a:solidFill>
                          <a:srgbClr val="FF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3124551"/>
                  </a:ext>
                </a:extLst>
              </a:tr>
              <a:tr h="2465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부서환경역량평가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(5)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1123107"/>
                  </a:ext>
                </a:extLst>
              </a:tr>
              <a:tr h="4589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특수시책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우수사례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</a:t>
                      </a:r>
                      <a:r>
                        <a:rPr lang="en-US" altLang="ko-KR" sz="1000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(10)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0129083"/>
                  </a:ext>
                </a:extLst>
              </a:tr>
              <a:tr h="639067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상위자</a:t>
                      </a:r>
                      <a:endParaRPr lang="en-US" altLang="ko-KR" sz="1000" kern="0" spc="0" dirty="0" smtClean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en-US" altLang="ko-KR" sz="1000" kern="0" spc="0" dirty="0" smtClean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시장</a:t>
                      </a:r>
                      <a:r>
                        <a:rPr lang="en-US" altLang="ko-KR" sz="1000" kern="0" spc="0" dirty="0" smtClean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(3), </a:t>
                      </a:r>
                      <a:r>
                        <a:rPr lang="ko-KR" altLang="en-US" sz="1000" kern="0" spc="0" dirty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부시장</a:t>
                      </a:r>
                      <a:r>
                        <a:rPr lang="en-US" altLang="ko-KR" sz="1000" kern="0" spc="0" dirty="0" smtClean="0">
                          <a:solidFill>
                            <a:srgbClr val="FF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(2)</a:t>
                      </a:r>
                      <a:endParaRPr lang="ko-KR" altLang="en-US" sz="1000" kern="0" spc="0" dirty="0">
                        <a:solidFill>
                          <a:srgbClr val="FF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5786448"/>
                  </a:ext>
                </a:extLst>
              </a:tr>
            </a:tbl>
          </a:graphicData>
        </a:graphic>
      </p:graphicFrame>
      <p:graphicFrame>
        <p:nvGraphicFramePr>
          <p:cNvPr id="17" name="표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7788704"/>
              </p:ext>
            </p:extLst>
          </p:nvPr>
        </p:nvGraphicFramePr>
        <p:xfrm>
          <a:off x="776536" y="1481955"/>
          <a:ext cx="2350647" cy="2473279"/>
        </p:xfrm>
        <a:graphic>
          <a:graphicData uri="http://schemas.openxmlformats.org/drawingml/2006/table">
            <a:tbl>
              <a:tblPr/>
              <a:tblGrid>
                <a:gridCol w="730647">
                  <a:extLst>
                    <a:ext uri="{9D8B030D-6E8A-4147-A177-3AD203B41FA5}">
                      <a16:colId xmlns:a16="http://schemas.microsoft.com/office/drawing/2014/main" val="96649288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925950511"/>
                    </a:ext>
                  </a:extLst>
                </a:gridCol>
              </a:tblGrid>
              <a:tr h="24432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구 분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EAF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 서</a:t>
                      </a: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FEA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280145"/>
                  </a:ext>
                </a:extLst>
              </a:tr>
              <a:tr h="244325">
                <a:tc rowSpan="2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정량평가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(70)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 성과지표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(40) 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477332"/>
                  </a:ext>
                </a:extLst>
              </a:tr>
              <a:tr h="244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공통지표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평가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(30) 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0621923"/>
                  </a:ext>
                </a:extLst>
              </a:tr>
              <a:tr h="244325">
                <a:tc rowSpan="3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정성평가</a:t>
                      </a:r>
                    </a:p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지표 사전성격평가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(5)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3124551"/>
                  </a:ext>
                </a:extLst>
              </a:tr>
              <a:tr h="2443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부서환경역량평가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(5)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1123107"/>
                  </a:ext>
                </a:extLst>
              </a:tr>
              <a:tr h="45486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특수시책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우수사례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(10)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0129083"/>
                  </a:ext>
                </a:extLst>
              </a:tr>
              <a:tr h="633429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상위자</a:t>
                      </a:r>
                      <a:endParaRPr lang="en-US" altLang="ko-KR" sz="1000" kern="0" spc="0" dirty="0" smtClean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평가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(10)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시장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(7),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부시장</a:t>
                      </a:r>
                      <a:r>
                        <a:rPr lang="en-US" altLang="ko-KR" sz="1000" kern="0" spc="0" dirty="0" smtClean="0">
                          <a:solidFill>
                            <a:srgbClr val="000000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(3)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59965" marR="59965" marT="16579" marB="1657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5786448"/>
                  </a:ext>
                </a:extLst>
              </a:tr>
            </a:tbl>
          </a:graphicData>
        </a:graphic>
      </p:graphicFrame>
      <p:sp>
        <p:nvSpPr>
          <p:cNvPr id="15" name="직사각형 14"/>
          <p:cNvSpPr/>
          <p:nvPr/>
        </p:nvSpPr>
        <p:spPr>
          <a:xfrm>
            <a:off x="776536" y="980728"/>
            <a:ext cx="2350647" cy="360040"/>
          </a:xfrm>
          <a:prstGeom prst="rect">
            <a:avLst/>
          </a:prstGeom>
          <a:solidFill>
            <a:schemeClr val="accent1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0" dirty="0" smtClean="0">
                <a:solidFill>
                  <a:sysClr val="windowText" lastClr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기존 본청 평가체계</a:t>
            </a:r>
            <a:endParaRPr lang="ko-KR" altLang="en-US" sz="1400" b="0" dirty="0">
              <a:solidFill>
                <a:sysClr val="windowText" lastClr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6753200" y="980728"/>
            <a:ext cx="2350647" cy="360040"/>
          </a:xfrm>
          <a:prstGeom prst="rect">
            <a:avLst/>
          </a:prstGeom>
          <a:solidFill>
            <a:schemeClr val="accent5">
              <a:lumMod val="90000"/>
            </a:schemeClr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0" dirty="0" smtClean="0">
                <a:solidFill>
                  <a:srgbClr val="FF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개선</a:t>
            </a:r>
            <a:r>
              <a:rPr lang="en-US" altLang="ko-KR" sz="1400" b="0" dirty="0" smtClean="0">
                <a:solidFill>
                  <a:srgbClr val="FF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lang="ko-KR" altLang="en-US" sz="1400" b="0" dirty="0" smtClean="0">
                <a:solidFill>
                  <a:srgbClr val="FF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안</a:t>
            </a:r>
            <a:r>
              <a:rPr lang="en-US" altLang="ko-KR" sz="1400" b="0" dirty="0" smtClean="0">
                <a:solidFill>
                  <a:srgbClr val="FF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lang="ko-KR" altLang="en-US" sz="1400" b="0" dirty="0">
              <a:solidFill>
                <a:srgbClr val="FF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18" name="오른쪽 화살표 17"/>
          <p:cNvSpPr/>
          <p:nvPr/>
        </p:nvSpPr>
        <p:spPr>
          <a:xfrm>
            <a:off x="3368824" y="2285365"/>
            <a:ext cx="3201839" cy="648072"/>
          </a:xfrm>
          <a:prstGeom prst="rightArrow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/>
          <p:cNvSpPr txBox="1"/>
          <p:nvPr/>
        </p:nvSpPr>
        <p:spPr>
          <a:xfrm>
            <a:off x="3857900" y="1789802"/>
            <a:ext cx="222368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 smtClean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지표 사전성격평가 확대</a:t>
            </a:r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146441" y="3090446"/>
            <a:ext cx="164660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 smtClean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상위자 평가 축소</a:t>
            </a:r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모서리가 둥근 직사각형 20"/>
          <p:cNvSpPr/>
          <p:nvPr/>
        </p:nvSpPr>
        <p:spPr>
          <a:xfrm>
            <a:off x="776536" y="3933056"/>
            <a:ext cx="8327311" cy="2304256"/>
          </a:xfrm>
          <a:prstGeom prst="round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❍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평가체계의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수용도를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높이기 위해서는 평가의 공정성과 신뢰도를 제고해야 함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12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 smtClean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❍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정성평가의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영향력이 미미할 경우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정량평가만으로 결과가 결정되므로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쉬운 지표와 낮은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목표값으로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달성도를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높이는 데에만 치중하게 될 가능성이 높음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따라서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정량평가와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정성평가의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균형성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확보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해야 함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12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 smtClean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❍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정량평가와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정성평가의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결과보다 상위자 평가의 결과로 평가순위가 크게 변동되면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기존 정량 및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정성평가에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대한 부서들의 노력을 기대할 수 없으므로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상위자 평가의 영향력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최소화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할 필요가 있음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12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 smtClean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❍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특히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상위자 평가를 상대평가로 진행하게 되면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똑같이 열심히 하는 부서라도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평가등급의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차이가 생길 수 밖에 없어서 </a:t>
            </a:r>
            <a:r>
              <a:rPr lang="ko-KR" altLang="en-US" sz="1200" dirty="0" err="1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평가체계에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대한 신뢰 및 수용도가 낮아질 수 있음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그러므로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상위자 평가는 절대평가로 진행</a:t>
            </a:r>
            <a:r>
              <a:rPr lang="ko-KR" altLang="en-US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하는 것이 바람직함</a:t>
            </a:r>
            <a:r>
              <a:rPr lang="en-US" altLang="ko-KR" sz="12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12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28167386"/>
      </p:ext>
    </p:extLst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1" name="슬라이드 번호 개체 틀 3"/>
          <p:cNvSpPr>
            <a:spLocks noGrp="1"/>
          </p:cNvSpPr>
          <p:nvPr>
            <p:ph type="sldNum" sz="quarter" idx="429496729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4D4FA00B-5C71-4B9B-8B33-C5AD9BFA147D}" type="slidenum">
              <a:rPr lang="ko-KR" altLang="en-US" sz="1400">
                <a:solidFill>
                  <a:schemeClr val="tx1"/>
                </a:solidFill>
                <a:ea typeface="굴림체" panose="020B0609000101010101" pitchFamily="49" charset="-127"/>
              </a:rPr>
              <a:pPr/>
              <a:t>119</a:t>
            </a:fld>
            <a:endParaRPr lang="en-US" altLang="ko-KR" sz="1400" dirty="0">
              <a:solidFill>
                <a:schemeClr val="tx1"/>
              </a:solidFill>
              <a:ea typeface="굴림체" panose="020B0609000101010101" pitchFamily="49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22CA5C4B-03AF-4BA5-B619-29189E770B8C}"/>
              </a:ext>
            </a:extLst>
          </p:cNvPr>
          <p:cNvGrpSpPr/>
          <p:nvPr/>
        </p:nvGrpSpPr>
        <p:grpSpPr>
          <a:xfrm>
            <a:off x="445963" y="1160685"/>
            <a:ext cx="8890000" cy="5197253"/>
            <a:chOff x="445963" y="836712"/>
            <a:chExt cx="8890000" cy="5530692"/>
          </a:xfrm>
        </p:grpSpPr>
        <p:sp>
          <p:nvSpPr>
            <p:cNvPr id="4" name="TextBox 4">
              <a:extLst>
                <a:ext uri="{FF2B5EF4-FFF2-40B4-BE49-F238E27FC236}">
                  <a16:creationId xmlns:a16="http://schemas.microsoft.com/office/drawing/2014/main" id="{6A89125E-8FB6-4D2A-B85B-9C7B23E578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5963" y="836712"/>
              <a:ext cx="2752725" cy="571500"/>
            </a:xfrm>
            <a:prstGeom prst="rect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algn="ctr" eaLnBrk="1" latinLnBrk="1" hangingPunct="1"/>
              <a:r>
                <a:rPr kumimoji="0" lang="ko-KR" altLang="en-US">
                  <a:solidFill>
                    <a:schemeClr val="bg1"/>
                  </a:solidFill>
                  <a:latin typeface="나눔고딕" pitchFamily="50" charset="-127"/>
                  <a:ea typeface="나눔고딕" pitchFamily="50" charset="-127"/>
                </a:rPr>
                <a:t>구분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889061E9-7EA6-4E14-9A02-49618C44674F}"/>
                </a:ext>
              </a:extLst>
            </p:cNvPr>
            <p:cNvSpPr txBox="1"/>
            <p:nvPr/>
          </p:nvSpPr>
          <p:spPr>
            <a:xfrm>
              <a:off x="3406651" y="836712"/>
              <a:ext cx="5929312" cy="571500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</p:spPr>
          <p:txBody>
            <a:bodyPr anchor="ctr"/>
            <a:lstStyle/>
            <a:p>
              <a:pPr algn="ctr" eaLnBrk="1" fontAlgn="auto" latin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dirty="0">
                  <a:solidFill>
                    <a:schemeClr val="bg1"/>
                  </a:solidFill>
                  <a:latin typeface="나눔고딕" pitchFamily="50" charset="-127"/>
                  <a:ea typeface="나눔고딕" pitchFamily="50" charset="-127"/>
                </a:rPr>
                <a:t>세부내용</a:t>
              </a: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274E9556-7AFA-44F9-88B3-51408BF36DC4}"/>
                </a:ext>
              </a:extLst>
            </p:cNvPr>
            <p:cNvSpPr/>
            <p:nvPr/>
          </p:nvSpPr>
          <p:spPr>
            <a:xfrm>
              <a:off x="445963" y="1546324"/>
              <a:ext cx="2746375" cy="1143000"/>
            </a:xfrm>
            <a:prstGeom prst="rect">
              <a:avLst/>
            </a:prstGeom>
            <a:solidFill>
              <a:srgbClr val="87C32F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latin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160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성과지표 설정</a:t>
              </a:r>
              <a:endParaRPr kumimoji="0" lang="en-US" altLang="ko-KR" sz="1600" dirty="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DDFF534E-7DA4-409F-993C-0BD9F8B92877}"/>
                </a:ext>
              </a:extLst>
            </p:cNvPr>
            <p:cNvSpPr/>
            <p:nvPr/>
          </p:nvSpPr>
          <p:spPr>
            <a:xfrm>
              <a:off x="3406650" y="1546324"/>
              <a:ext cx="5922963" cy="1143000"/>
            </a:xfrm>
            <a:prstGeom prst="rect">
              <a:avLst/>
            </a:prstGeom>
            <a:solidFill>
              <a:srgbClr val="B8E07D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285750" indent="-285750" latinLnBrk="1">
                <a:lnSpc>
                  <a:spcPts val="2000"/>
                </a:lnSpc>
                <a:buFont typeface="Wingdings" panose="05000000000000000000" pitchFamily="2" charset="2"/>
                <a:buChar char="§"/>
              </a:pP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성과지표는 업무의 성과를 측정 할 수 있도록 최소한의 기준을 충족해야 함</a:t>
              </a:r>
              <a:r>
                <a:rPr lang="en-US" altLang="ko-KR" sz="1400" b="0" dirty="0">
                  <a:solidFill>
                    <a:schemeClr val="tx1"/>
                  </a:solidFill>
                  <a:ea typeface="나눔고딕" pitchFamily="50" charset="-127"/>
                </a:rPr>
                <a:t>. </a:t>
              </a:r>
              <a:r>
                <a:rPr lang="ko-KR" altLang="en-US" sz="1400" dirty="0">
                  <a:solidFill>
                    <a:schemeClr val="tx1"/>
                  </a:solidFill>
                  <a:ea typeface="나눔고딕" pitchFamily="50" charset="-127"/>
                </a:rPr>
                <a:t>실질적인 성과를 측정할 수 있는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 </a:t>
              </a:r>
              <a:r>
                <a:rPr lang="ko-KR" altLang="en-US" sz="1400" dirty="0" smtClean="0">
                  <a:solidFill>
                    <a:srgbClr val="C00000"/>
                  </a:solidFill>
                  <a:ea typeface="나눔고딕" pitchFamily="50" charset="-127"/>
                </a:rPr>
                <a:t>성과지표의 개선과 산식 도출</a:t>
              </a:r>
              <a:r>
                <a:rPr lang="ko-KR" altLang="en-US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이 필요함</a:t>
              </a:r>
              <a:r>
                <a:rPr lang="en-US" altLang="ko-KR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.</a:t>
              </a:r>
              <a:endParaRPr lang="ko-KR" altLang="en-US" sz="1400" b="0" dirty="0">
                <a:solidFill>
                  <a:schemeClr val="tx1"/>
                </a:solidFill>
                <a:ea typeface="나눔고딕" pitchFamily="50" charset="-127"/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EC62B2FD-34E1-4047-BDED-3A3C6323DC91}"/>
                </a:ext>
              </a:extLst>
            </p:cNvPr>
            <p:cNvSpPr/>
            <p:nvPr/>
          </p:nvSpPr>
          <p:spPr>
            <a:xfrm>
              <a:off x="445963" y="2765524"/>
              <a:ext cx="2746375" cy="714914"/>
            </a:xfrm>
            <a:prstGeom prst="rect">
              <a:avLst/>
            </a:prstGeom>
            <a:solidFill>
              <a:srgbClr val="87C32F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latin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160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외부평가 대응</a:t>
              </a:r>
              <a:endParaRPr kumimoji="0" lang="en-US" altLang="ko-KR" sz="1600" dirty="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F7E541D-8E81-4802-9CB0-7FEEE5132D04}"/>
                </a:ext>
              </a:extLst>
            </p:cNvPr>
            <p:cNvSpPr/>
            <p:nvPr/>
          </p:nvSpPr>
          <p:spPr>
            <a:xfrm>
              <a:off x="445963" y="3556638"/>
              <a:ext cx="2746375" cy="996589"/>
            </a:xfrm>
            <a:prstGeom prst="rect">
              <a:avLst/>
            </a:prstGeom>
            <a:solidFill>
              <a:srgbClr val="87C32F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latin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dirty="0" err="1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목표값</a:t>
              </a:r>
              <a:r>
                <a:rPr lang="ko-KR" altLang="en-US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 설정근거</a:t>
              </a:r>
              <a:endParaRPr kumimoji="0" lang="en-US" altLang="ko-KR" sz="1600" dirty="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7062DAEB-1A81-458B-A79F-6EC065B1F417}"/>
                </a:ext>
              </a:extLst>
            </p:cNvPr>
            <p:cNvSpPr/>
            <p:nvPr/>
          </p:nvSpPr>
          <p:spPr>
            <a:xfrm>
              <a:off x="3406650" y="2765524"/>
              <a:ext cx="5929313" cy="714914"/>
            </a:xfrm>
            <a:prstGeom prst="rect">
              <a:avLst/>
            </a:prstGeom>
            <a:solidFill>
              <a:srgbClr val="B8E07D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285750" indent="-285750" latinLnBrk="1">
                <a:lnSpc>
                  <a:spcPts val="2000"/>
                </a:lnSpc>
                <a:buFont typeface="Wingdings" panose="05000000000000000000" pitchFamily="2" charset="2"/>
                <a:buChar char="§"/>
                <a:defRPr/>
              </a:pPr>
              <a:r>
                <a:rPr kumimoji="0" lang="ko-KR" altLang="en-US" sz="1400" b="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도정평가와 정부합동평가의 </a:t>
              </a:r>
              <a:r>
                <a:rPr lang="ko-KR" altLang="en-US" sz="1400" b="0" dirty="0" err="1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대</a:t>
              </a:r>
              <a:r>
                <a:rPr kumimoji="0" lang="ko-KR" altLang="en-US" sz="1400" b="0" dirty="0" err="1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응성을</a:t>
              </a:r>
              <a:r>
                <a:rPr kumimoji="0" lang="ko-KR" altLang="en-US" sz="1400" b="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 </a:t>
              </a:r>
              <a:r>
                <a:rPr kumimoji="0" lang="ko-KR" altLang="en-US" sz="1400" b="0" dirty="0" smtClean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심화할 </a:t>
              </a:r>
              <a:r>
                <a:rPr kumimoji="0" lang="ko-KR" altLang="en-US" sz="1400" b="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수 있도록 </a:t>
              </a:r>
              <a:r>
                <a:rPr kumimoji="0" lang="ko-KR" altLang="en-US" sz="140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해당부문 평가지표를 적극적으로 반영</a:t>
              </a:r>
              <a:r>
                <a:rPr kumimoji="0" lang="ko-KR" altLang="en-US" sz="1400" b="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 </a:t>
              </a:r>
              <a:r>
                <a:rPr kumimoji="0" lang="ko-KR" altLang="en-US" sz="1400" b="0" dirty="0" smtClean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활용함</a:t>
              </a:r>
              <a:r>
                <a:rPr kumimoji="0" lang="en-US" altLang="ko-KR" sz="1400" b="0" dirty="0" smtClean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.</a:t>
              </a:r>
              <a:endParaRPr kumimoji="0" lang="ko-KR" altLang="en-US" sz="1400" b="0" dirty="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493259D5-CA8C-4E59-83D3-4DDD73502E4C}"/>
                </a:ext>
              </a:extLst>
            </p:cNvPr>
            <p:cNvSpPr/>
            <p:nvPr/>
          </p:nvSpPr>
          <p:spPr>
            <a:xfrm>
              <a:off x="3406650" y="3556638"/>
              <a:ext cx="5929313" cy="996589"/>
            </a:xfrm>
            <a:prstGeom prst="rect">
              <a:avLst/>
            </a:prstGeom>
            <a:solidFill>
              <a:srgbClr val="B8E07D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285750" indent="-285750" latinLnBrk="1">
                <a:lnSpc>
                  <a:spcPts val="2000"/>
                </a:lnSpc>
                <a:buFont typeface="Wingdings" panose="05000000000000000000" pitchFamily="2" charset="2"/>
                <a:buChar char="§"/>
              </a:pP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부서는 달성이 가능한 낮은 수준의 </a:t>
              </a:r>
              <a:r>
                <a:rPr lang="ko-KR" altLang="en-US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성과지표 및 </a:t>
              </a:r>
              <a:r>
                <a:rPr lang="ko-KR" altLang="en-US" sz="1400" b="0" dirty="0" err="1">
                  <a:solidFill>
                    <a:schemeClr val="tx1"/>
                  </a:solidFill>
                  <a:ea typeface="나눔고딕" pitchFamily="50" charset="-127"/>
                </a:rPr>
                <a:t>목표값을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 설정하려는 경향이 있음</a:t>
              </a:r>
              <a:r>
                <a:rPr lang="en-US" altLang="ko-KR" sz="1400" b="0" dirty="0">
                  <a:solidFill>
                    <a:schemeClr val="tx1"/>
                  </a:solidFill>
                  <a:ea typeface="나눔고딕" pitchFamily="50" charset="-127"/>
                </a:rPr>
                <a:t>. </a:t>
              </a:r>
              <a:r>
                <a:rPr lang="ko-KR" altLang="en-US" sz="1400" dirty="0" err="1">
                  <a:solidFill>
                    <a:schemeClr val="tx1"/>
                  </a:solidFill>
                  <a:ea typeface="나눔고딕" pitchFamily="50" charset="-127"/>
                </a:rPr>
                <a:t>목표값</a:t>
              </a:r>
              <a:r>
                <a:rPr lang="ko-KR" altLang="en-US" sz="1400" dirty="0">
                  <a:solidFill>
                    <a:schemeClr val="tx1"/>
                  </a:solidFill>
                  <a:ea typeface="나눔고딕" pitchFamily="50" charset="-127"/>
                </a:rPr>
                <a:t> 설정근거를 명확하게 정의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하여 </a:t>
              </a:r>
              <a:r>
                <a:rPr lang="ko-KR" altLang="en-US" sz="1400" dirty="0" err="1">
                  <a:solidFill>
                    <a:srgbClr val="C00000"/>
                  </a:solidFill>
                  <a:ea typeface="나눔고딕" pitchFamily="50" charset="-127"/>
                </a:rPr>
                <a:t>목표값에</a:t>
              </a:r>
              <a:r>
                <a:rPr lang="ko-KR" altLang="en-US" sz="1400" dirty="0">
                  <a:solidFill>
                    <a:srgbClr val="C00000"/>
                  </a:solidFill>
                  <a:ea typeface="나눔고딕" pitchFamily="50" charset="-127"/>
                </a:rPr>
                <a:t> 대한 도전성 확보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가 요구됨</a:t>
              </a:r>
              <a:r>
                <a:rPr lang="en-US" altLang="ko-KR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.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A7E9BD6-CBC1-4AA3-A889-EC7CF915FA74}"/>
                </a:ext>
              </a:extLst>
            </p:cNvPr>
            <p:cNvSpPr/>
            <p:nvPr/>
          </p:nvSpPr>
          <p:spPr>
            <a:xfrm>
              <a:off x="445963" y="4629427"/>
              <a:ext cx="2746375" cy="1737976"/>
            </a:xfrm>
            <a:prstGeom prst="rect">
              <a:avLst/>
            </a:prstGeom>
            <a:solidFill>
              <a:srgbClr val="87C32F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latinLnBrk="1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평</a:t>
              </a:r>
              <a:r>
                <a:rPr kumimoji="0" lang="ko-KR" altLang="en-US" sz="1600" dirty="0">
                  <a:solidFill>
                    <a:schemeClr val="tx1"/>
                  </a:solidFill>
                  <a:latin typeface="나눔고딕" pitchFamily="50" charset="-127"/>
                  <a:ea typeface="나눔고딕" pitchFamily="50" charset="-127"/>
                </a:rPr>
                <a:t>가체계 개선</a:t>
              </a:r>
              <a:endParaRPr kumimoji="0" lang="en-US" altLang="ko-KR" sz="1600" dirty="0">
                <a:solidFill>
                  <a:schemeClr val="tx1"/>
                </a:solidFill>
                <a:latin typeface="나눔고딕" pitchFamily="50" charset="-127"/>
                <a:ea typeface="나눔고딕" pitchFamily="50" charset="-127"/>
              </a:endParaRP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146A8FEB-F648-4235-A552-8AED7F8E35C9}"/>
                </a:ext>
              </a:extLst>
            </p:cNvPr>
            <p:cNvSpPr/>
            <p:nvPr/>
          </p:nvSpPr>
          <p:spPr>
            <a:xfrm>
              <a:off x="3406650" y="4629427"/>
              <a:ext cx="5929313" cy="1737977"/>
            </a:xfrm>
            <a:prstGeom prst="rect">
              <a:avLst/>
            </a:prstGeom>
            <a:solidFill>
              <a:srgbClr val="B8E07D"/>
            </a:solidFill>
            <a:ln>
              <a:solidFill>
                <a:schemeClr val="accent4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285750" indent="-285750" latinLnBrk="1">
                <a:lnSpc>
                  <a:spcPts val="2000"/>
                </a:lnSpc>
                <a:buFont typeface="Wingdings" panose="05000000000000000000" pitchFamily="2" charset="2"/>
                <a:buChar char="§"/>
              </a:pP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성과평가체계의 </a:t>
              </a:r>
              <a:r>
                <a:rPr lang="ko-KR" altLang="en-US" sz="1400" dirty="0">
                  <a:solidFill>
                    <a:schemeClr val="tx1"/>
                  </a:solidFill>
                  <a:ea typeface="나눔고딕" pitchFamily="50" charset="-127"/>
                </a:rPr>
                <a:t>급격한 변화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는 내부 구성원의 평가에 대한 </a:t>
              </a:r>
              <a:r>
                <a:rPr lang="ko-KR" altLang="en-US" sz="1400" dirty="0">
                  <a:solidFill>
                    <a:schemeClr val="tx1"/>
                  </a:solidFill>
                  <a:ea typeface="나눔고딕" pitchFamily="50" charset="-127"/>
                </a:rPr>
                <a:t>적응 및 수용도 저하를 유발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할 수 있음</a:t>
              </a:r>
              <a:r>
                <a:rPr lang="en-US" altLang="ko-KR" sz="1400" b="0" dirty="0">
                  <a:solidFill>
                    <a:schemeClr val="tx1"/>
                  </a:solidFill>
                  <a:ea typeface="나눔고딕" pitchFamily="50" charset="-127"/>
                </a:rPr>
                <a:t>. 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내부 구성원의 수용성을 확보할 수 </a:t>
              </a:r>
              <a:r>
                <a:rPr lang="ko-KR" altLang="en-US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있도록</a:t>
              </a:r>
              <a:r>
                <a:rPr lang="en-US" altLang="ko-KR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,</a:t>
              </a:r>
              <a:r>
                <a:rPr lang="ko-KR" altLang="en-US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 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평가결과 </a:t>
              </a:r>
              <a:r>
                <a:rPr lang="ko-KR" altLang="en-US" sz="1400" dirty="0">
                  <a:solidFill>
                    <a:srgbClr val="C00000"/>
                  </a:solidFill>
                  <a:ea typeface="나눔고딕" pitchFamily="50" charset="-127"/>
                </a:rPr>
                <a:t>문제점을 해소할 수 있을 정도의 개선</a:t>
              </a:r>
              <a:r>
                <a:rPr lang="ko-KR" altLang="en-US" sz="1400" b="0" dirty="0">
                  <a:solidFill>
                    <a:schemeClr val="tx1"/>
                  </a:solidFill>
                  <a:ea typeface="나눔고딕" pitchFamily="50" charset="-127"/>
                </a:rPr>
                <a:t>이 요구됨</a:t>
              </a:r>
              <a:r>
                <a:rPr lang="en-US" altLang="ko-KR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.</a:t>
              </a:r>
            </a:p>
            <a:p>
              <a:pPr marL="285750" indent="-285750" latinLnBrk="1">
                <a:lnSpc>
                  <a:spcPts val="2000"/>
                </a:lnSpc>
                <a:buFont typeface="Wingdings" panose="05000000000000000000" pitchFamily="2" charset="2"/>
                <a:buChar char="§"/>
              </a:pPr>
              <a:r>
                <a:rPr lang="ko-KR" altLang="en-US" sz="1400" dirty="0" err="1" smtClean="0">
                  <a:solidFill>
                    <a:schemeClr val="tx1"/>
                  </a:solidFill>
                  <a:ea typeface="나눔고딕" pitchFamily="50" charset="-127"/>
                </a:rPr>
                <a:t>정성평가의</a:t>
              </a:r>
              <a:r>
                <a:rPr lang="ko-KR" altLang="en-US" sz="1400" dirty="0" smtClean="0">
                  <a:solidFill>
                    <a:schemeClr val="tx1"/>
                  </a:solidFill>
                  <a:ea typeface="나눔고딕" pitchFamily="50" charset="-127"/>
                </a:rPr>
                <a:t> 평가점수 차이가 적을수록</a:t>
              </a:r>
              <a:r>
                <a:rPr lang="ko-KR" altLang="en-US" sz="1400" b="0" dirty="0" smtClean="0">
                  <a:solidFill>
                    <a:schemeClr val="tx1"/>
                  </a:solidFill>
                  <a:ea typeface="나눔고딕" pitchFamily="50" charset="-127"/>
                </a:rPr>
                <a:t> </a:t>
              </a:r>
              <a:r>
                <a:rPr lang="ko-KR" altLang="en-US" sz="1400" b="0" dirty="0" err="1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목표값의</a:t>
              </a:r>
              <a:r>
                <a:rPr lang="ko-KR" altLang="en-US" sz="1400" b="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도전적 설정 유도가 어려우므로</a:t>
              </a:r>
              <a:r>
                <a:rPr lang="en-US" altLang="ko-KR" sz="1400" b="0" dirty="0">
                  <a:solidFill>
                    <a:schemeClr val="tx1"/>
                  </a:solidFill>
                  <a:ea typeface="나눔고딕" pitchFamily="50" charset="-127"/>
                </a:rPr>
                <a:t>, </a:t>
              </a:r>
              <a:r>
                <a:rPr lang="ko-KR" altLang="en-US" sz="1400" dirty="0">
                  <a:solidFill>
                    <a:srgbClr val="C00000"/>
                  </a:solidFill>
                  <a:ea typeface="나눔고딕" pitchFamily="50" charset="-127"/>
                </a:rPr>
                <a:t>점수 배분이나 최고점</a:t>
              </a:r>
              <a:r>
                <a:rPr lang="en-US" altLang="ko-KR" sz="1400" dirty="0">
                  <a:solidFill>
                    <a:srgbClr val="C0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·</a:t>
              </a:r>
              <a:r>
                <a:rPr lang="ko-KR" altLang="en-US" sz="1400" dirty="0">
                  <a:solidFill>
                    <a:srgbClr val="C00000"/>
                  </a:solidFill>
                  <a:latin typeface="맑은 고딕" panose="020B0503020000020004" pitchFamily="50" charset="-127"/>
                  <a:ea typeface="나눔고딕"/>
                </a:rPr>
                <a:t>최저점 간의 차이를 확대할 필요</a:t>
              </a:r>
              <a:r>
                <a:rPr lang="ko-KR" altLang="en-US" sz="1400" b="0" dirty="0">
                  <a:solidFill>
                    <a:schemeClr val="tx1"/>
                  </a:solidFill>
                  <a:latin typeface="맑은 고딕" panose="020B0503020000020004" pitchFamily="50" charset="-127"/>
                  <a:ea typeface="나눔고딕"/>
                </a:rPr>
                <a:t>가 </a:t>
              </a:r>
              <a:r>
                <a:rPr lang="ko-KR" altLang="en-US" sz="1400" b="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있음</a:t>
              </a:r>
              <a:r>
                <a:rPr lang="en-US" altLang="ko-KR" sz="1400" b="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1400" b="0" dirty="0">
                <a:solidFill>
                  <a:schemeClr val="tx1"/>
                </a:solidFill>
                <a:ea typeface="나눔고딕" pitchFamily="50" charset="-127"/>
              </a:endParaRPr>
            </a:p>
          </p:txBody>
        </p:sp>
      </p:grpSp>
      <p:sp>
        <p:nvSpPr>
          <p:cNvPr id="14" name="Text Box 3">
            <a:extLst>
              <a:ext uri="{FF2B5EF4-FFF2-40B4-BE49-F238E27FC236}">
                <a16:creationId xmlns:a16="http://schemas.microsoft.com/office/drawing/2014/main" id="{00F37E81-5030-4CF2-938D-EB0AD0A3B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8" y="333375"/>
            <a:ext cx="547260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 marL="457200" indent="-4572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pPr fontAlgn="t">
              <a:spcBef>
                <a:spcPct val="50000"/>
              </a:spcBef>
              <a:spcAft>
                <a:spcPct val="20000"/>
              </a:spcAft>
              <a:buFont typeface="Symbol" panose="05050102010706020507" pitchFamily="18" charset="2"/>
              <a:buNone/>
            </a:pPr>
            <a:r>
              <a:rPr lang="en-US" altLang="ko-KR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2. </a:t>
            </a:r>
            <a:r>
              <a:rPr lang="ko-KR" altLang="en-US" dirty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성과관리체계 </a:t>
            </a:r>
            <a:r>
              <a:rPr lang="ko-KR" altLang="en-US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개선방안 </a:t>
            </a:r>
            <a:r>
              <a:rPr lang="en-US" altLang="ko-KR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– </a:t>
            </a:r>
            <a:r>
              <a:rPr lang="ko-KR" altLang="en-US" dirty="0" smtClean="0">
                <a:solidFill>
                  <a:srgbClr val="000000"/>
                </a:solidFill>
                <a:latin typeface="HY헤드라인M" panose="02030600000101010101" pitchFamily="18" charset="-127"/>
                <a:ea typeface="HY헤드라인M" panose="02030600000101010101" pitchFamily="18" charset="-127"/>
              </a:rPr>
              <a:t>향후 개선 방향</a:t>
            </a:r>
            <a:endParaRPr lang="ko-KR" altLang="en-US" dirty="0">
              <a:solidFill>
                <a:srgbClr val="000000"/>
              </a:solidFill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2434710"/>
      </p:ext>
    </p:extLst>
  </p:cSld>
  <p:clrMapOvr>
    <a:masterClrMapping/>
  </p:clrMapOvr>
  <p:transition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9669" name="Rectangle 5"/>
          <p:cNvSpPr>
            <a:spLocks noChangeArrowheads="1"/>
          </p:cNvSpPr>
          <p:nvPr/>
        </p:nvSpPr>
        <p:spPr bwMode="auto">
          <a:xfrm>
            <a:off x="1895475" y="2133600"/>
            <a:ext cx="6129338" cy="338138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  <a:effectLst>
            <a:prstShdw prst="shdw18" dist="17961" dir="135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  <p:txBody>
          <a:bodyPr>
            <a:spAutoFit/>
          </a:bodyPr>
          <a:lstStyle/>
          <a:p>
            <a:pPr algn="ctr" eaLnBrk="1" latinLnBrk="1" hangingPunct="1">
              <a:spcBef>
                <a:spcPct val="20000"/>
              </a:spcBef>
              <a:defRPr/>
            </a:pPr>
            <a:r>
              <a:rPr kumimoji="1" lang="en-US" altLang="ko-KR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2021</a:t>
            </a:r>
            <a:r>
              <a:rPr kumimoji="1" lang="ko-KR" altLang="en-US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년</a:t>
            </a:r>
            <a:r>
              <a:rPr kumimoji="1" lang="en-US" altLang="ko-KR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 </a:t>
            </a:r>
            <a:r>
              <a:rPr kumimoji="1" lang="ko-KR" altLang="en-US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김해시</a:t>
            </a:r>
            <a:r>
              <a:rPr kumimoji="1" lang="en-US" altLang="ko-KR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 </a:t>
            </a:r>
            <a:r>
              <a:rPr kumimoji="1" lang="ko-KR" altLang="en-US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성과관리</a:t>
            </a:r>
            <a:r>
              <a:rPr kumimoji="1" lang="en-US" altLang="ko-KR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(</a:t>
            </a:r>
            <a:r>
              <a:rPr kumimoji="1" lang="ko-KR" altLang="en-US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자체평가</a:t>
            </a:r>
            <a:r>
              <a:rPr kumimoji="1" lang="en-US" altLang="ko-KR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) </a:t>
            </a:r>
            <a:r>
              <a:rPr kumimoji="1" lang="ko-KR" altLang="en-US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컨설팅  최종보고서</a:t>
            </a:r>
          </a:p>
        </p:txBody>
      </p:sp>
      <p:sp>
        <p:nvSpPr>
          <p:cNvPr id="2929671" name="Rectangle 7"/>
          <p:cNvSpPr>
            <a:spLocks noChangeArrowheads="1"/>
          </p:cNvSpPr>
          <p:nvPr/>
        </p:nvSpPr>
        <p:spPr bwMode="auto">
          <a:xfrm>
            <a:off x="3021013" y="2619375"/>
            <a:ext cx="3416320" cy="1606594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  <a:effectLst>
            <a:prstShdw prst="shdw18" dist="17961" dir="135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  <p:txBody>
          <a:bodyPr wrap="none">
            <a:spAutoFit/>
          </a:bodyPr>
          <a:lstStyle/>
          <a:p>
            <a:pPr eaLnBrk="1" latinLnBrk="1" hangingPunct="1">
              <a:spcBef>
                <a:spcPct val="20000"/>
              </a:spcBef>
              <a:defRPr/>
            </a:pPr>
            <a:r>
              <a:rPr kumimoji="1" lang="en-US" altLang="ko-KR" sz="1200" b="0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2021</a:t>
            </a:r>
            <a:r>
              <a:rPr kumimoji="1" lang="ko-KR" altLang="en-US" sz="1200" b="0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년 </a:t>
            </a:r>
            <a:r>
              <a:rPr kumimoji="1" lang="en-US" altLang="ko-KR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5</a:t>
            </a: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월 인쇄</a:t>
            </a:r>
          </a:p>
          <a:p>
            <a:pPr eaLnBrk="1" latinLnBrk="1" hangingPunct="1">
              <a:spcBef>
                <a:spcPct val="20000"/>
              </a:spcBef>
              <a:defRPr/>
            </a:pPr>
            <a:r>
              <a:rPr kumimoji="1" lang="en-US" altLang="ko-KR" sz="1200" b="0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2021</a:t>
            </a:r>
            <a:r>
              <a:rPr kumimoji="1" lang="ko-KR" altLang="en-US" sz="1200" b="0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년 </a:t>
            </a:r>
            <a:r>
              <a:rPr kumimoji="1" lang="en-US" altLang="ko-KR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5</a:t>
            </a: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월 발행</a:t>
            </a:r>
          </a:p>
          <a:p>
            <a:pPr eaLnBrk="1" latinLnBrk="1" hangingPunct="1">
              <a:spcBef>
                <a:spcPct val="20000"/>
              </a:spcBef>
              <a:defRPr/>
            </a:pP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발행인 </a:t>
            </a:r>
            <a:r>
              <a:rPr kumimoji="1" lang="en-US" altLang="ko-KR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: </a:t>
            </a: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김해시청 기획예산담당관</a:t>
            </a:r>
          </a:p>
          <a:p>
            <a:pPr eaLnBrk="1" latinLnBrk="1" hangingPunct="1">
              <a:spcBef>
                <a:spcPct val="20000"/>
              </a:spcBef>
              <a:defRPr/>
            </a:pP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발행처 </a:t>
            </a:r>
            <a:r>
              <a:rPr kumimoji="1" lang="en-US" altLang="ko-KR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: </a:t>
            </a: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기획예산담당관 재정진단팀</a:t>
            </a:r>
          </a:p>
          <a:p>
            <a:pPr eaLnBrk="1" latinLnBrk="1" hangingPunct="1">
              <a:spcBef>
                <a:spcPct val="20000"/>
              </a:spcBef>
              <a:defRPr/>
            </a:pP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            경남 김해시 김해대로 </a:t>
            </a:r>
            <a:r>
              <a:rPr kumimoji="1" lang="en-US" altLang="ko-KR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2401 </a:t>
            </a: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김해시청</a:t>
            </a:r>
          </a:p>
          <a:p>
            <a:pPr eaLnBrk="1" latinLnBrk="1" hangingPunct="1">
              <a:spcBef>
                <a:spcPct val="20000"/>
              </a:spcBef>
              <a:defRPr/>
            </a:pP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             </a:t>
            </a:r>
            <a:r>
              <a:rPr kumimoji="1" lang="en-US" altLang="ko-KR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TEL </a:t>
            </a:r>
            <a:r>
              <a:rPr kumimoji="1" lang="en-US" altLang="ko-KR" sz="1200" b="0" dirty="0" smtClean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051-330-6738</a:t>
            </a:r>
            <a:endParaRPr kumimoji="1" lang="en-US" altLang="ko-KR" sz="1200" b="0" dirty="0">
              <a:solidFill>
                <a:schemeClr val="tx1"/>
              </a:solidFill>
              <a:latin typeface="HY견명조" pitchFamily="18" charset="-127"/>
              <a:ea typeface="HY견명조" pitchFamily="18" charset="-127"/>
            </a:endParaRPr>
          </a:p>
          <a:p>
            <a:pPr eaLnBrk="1" latinLnBrk="1" hangingPunct="1">
              <a:spcBef>
                <a:spcPct val="20000"/>
              </a:spcBef>
              <a:defRPr/>
            </a:pP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연구기관</a:t>
            </a:r>
            <a:r>
              <a:rPr kumimoji="1" lang="en-US" altLang="ko-KR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: ㈜</a:t>
            </a:r>
            <a:r>
              <a:rPr kumimoji="1" lang="ko-KR" altLang="en-US" sz="1200" b="0" dirty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한국미래정책연구원</a:t>
            </a:r>
            <a:endParaRPr kumimoji="1" lang="en-US" altLang="ko-KR" sz="1200" b="0" dirty="0">
              <a:solidFill>
                <a:schemeClr val="tx1"/>
              </a:solidFill>
              <a:latin typeface="HY견명조" pitchFamily="18" charset="-127"/>
              <a:ea typeface="HY견명조" pitchFamily="18" charset="-127"/>
            </a:endParaRPr>
          </a:p>
        </p:txBody>
      </p:sp>
      <p:sp>
        <p:nvSpPr>
          <p:cNvPr id="2929672" name="Line 8"/>
          <p:cNvSpPr>
            <a:spLocks noChangeShapeType="1"/>
          </p:cNvSpPr>
          <p:nvPr/>
        </p:nvSpPr>
        <p:spPr bwMode="auto">
          <a:xfrm>
            <a:off x="2073275" y="4486275"/>
            <a:ext cx="60483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lg" len="lg"/>
            <a:tailEnd type="none" w="lg" len="lg"/>
          </a:ln>
          <a:effectLst>
            <a:prstShdw prst="shdw18" dist="17961" dir="13500000">
              <a:schemeClr val="tx1">
                <a:gamma/>
                <a:shade val="60000"/>
                <a:invGamma/>
                <a:alpha val="50000"/>
              </a:schemeClr>
            </a:prstShdw>
          </a:effectLst>
        </p:spPr>
        <p:txBody>
          <a:bodyPr/>
          <a:lstStyle/>
          <a:p>
            <a:pPr algn="ctr">
              <a:spcBef>
                <a:spcPct val="50000"/>
              </a:spcBef>
              <a:spcAft>
                <a:spcPct val="20000"/>
              </a:spcAft>
              <a:defRPr/>
            </a:pPr>
            <a:endParaRPr lang="ko-KR" altLang="en-US"/>
          </a:p>
        </p:txBody>
      </p:sp>
      <p:sp>
        <p:nvSpPr>
          <p:cNvPr id="2929673" name="Rectangle 9"/>
          <p:cNvSpPr>
            <a:spLocks noChangeArrowheads="1"/>
          </p:cNvSpPr>
          <p:nvPr/>
        </p:nvSpPr>
        <p:spPr bwMode="auto">
          <a:xfrm>
            <a:off x="3011488" y="4572000"/>
            <a:ext cx="3313112" cy="276225"/>
          </a:xfrm>
          <a:prstGeom prst="rect">
            <a:avLst/>
          </a:prstGeom>
          <a:noFill/>
          <a:ln w="9525" algn="ctr">
            <a:noFill/>
            <a:miter lim="800000"/>
            <a:headEnd type="none" w="lg" len="lg"/>
            <a:tailEnd type="none" w="lg" len="lg"/>
          </a:ln>
          <a:effectLst>
            <a:prstShdw prst="shdw18" dist="17961" dir="135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  <p:txBody>
          <a:bodyPr wrap="none">
            <a:spAutoFit/>
          </a:bodyPr>
          <a:lstStyle/>
          <a:p>
            <a:pPr algn="ctr" eaLnBrk="1" latinLnBrk="1" hangingPunct="1">
              <a:spcBef>
                <a:spcPct val="20000"/>
              </a:spcBef>
              <a:defRPr/>
            </a:pPr>
            <a:r>
              <a:rPr kumimoji="1" lang="ko-KR" altLang="en-US" sz="1200" b="0">
                <a:solidFill>
                  <a:schemeClr val="tx1"/>
                </a:solidFill>
                <a:latin typeface="HY견명조" pitchFamily="18" charset="-127"/>
                <a:ea typeface="HY견명조" pitchFamily="18" charset="-127"/>
              </a:rPr>
              <a:t>사전승인 없이 보고서내용의 무단복제를 금함</a:t>
            </a:r>
          </a:p>
        </p:txBody>
      </p:sp>
      <p:sp>
        <p:nvSpPr>
          <p:cNvPr id="2929674" name="Line 10"/>
          <p:cNvSpPr>
            <a:spLocks noChangeShapeType="1"/>
          </p:cNvSpPr>
          <p:nvPr/>
        </p:nvSpPr>
        <p:spPr bwMode="auto">
          <a:xfrm>
            <a:off x="2000250" y="2541588"/>
            <a:ext cx="60483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lg" len="lg"/>
            <a:tailEnd type="none" w="lg" len="lg"/>
          </a:ln>
          <a:effectLst>
            <a:prstShdw prst="shdw18" dist="17961" dir="13500000">
              <a:schemeClr val="tx1">
                <a:gamma/>
                <a:shade val="60000"/>
                <a:invGamma/>
                <a:alpha val="50000"/>
              </a:schemeClr>
            </a:prstShdw>
          </a:effectLst>
        </p:spPr>
        <p:txBody>
          <a:bodyPr/>
          <a:lstStyle/>
          <a:p>
            <a:pPr algn="ctr">
              <a:spcBef>
                <a:spcPct val="50000"/>
              </a:spcBef>
              <a:spcAft>
                <a:spcPct val="20000"/>
              </a:spcAft>
              <a:defRPr/>
            </a:pPr>
            <a:endParaRPr lang="ko-KR" altLang="en-US"/>
          </a:p>
        </p:txBody>
      </p:sp>
      <p:sp>
        <p:nvSpPr>
          <p:cNvPr id="150535" name="슬라이드 번호 개체 틀 7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1pPr>
            <a:lvl2pPr marL="742950" indent="-28575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2pPr>
            <a:lvl3pPr marL="11430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3pPr>
            <a:lvl4pPr marL="16002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4pPr>
            <a:lvl5pPr marL="2057400" indent="-228600"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 b="1">
                <a:solidFill>
                  <a:schemeClr val="bg1"/>
                </a:solidFill>
                <a:latin typeface="Arial" panose="020B0604020202020204" pitchFamily="34" charset="0"/>
                <a:ea typeface="휴먼모음T" panose="02030504000101010101" pitchFamily="18" charset="-127"/>
              </a:defRPr>
            </a:lvl9pPr>
          </a:lstStyle>
          <a:p>
            <a:fld id="{AE18B454-18EC-4C2A-A2AE-17652634FC27}" type="slidenum">
              <a:rPr lang="ko-KR" altLang="en-US" sz="1400">
                <a:ea typeface="굴림체" panose="020B0609000101010101" pitchFamily="49" charset="-127"/>
              </a:rPr>
              <a:pPr/>
              <a:t>120</a:t>
            </a:fld>
            <a:endParaRPr lang="en-US" altLang="ko-KR" sz="1400">
              <a:ea typeface="굴림체" panose="020B0609000101010101" pitchFamily="49" charset="-127"/>
            </a:endParaRPr>
          </a:p>
        </p:txBody>
      </p:sp>
    </p:spTree>
  </p:cSld>
  <p:clrMapOvr>
    <a:masterClrMapping/>
  </p:clrMapOvr>
  <p:transition/>
</p:sld>
</file>

<file path=ppt/theme/theme1.xml><?xml version="1.0" encoding="utf-8"?>
<a:theme xmlns:a="http://schemas.openxmlformats.org/drawingml/2006/main" name="디자인 사용자 지정">
  <a:themeElements>
    <a:clrScheme name="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lnDef>
  </a:objectDefaults>
  <a:extraClrSchemeLst>
    <a:extraClrScheme>
      <a:clrScheme name="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2_기본 디자인">
  <a:themeElements>
    <a:clrScheme name="1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lnDef>
  </a:objectDefaults>
  <a:extraClrSchemeLst>
    <a:extraClrScheme>
      <a:clrScheme name="1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HY견고딕"/>
        <a:ea typeface="HY견고딕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1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HY견고딕"/>
        <a:ea typeface="HY견고딕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3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HY견고딕"/>
        <a:ea typeface="HY견고딕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1_디자인 사용자 지정">
  <a:themeElements>
    <a:clrScheme name="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lnDef>
  </a:objectDefaults>
  <a:extraClrSchemeLst>
    <a:extraClrScheme>
      <a:clrScheme name="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4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HY견고딕"/>
        <a:ea typeface="HY견고딕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4_디자인 사용자 지정">
  <a:themeElements>
    <a:clrScheme name="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lnDef>
  </a:objectDefaults>
  <a:extraClrSchemeLst>
    <a:extraClrScheme>
      <a:clrScheme name="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6_디자인 사용자 지정">
  <a:themeElements>
    <a:clrScheme name="디자인 사용자 지정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디자인 사용자 지정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rgbClr val="666699"/>
            </a:gs>
            <a:gs pos="50000">
              <a:srgbClr val="666699">
                <a:gamma/>
                <a:shade val="81961"/>
                <a:invGamma/>
              </a:srgbClr>
            </a:gs>
            <a:gs pos="100000">
              <a:srgbClr val="666699"/>
            </a:gs>
          </a:gsLst>
          <a:lin ang="5400000" scaled="1"/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>
          <a:outerShdw dist="107763" dir="2700000" algn="ctr" rotWithShape="0">
            <a:srgbClr val="99CCFF"/>
          </a:outerShdw>
        </a:effectLst>
      </a:spPr>
      <a:bodyPr vert="horz" wrap="square" lIns="91440" tIns="45720" rIns="91440" bIns="45720" numCol="1" anchor="ctr" anchorCtr="1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20000"/>
          </a:spcAft>
          <a:buClrTx/>
          <a:buSzTx/>
          <a:buFontTx/>
          <a:buNone/>
          <a:tabLst/>
          <a:defRPr kumimoji="0" lang="ko-KR" sz="1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Arial" pitchFamily="34" charset="0"/>
            <a:ea typeface="휴먼모음T" pitchFamily="18" charset="-127"/>
          </a:defRPr>
        </a:defPPr>
      </a:lstStyle>
    </a:lnDef>
  </a:objectDefaults>
  <a:extraClrSchemeLst>
    <a:extraClrScheme>
      <a:clrScheme name="디자인 사용자 지정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디자인 사용자 지정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디자인 사용자 지정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48594</TotalTime>
  <Words>17632</Words>
  <Application>Microsoft Office PowerPoint</Application>
  <PresentationFormat>A4 용지(210x297mm)</PresentationFormat>
  <Paragraphs>7743</Paragraphs>
  <Slides>120</Slides>
  <Notes>15</Notes>
  <HiddenSlides>0</HiddenSlides>
  <MMClips>0</MMClips>
  <ScaleCrop>false</ScaleCrop>
  <HeadingPairs>
    <vt:vector size="6" baseType="variant">
      <vt:variant>
        <vt:lpstr>사용한 글꼴</vt:lpstr>
      </vt:variant>
      <vt:variant>
        <vt:i4>27</vt:i4>
      </vt:variant>
      <vt:variant>
        <vt:lpstr>테마</vt:lpstr>
      </vt:variant>
      <vt:variant>
        <vt:i4>9</vt:i4>
      </vt:variant>
      <vt:variant>
        <vt:lpstr>슬라이드 제목</vt:lpstr>
      </vt:variant>
      <vt:variant>
        <vt:i4>120</vt:i4>
      </vt:variant>
    </vt:vector>
  </HeadingPairs>
  <TitlesOfParts>
    <vt:vector size="156" baseType="lpstr">
      <vt:lpstr>HY견고딕</vt:lpstr>
      <vt:lpstr>HY견명조</vt:lpstr>
      <vt:lpstr>HY울릉도M</vt:lpstr>
      <vt:lpstr>HY헤드라인M</vt:lpstr>
      <vt:lpstr>Monotype Sorts</vt:lpstr>
      <vt:lpstr>가는각진제목체</vt:lpstr>
      <vt:lpstr>가을체</vt:lpstr>
      <vt:lpstr>굴림</vt:lpstr>
      <vt:lpstr>굴림체</vt:lpstr>
      <vt:lpstr>궁서</vt:lpstr>
      <vt:lpstr>나눔고딕</vt:lpstr>
      <vt:lpstr>돋움</vt:lpstr>
      <vt:lpstr>맑은 고딕</vt:lpstr>
      <vt:lpstr>바탕</vt:lpstr>
      <vt:lpstr>바탕체</vt:lpstr>
      <vt:lpstr>휴먼둥근헤드라인</vt:lpstr>
      <vt:lpstr>휴먼모음T</vt:lpstr>
      <vt:lpstr>휴먼엑스포</vt:lpstr>
      <vt:lpstr>Arial</vt:lpstr>
      <vt:lpstr>Calibri</vt:lpstr>
      <vt:lpstr>Microsoft Himalaya</vt:lpstr>
      <vt:lpstr>Open Sans</vt:lpstr>
      <vt:lpstr>Roboto Light</vt:lpstr>
      <vt:lpstr>Segoe UI</vt:lpstr>
      <vt:lpstr>Symbol</vt:lpstr>
      <vt:lpstr>Wingdings</vt:lpstr>
      <vt:lpstr>한컴바탕</vt:lpstr>
      <vt:lpstr>디자인 사용자 지정</vt:lpstr>
      <vt:lpstr>2_기본 디자인</vt:lpstr>
      <vt:lpstr>기본 디자인</vt:lpstr>
      <vt:lpstr>1_기본 디자인</vt:lpstr>
      <vt:lpstr>3_기본 디자인</vt:lpstr>
      <vt:lpstr>1_디자인 사용자 지정</vt:lpstr>
      <vt:lpstr>4_기본 디자인</vt:lpstr>
      <vt:lpstr>4_디자인 사용자 지정</vt:lpstr>
      <vt:lpstr>6_디자인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1. 과업의 배경 2. 과업의 목적 3. 과업의 범위 4. 과업의 수행방안 5. 과업의 성공요인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1. 과업의 추진단계 2. 일정 진행내역 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1. 전략체계 도출방법론  2. 성과지표 도출방법론 3. 목표값 도출방법론 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1. 시 전략체계 2. 부서 전략체계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1. 2020년 평가결과 2. 성과관리체계 개선방안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한국미래정책연구원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김종섭</dc:creator>
  <cp:lastModifiedBy>이 성동</cp:lastModifiedBy>
  <cp:revision>2671</cp:revision>
  <cp:lastPrinted>2019-02-27T05:01:30Z</cp:lastPrinted>
  <dcterms:created xsi:type="dcterms:W3CDTF">2004-06-01T23:36:53Z</dcterms:created>
  <dcterms:modified xsi:type="dcterms:W3CDTF">2021-05-07T02:23:25Z</dcterms:modified>
</cp:coreProperties>
</file>